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4" r:id="rId3"/>
  </p:sldMasterIdLst>
  <p:notesMasterIdLst>
    <p:notesMasterId r:id="rId5"/>
  </p:notesMasterIdLst>
  <p:sldIdLst>
    <p:sldId id="256" r:id="rId4"/>
    <p:sldId id="280" r:id="rId6"/>
    <p:sldId id="281"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1" r:id="rId65"/>
    <p:sldId id="340" r:id="rId66"/>
    <p:sldId id="343" r:id="rId67"/>
    <p:sldId id="344" r:id="rId68"/>
    <p:sldId id="345" r:id="rId69"/>
    <p:sldId id="346" r:id="rId70"/>
    <p:sldId id="347" r:id="rId71"/>
    <p:sldId id="348" r:id="rId72"/>
    <p:sldId id="349" r:id="rId73"/>
    <p:sldId id="350" r:id="rId74"/>
    <p:sldId id="351" r:id="rId75"/>
    <p:sldId id="352" r:id="rId76"/>
    <p:sldId id="353" r:id="rId77"/>
    <p:sldId id="385" r:id="rId78"/>
    <p:sldId id="354" r:id="rId79"/>
    <p:sldId id="355" r:id="rId80"/>
    <p:sldId id="356" r:id="rId81"/>
    <p:sldId id="357" r:id="rId82"/>
    <p:sldId id="358" r:id="rId83"/>
    <p:sldId id="359" r:id="rId84"/>
    <p:sldId id="360" r:id="rId85"/>
    <p:sldId id="361" r:id="rId86"/>
    <p:sldId id="362" r:id="rId87"/>
    <p:sldId id="363" r:id="rId88"/>
    <p:sldId id="364" r:id="rId89"/>
    <p:sldId id="365" r:id="rId90"/>
    <p:sldId id="366" r:id="rId91"/>
    <p:sldId id="367" r:id="rId92"/>
    <p:sldId id="368" r:id="rId93"/>
    <p:sldId id="369" r:id="rId94"/>
    <p:sldId id="370" r:id="rId95"/>
    <p:sldId id="371" r:id="rId96"/>
    <p:sldId id="372" r:id="rId97"/>
    <p:sldId id="373" r:id="rId98"/>
    <p:sldId id="374" r:id="rId99"/>
    <p:sldId id="375" r:id="rId100"/>
    <p:sldId id="376" r:id="rId101"/>
    <p:sldId id="377" r:id="rId102"/>
    <p:sldId id="378" r:id="rId103"/>
    <p:sldId id="379" r:id="rId104"/>
    <p:sldId id="380" r:id="rId105"/>
    <p:sldId id="381" r:id="rId106"/>
    <p:sldId id="382" r:id="rId107"/>
    <p:sldId id="383" r:id="rId108"/>
    <p:sldId id="384"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7C7F"/>
    <a:srgbClr val="0577DA"/>
    <a:srgbClr val="50B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852" autoAdjust="0"/>
  </p:normalViewPr>
  <p:slideViewPr>
    <p:cSldViewPr snapToGrid="0">
      <p:cViewPr varScale="1">
        <p:scale>
          <a:sx n="56" d="100"/>
          <a:sy n="56" d="100"/>
        </p:scale>
        <p:origin x="130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0AA38-3D93-4EF2-9223-444A597553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D3D4B-240A-4A23-9FED-B5407CEAC92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aike.baidu.com/view/747805.htm"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Google</a:t>
            </a:r>
            <a:r>
              <a:rPr lang="zh-CN" altLang="en-US" dirty="0" smtClean="0"/>
              <a:t>之前，我们做并行还是比较复杂的，需要控制节点之间的同步，消息的通讯，数据的交换，有了</a:t>
            </a:r>
            <a:r>
              <a:rPr lang="en-US" altLang="zh-CN" dirty="0" smtClean="0"/>
              <a:t>Google</a:t>
            </a:r>
            <a:r>
              <a:rPr lang="zh-CN" altLang="en-US" dirty="0" smtClean="0"/>
              <a:t>的</a:t>
            </a:r>
            <a:r>
              <a:rPr lang="en-US" altLang="zh-CN" dirty="0" err="1" smtClean="0"/>
              <a:t>MapReduce</a:t>
            </a:r>
            <a:r>
              <a:rPr lang="zh-CN" altLang="en-US" dirty="0" smtClean="0"/>
              <a:t>之后，分布式计算变得非常的简单，只需要一个</a:t>
            </a:r>
            <a:r>
              <a:rPr lang="en-US" altLang="zh-CN" dirty="0" smtClean="0"/>
              <a:t>Map</a:t>
            </a:r>
            <a:r>
              <a:rPr lang="zh-CN" altLang="en-US" dirty="0" smtClean="0"/>
              <a:t>和一个</a:t>
            </a:r>
            <a:r>
              <a:rPr lang="en-US" altLang="zh-CN" dirty="0" smtClean="0"/>
              <a:t>Reduce</a:t>
            </a:r>
            <a:r>
              <a:rPr lang="zh-CN" altLang="en-US" dirty="0" smtClean="0"/>
              <a:t>任务，后面还会详细的讲到。</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为什么会取名</a:t>
            </a:r>
            <a:r>
              <a:rPr lang="en-US" altLang="zh-CN" dirty="0" smtClean="0"/>
              <a:t>Hadoop</a:t>
            </a:r>
            <a:r>
              <a:rPr lang="zh-CN" altLang="en-US" dirty="0" smtClean="0"/>
              <a:t>，那是因为</a:t>
            </a:r>
            <a:r>
              <a:rPr lang="en-US" altLang="zh-CN" dirty="0" smtClean="0"/>
              <a:t>Hadoop</a:t>
            </a:r>
            <a:r>
              <a:rPr lang="zh-CN" altLang="en-US" dirty="0" smtClean="0"/>
              <a:t>的创始人</a:t>
            </a:r>
            <a:r>
              <a:rPr lang="en-US" altLang="zh-CN" sz="1200" b="0" i="0" kern="1200" dirty="0" smtClean="0">
                <a:solidFill>
                  <a:schemeClr val="tx1"/>
                </a:solidFill>
                <a:effectLst/>
                <a:latin typeface="+mn-lt"/>
                <a:ea typeface="+mn-ea"/>
                <a:cs typeface="+mn-cs"/>
              </a:rPr>
              <a:t>Doug Cutting</a:t>
            </a:r>
            <a:r>
              <a:rPr lang="zh-CN" altLang="en-US" dirty="0" smtClean="0"/>
              <a:t>在一次访谈上聊到这是他儿子</a:t>
            </a:r>
            <a:r>
              <a:rPr lang="zh-CN" altLang="en-US" sz="1200" b="0" i="0" kern="1200" dirty="0" smtClean="0">
                <a:solidFill>
                  <a:schemeClr val="tx1"/>
                </a:solidFill>
                <a:effectLst/>
                <a:latin typeface="+mn-lt"/>
                <a:ea typeface="+mn-ea"/>
                <a:cs typeface="+mn-cs"/>
              </a:rPr>
              <a:t>给一头吃饱了的棕黄色小象命名的</a:t>
            </a:r>
            <a:r>
              <a:rPr lang="zh-CN" altLang="en-US" dirty="0" smtClean="0"/>
              <a:t>，没有任何的意义。所以</a:t>
            </a:r>
            <a:r>
              <a:rPr lang="en-US" altLang="zh-CN" dirty="0" smtClean="0"/>
              <a:t>Hadoop</a:t>
            </a:r>
            <a:r>
              <a:rPr lang="zh-CN" altLang="en-US" dirty="0" smtClean="0"/>
              <a:t>的</a:t>
            </a:r>
            <a:r>
              <a:rPr lang="en-US" altLang="zh-CN" dirty="0" smtClean="0"/>
              <a:t>logo</a:t>
            </a:r>
            <a:r>
              <a:rPr lang="zh-CN" altLang="en-US" dirty="0" smtClean="0"/>
              <a:t>是一只奔跑了的黄色小象</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低成本：用低廉的成本可以完成常规的任务。</a:t>
            </a:r>
            <a:endParaRPr lang="zh-CN" altLang="en-US" dirty="0"/>
          </a:p>
          <a:p>
            <a:r>
              <a:rPr lang="zh-CN" altLang="en-US" dirty="0"/>
              <a:t>高性能：用高配的集群能完成超乎寻常的任务。</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a:t>
            </a:r>
            <a:r>
              <a:rPr lang="en-US" altLang="zh-CN" dirty="0" smtClean="0"/>
              <a:t>zookeeper</a:t>
            </a:r>
            <a:r>
              <a:rPr lang="zh-CN" altLang="en-US" dirty="0" smtClean="0"/>
              <a:t>，</a:t>
            </a:r>
            <a:r>
              <a:rPr lang="en-US" altLang="zh-CN" dirty="0" smtClean="0"/>
              <a:t>Hive</a:t>
            </a:r>
            <a:r>
              <a:rPr lang="zh-CN" altLang="en-US" dirty="0" smtClean="0"/>
              <a:t>，</a:t>
            </a:r>
            <a:r>
              <a:rPr lang="en-US" altLang="zh-CN" dirty="0" err="1" smtClean="0"/>
              <a:t>Hbase</a:t>
            </a:r>
            <a:r>
              <a:rPr lang="zh-CN" altLang="en-US" dirty="0" smtClean="0"/>
              <a:t>等等，这些都是为了让</a:t>
            </a:r>
            <a:r>
              <a:rPr lang="en-US" altLang="zh-CN" dirty="0" smtClean="0"/>
              <a:t>Hadoop</a:t>
            </a:r>
            <a:r>
              <a:rPr lang="zh-CN" altLang="en-US" dirty="0" smtClean="0"/>
              <a:t>用的更加高效，更加方便，而产生的一些工具。有了这些工具之后，使用</a:t>
            </a:r>
            <a:r>
              <a:rPr lang="en-US" altLang="zh-CN" dirty="0" smtClean="0"/>
              <a:t>Hadoop</a:t>
            </a:r>
            <a:r>
              <a:rPr lang="zh-CN" altLang="en-US" dirty="0" smtClean="0"/>
              <a:t>会更加的顺手，门槛更加降低。</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首先我们来了解一下</a:t>
            </a:r>
            <a:r>
              <a:rPr lang="en-US" altLang="zh-CN" dirty="0" smtClean="0"/>
              <a:t>Hadoop</a:t>
            </a:r>
            <a:r>
              <a:rPr lang="zh-CN" altLang="en-US" dirty="0" smtClean="0"/>
              <a:t>的前世今生。</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smtClean="0"/>
              <a:t>Hadoop</a:t>
            </a:r>
            <a:r>
              <a:rPr lang="zh-CN" altLang="en-US" dirty="0" smtClean="0"/>
              <a:t>的发展历程。现在也已经有了很多</a:t>
            </a:r>
            <a:r>
              <a:rPr lang="en-US" altLang="zh-CN" dirty="0" smtClean="0"/>
              <a:t>Hadoop</a:t>
            </a:r>
            <a:r>
              <a:rPr lang="zh-CN" altLang="en-US" dirty="0" smtClean="0"/>
              <a:t>商用版本，国外主要有</a:t>
            </a:r>
            <a:r>
              <a:rPr lang="zh-CN" altLang="en-US" baseline="0" dirty="0" smtClean="0"/>
              <a:t> </a:t>
            </a:r>
            <a:r>
              <a:rPr lang="en-US" altLang="zh-CN" baseline="0" dirty="0" err="1" smtClean="0"/>
              <a:t>cloudera</a:t>
            </a:r>
            <a:r>
              <a:rPr lang="zh-CN" altLang="en-US" baseline="0" dirty="0" smtClean="0"/>
              <a:t>，</a:t>
            </a:r>
            <a:r>
              <a:rPr lang="en-US" altLang="zh-CN" baseline="0" dirty="0" smtClean="0"/>
              <a:t>Hortonworks</a:t>
            </a:r>
            <a:r>
              <a:rPr lang="zh-CN" altLang="en-US" baseline="0" dirty="0" smtClean="0"/>
              <a:t>以及</a:t>
            </a:r>
            <a:r>
              <a:rPr lang="en-US" altLang="zh-CN" baseline="0" dirty="0" smtClean="0"/>
              <a:t>MAPR</a:t>
            </a:r>
            <a:r>
              <a:rPr lang="zh-CN" altLang="en-US" baseline="0" dirty="0" smtClean="0"/>
              <a:t>，当然很多国内厂家也有自己的</a:t>
            </a:r>
            <a:r>
              <a:rPr lang="en-US" altLang="zh-CN" baseline="0" dirty="0" smtClean="0"/>
              <a:t>Hadoop</a:t>
            </a:r>
            <a:r>
              <a:rPr lang="zh-CN" altLang="en-US" baseline="0" dirty="0" smtClean="0"/>
              <a:t>大数据平台，像华为的大数据平台、中兴的</a:t>
            </a:r>
            <a:r>
              <a:rPr lang="en-US" altLang="zh-CN" baseline="0" dirty="0" smtClean="0"/>
              <a:t>Yita</a:t>
            </a:r>
            <a:r>
              <a:rPr lang="zh-CN" altLang="en-US" baseline="0" dirty="0" smtClean="0"/>
              <a:t>等</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dirty="0" smtClean="0">
              <a:solidFill>
                <a:srgbClr val="0A9496"/>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也就是这个图里，机架</a:t>
            </a:r>
            <a:r>
              <a:rPr lang="en-US" altLang="zh-CN" dirty="0" smtClean="0"/>
              <a:t>1</a:t>
            </a:r>
            <a:r>
              <a:rPr lang="zh-CN" altLang="en-US" dirty="0" smtClean="0"/>
              <a:t>有三个</a:t>
            </a:r>
            <a:r>
              <a:rPr lang="en-US" altLang="zh-CN" dirty="0" err="1" smtClean="0"/>
              <a:t>DataNode</a:t>
            </a:r>
            <a:r>
              <a:rPr lang="zh-CN" altLang="en-US" dirty="0" smtClean="0"/>
              <a:t>节点，机架</a:t>
            </a:r>
            <a:r>
              <a:rPr lang="en-US" altLang="zh-CN" dirty="0" smtClean="0"/>
              <a:t>2</a:t>
            </a:r>
            <a:r>
              <a:rPr lang="zh-CN" altLang="en-US" dirty="0" smtClean="0"/>
              <a:t>有两个</a:t>
            </a:r>
            <a:r>
              <a:rPr lang="en-US" altLang="zh-CN" dirty="0" err="1" smtClean="0"/>
              <a:t>DataNode</a:t>
            </a:r>
            <a:r>
              <a:rPr lang="zh-CN" altLang="en-US" dirty="0" smtClean="0"/>
              <a:t>节点。</a:t>
            </a:r>
            <a:r>
              <a:rPr lang="en-US" altLang="zh-CN" dirty="0" err="1" smtClean="0"/>
              <a:t>DataNode</a:t>
            </a:r>
            <a:r>
              <a:rPr lang="zh-CN" altLang="en-US" dirty="0" smtClean="0"/>
              <a:t>是存放真正数据块的。其中</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是数据块（冗余存储到多个节点）</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随着科技的进步，大数据时代已经到来，人们创造数据的速度不断加快，各行各业里数据的规模越来越大，从</a:t>
            </a:r>
            <a:r>
              <a:rPr lang="en-US" altLang="zh-CN" dirty="0" smtClean="0"/>
              <a:t>GB</a:t>
            </a:r>
            <a:r>
              <a:rPr lang="zh-CN" altLang="en-US" dirty="0" smtClean="0"/>
              <a:t>级到</a:t>
            </a:r>
            <a:r>
              <a:rPr lang="en-US" altLang="zh-CN" dirty="0" smtClean="0"/>
              <a:t>TB</a:t>
            </a:r>
            <a:r>
              <a:rPr lang="zh-CN" altLang="en-US" dirty="0" smtClean="0"/>
              <a:t>级，再到</a:t>
            </a:r>
            <a:r>
              <a:rPr lang="en-US" altLang="zh-CN" dirty="0" smtClean="0"/>
              <a:t>PB</a:t>
            </a:r>
            <a:r>
              <a:rPr lang="zh-CN" altLang="en-US" dirty="0" smtClean="0"/>
              <a:t>级，数据增长速度越来越快，数据类型越来越多样，随着云计算的普及，数据也越来越集中在大数据的集群服务器。</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比如说对于任何的数据块，他都是存三份，因为</a:t>
            </a:r>
            <a:r>
              <a:rPr lang="en-US" altLang="zh-CN" dirty="0" smtClean="0"/>
              <a:t>HDFS</a:t>
            </a:r>
            <a:r>
              <a:rPr lang="zh-CN" altLang="en-US" dirty="0" smtClean="0"/>
              <a:t>为了保证硬件上的容错，也就是说任何一个节点都有可能发生故障，廉价的机器都有可能发生故障，那么出现故障之后呢，为了保证数据不能丢失，因此数据块是有多份冗余的，比如说我们看到的</a:t>
            </a:r>
            <a:r>
              <a:rPr lang="en-US" altLang="zh-CN" dirty="0" smtClean="0"/>
              <a:t>ABCDE</a:t>
            </a:r>
            <a:r>
              <a:rPr lang="zh-CN" altLang="en-US" dirty="0" smtClean="0"/>
              <a:t>呢，都代表了</a:t>
            </a:r>
            <a:r>
              <a:rPr lang="en-US" altLang="zh-CN" dirty="0" smtClean="0"/>
              <a:t>64MB</a:t>
            </a:r>
            <a:r>
              <a:rPr lang="zh-CN" altLang="en-US" dirty="0" smtClean="0"/>
              <a:t>的一个数据块，对于</a:t>
            </a:r>
            <a:r>
              <a:rPr lang="en-US" altLang="zh-CN" dirty="0" smtClean="0"/>
              <a:t>HDFS</a:t>
            </a:r>
            <a:r>
              <a:rPr lang="zh-CN" altLang="en-US" dirty="0" smtClean="0"/>
              <a:t>来说，默认的数据块是保留</a:t>
            </a:r>
            <a:r>
              <a:rPr lang="en-US" altLang="zh-CN" dirty="0" smtClean="0"/>
              <a:t>3</a:t>
            </a:r>
            <a:r>
              <a:rPr lang="zh-CN" altLang="en-US" dirty="0" smtClean="0"/>
              <a:t>份，那么</a:t>
            </a:r>
            <a:r>
              <a:rPr lang="en-US" altLang="zh-CN" dirty="0" smtClean="0"/>
              <a:t>3</a:t>
            </a:r>
            <a:r>
              <a:rPr lang="zh-CN" altLang="en-US" dirty="0" smtClean="0"/>
              <a:t>份怎么放呢，其中的两份在同一个机架上面，还有一份在另外一个机架上面。</a:t>
            </a:r>
            <a:r>
              <a:rPr lang="en-US" altLang="zh-CN" dirty="0" smtClean="0"/>
              <a:t>C</a:t>
            </a:r>
            <a:r>
              <a:rPr lang="zh-CN" altLang="en-US" dirty="0" smtClean="0"/>
              <a:t>代表数据块，</a:t>
            </a:r>
            <a:r>
              <a:rPr lang="en-US" altLang="zh-CN" dirty="0" smtClean="0"/>
              <a:t>C</a:t>
            </a:r>
            <a:r>
              <a:rPr lang="zh-CN" altLang="en-US" dirty="0" smtClean="0"/>
              <a:t>在同一个机架上有两份，在另外一个机架上有一份。</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比如说一个节点挂</a:t>
            </a:r>
            <a:r>
              <a:rPr lang="zh-CN" altLang="en-US" baseline="0" dirty="0" smtClean="0"/>
              <a:t>了，例如</a:t>
            </a:r>
            <a:r>
              <a:rPr lang="en-US" altLang="zh-CN" baseline="0" dirty="0" smtClean="0"/>
              <a:t>DataNode1</a:t>
            </a:r>
            <a:r>
              <a:rPr lang="zh-CN" altLang="en-US" baseline="0" dirty="0" smtClean="0"/>
              <a:t>挂了，那么</a:t>
            </a:r>
            <a:r>
              <a:rPr lang="en-US" altLang="zh-CN" baseline="0" dirty="0" smtClean="0"/>
              <a:t>A</a:t>
            </a:r>
            <a:r>
              <a:rPr lang="zh-CN" altLang="en-US" baseline="0" dirty="0" smtClean="0"/>
              <a:t>呢，能在相同的机架上找到，</a:t>
            </a:r>
            <a:r>
              <a:rPr lang="en-US" altLang="zh-CN" baseline="0" dirty="0" smtClean="0"/>
              <a:t>C</a:t>
            </a:r>
            <a:r>
              <a:rPr lang="zh-CN" altLang="en-US" baseline="0" dirty="0" smtClean="0"/>
              <a:t>呢，能在这里找到，</a:t>
            </a:r>
            <a:r>
              <a:rPr lang="en-US" altLang="zh-CN" baseline="0" dirty="0" smtClean="0"/>
              <a:t>D</a:t>
            </a:r>
            <a:r>
              <a:rPr lang="zh-CN" altLang="en-US" baseline="0" dirty="0" smtClean="0"/>
              <a:t>也可以在这里找到。</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那如果整个机架都已经发生故障的话，那我还能在另外一个机架上找到，这样来确保这个数据相对可靠，这是数据块的放置。</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所谓心跳检测，就是</a:t>
            </a:r>
            <a:r>
              <a:rPr lang="en-US" altLang="zh-CN" dirty="0" err="1" smtClean="0"/>
              <a:t>NameNode</a:t>
            </a:r>
            <a:r>
              <a:rPr lang="zh-CN" altLang="en-US" dirty="0" smtClean="0"/>
              <a:t>和</a:t>
            </a:r>
            <a:r>
              <a:rPr lang="en-US" altLang="zh-CN" dirty="0" err="1" smtClean="0"/>
              <a:t>DataNode</a:t>
            </a:r>
            <a:r>
              <a:rPr lang="zh-CN" altLang="en-US" dirty="0" smtClean="0"/>
              <a:t>之间有心跳协议，每隔多少秒，</a:t>
            </a:r>
            <a:r>
              <a:rPr lang="en-US" altLang="zh-CN" dirty="0" err="1" smtClean="0"/>
              <a:t>DataNode</a:t>
            </a:r>
            <a:r>
              <a:rPr lang="zh-CN" altLang="en-US" dirty="0" smtClean="0"/>
              <a:t>定期会向</a:t>
            </a:r>
            <a:r>
              <a:rPr lang="en-US" altLang="zh-CN" dirty="0" err="1" smtClean="0"/>
              <a:t>NameNode</a:t>
            </a:r>
            <a:r>
              <a:rPr lang="zh-CN" altLang="en-US" dirty="0" smtClean="0"/>
              <a:t>汇报自己的状况，是不是还处于</a:t>
            </a:r>
            <a:r>
              <a:rPr lang="en-US" altLang="zh-CN" dirty="0" smtClean="0"/>
              <a:t>active</a:t>
            </a:r>
            <a:r>
              <a:rPr lang="zh-CN" altLang="en-US" dirty="0" smtClean="0"/>
              <a:t>状态，这个网络有没有断，是不是已经关机或者宕机了等情况，</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那么这个</a:t>
            </a:r>
            <a:r>
              <a:rPr lang="en-US" altLang="zh-CN" dirty="0" err="1" smtClean="0"/>
              <a:t>NameNode</a:t>
            </a:r>
            <a:r>
              <a:rPr lang="zh-CN" altLang="en-US" dirty="0" smtClean="0"/>
              <a:t>就能知道当前整个集群里哪些</a:t>
            </a:r>
            <a:r>
              <a:rPr lang="en-US" altLang="zh-CN" dirty="0" err="1" smtClean="0"/>
              <a:t>DataNode</a:t>
            </a:r>
            <a:r>
              <a:rPr lang="zh-CN" altLang="en-US" dirty="0" smtClean="0"/>
              <a:t>已经故障了，哪些</a:t>
            </a:r>
            <a:r>
              <a:rPr lang="en-US" altLang="zh-CN" dirty="0" err="1" smtClean="0"/>
              <a:t>DataNode</a:t>
            </a:r>
            <a:r>
              <a:rPr lang="zh-CN" altLang="en-US" dirty="0" smtClean="0"/>
              <a:t>还是正常的，这是心跳检测。</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另外还有一个是二级</a:t>
            </a:r>
            <a:r>
              <a:rPr lang="en-US" altLang="zh-CN" dirty="0" err="1" smtClean="0"/>
              <a:t>NameNode</a:t>
            </a:r>
            <a:r>
              <a:rPr lang="zh-CN" altLang="en-US" dirty="0" smtClean="0"/>
              <a:t>，那么这个</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在这里，这个管理节点是单点，是唯一的一个点，那如果这个节点发生了故障，那么整个这里面的元数据都会丢失，为了保证</a:t>
            </a:r>
            <a:r>
              <a:rPr lang="en-US" altLang="zh-CN" dirty="0" err="1" smtClean="0"/>
              <a:t>NameNode</a:t>
            </a:r>
            <a:r>
              <a:rPr lang="zh-CN" altLang="en-US" dirty="0" smtClean="0"/>
              <a:t>的元数据不会丢失，同时做了一个备份，元数据会定期同步到</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，在大部分情况下，只要</a:t>
            </a:r>
            <a:r>
              <a:rPr lang="en-US" altLang="zh-CN" dirty="0" err="1" smtClean="0"/>
              <a:t>NameNode</a:t>
            </a:r>
            <a:r>
              <a:rPr lang="zh-CN" altLang="en-US" dirty="0" smtClean="0"/>
              <a:t>是正常的话，这个</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只是做了备份，他并不会接收请求。那一旦</a:t>
            </a:r>
            <a:r>
              <a:rPr lang="en-US" altLang="zh-CN" dirty="0" err="1" smtClean="0"/>
              <a:t>NameNode</a:t>
            </a:r>
            <a:r>
              <a:rPr lang="zh-CN" altLang="en-US" dirty="0" smtClean="0"/>
              <a:t>失效发生故障了，那么</a:t>
            </a:r>
            <a:r>
              <a:rPr lang="en-US" altLang="zh-CN" sz="1200" dirty="0" smtClean="0">
                <a:solidFill>
                  <a:srgbClr val="7F739A"/>
                </a:solidFill>
              </a:rPr>
              <a:t>Secondary</a:t>
            </a:r>
            <a:r>
              <a:rPr lang="en-US" altLang="zh-CN" sz="1200" baseline="0" dirty="0" smtClean="0">
                <a:solidFill>
                  <a:srgbClr val="7F739A"/>
                </a:solidFill>
              </a:rPr>
              <a:t> </a:t>
            </a:r>
            <a:r>
              <a:rPr lang="en-US" altLang="zh-CN" dirty="0" err="1" smtClean="0"/>
              <a:t>NameNode</a:t>
            </a:r>
            <a:r>
              <a:rPr lang="zh-CN" altLang="en-US" dirty="0" smtClean="0"/>
              <a:t>就会切换过来，变成主的</a:t>
            </a:r>
            <a:r>
              <a:rPr lang="en-US" altLang="zh-CN" dirty="0" err="1" smtClean="0"/>
              <a:t>NameNode</a:t>
            </a:r>
            <a:r>
              <a:rPr lang="zh-CN" altLang="en-US" dirty="0" smtClean="0"/>
              <a:t>，由二级</a:t>
            </a:r>
            <a:r>
              <a:rPr lang="en-US" altLang="zh-CN" dirty="0" err="1" smtClean="0"/>
              <a:t>NameNode</a:t>
            </a:r>
            <a:r>
              <a:rPr lang="zh-CN" altLang="en-US" dirty="0" smtClean="0"/>
              <a:t>来保证</a:t>
            </a:r>
            <a:r>
              <a:rPr lang="en-US" altLang="zh-CN" dirty="0" err="1" smtClean="0"/>
              <a:t>NameNode</a:t>
            </a:r>
            <a:r>
              <a:rPr lang="zh-CN" altLang="en-US" dirty="0" smtClean="0"/>
              <a:t>的高可靠性。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smtClean="0"/>
              <a:t>HDFS</a:t>
            </a:r>
            <a:r>
              <a:rPr lang="zh-CN" altLang="en-US" dirty="0" smtClean="0"/>
              <a:t>提供了这样的一些数据管理</a:t>
            </a:r>
            <a:r>
              <a:rPr lang="zh-CN" altLang="en-US" smtClean="0"/>
              <a:t>策略。</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t>备注：</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smtClean="0">
                <a:solidFill>
                  <a:schemeClr val="tx1"/>
                </a:solidFill>
                <a:effectLst/>
                <a:latin typeface="+mn-lt"/>
                <a:ea typeface="+mn-ea"/>
                <a:cs typeface="+mn-cs"/>
              </a:rPr>
              <a:t>HDFS</a:t>
            </a:r>
            <a:r>
              <a:rPr lang="zh-CN" altLang="en-US" sz="1200" b="0" i="0" kern="1200" smtClean="0">
                <a:solidFill>
                  <a:schemeClr val="tx1"/>
                </a:solidFill>
                <a:effectLst/>
                <a:latin typeface="+mn-lt"/>
                <a:ea typeface="+mn-ea"/>
                <a:cs typeface="+mn-cs"/>
              </a:rPr>
              <a:t>的命名空间是由名字节点来存储的。名字节点使用叫做</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的</a:t>
            </a:r>
            <a:r>
              <a:rPr lang="zh-CN" altLang="en-US" sz="1200" b="0" i="0" u="none" strike="noStrike" kern="1200" smtClean="0">
                <a:solidFill>
                  <a:schemeClr val="tx1"/>
                </a:solidFill>
                <a:effectLst/>
                <a:latin typeface="+mn-lt"/>
                <a:ea typeface="+mn-ea"/>
                <a:cs typeface="+mn-cs"/>
                <a:hlinkClick r:id="rId3"/>
              </a:rPr>
              <a:t>事务日志</a:t>
            </a:r>
            <a:r>
              <a:rPr lang="zh-CN" altLang="en-US" sz="1200" b="0" i="0" kern="1200" smtClean="0">
                <a:solidFill>
                  <a:schemeClr val="tx1"/>
                </a:solidFill>
                <a:effectLst/>
                <a:latin typeface="+mn-lt"/>
                <a:ea typeface="+mn-ea"/>
                <a:cs typeface="+mn-cs"/>
              </a:rPr>
              <a:t>来持久记录每一个对文件系统元数据的改变，如在</a:t>
            </a:r>
            <a:r>
              <a:rPr lang="en-US" altLang="zh-CN" sz="1200" b="0" i="0" kern="1200" smtClean="0">
                <a:solidFill>
                  <a:schemeClr val="tx1"/>
                </a:solidFill>
                <a:effectLst/>
                <a:latin typeface="+mn-lt"/>
                <a:ea typeface="+mn-ea"/>
                <a:cs typeface="+mn-cs"/>
              </a:rPr>
              <a:t>HDFS</a:t>
            </a:r>
            <a:r>
              <a:rPr lang="zh-CN" altLang="en-US" sz="1200" b="0" i="0" kern="1200" smtClean="0">
                <a:solidFill>
                  <a:schemeClr val="tx1"/>
                </a:solidFill>
                <a:effectLst/>
                <a:latin typeface="+mn-lt"/>
                <a:ea typeface="+mn-ea"/>
                <a:cs typeface="+mn-cs"/>
              </a:rPr>
              <a:t>中创建一个新的文件，名字节点将会在</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中插入一条记录来记录这个改变。类似地，改变文件的复制因子也会向</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中插入一条记录。名字节点在本地文件系统中用一个文件来存储这个</a:t>
            </a:r>
            <a:r>
              <a:rPr lang="en-US" altLang="zh-CN" sz="1200" b="0" i="0" kern="1200" smtClean="0">
                <a:solidFill>
                  <a:schemeClr val="tx1"/>
                </a:solidFill>
                <a:effectLst/>
                <a:latin typeface="+mn-lt"/>
                <a:ea typeface="+mn-ea"/>
                <a:cs typeface="+mn-cs"/>
              </a:rPr>
              <a:t>EditLog</a:t>
            </a:r>
            <a:r>
              <a:rPr lang="zh-CN" altLang="en-US" sz="1200" b="0" i="0" kern="1200" smtClean="0">
                <a:solidFill>
                  <a:schemeClr val="tx1"/>
                </a:solidFill>
                <a:effectLst/>
                <a:latin typeface="+mn-lt"/>
                <a:ea typeface="+mn-ea"/>
                <a:cs typeface="+mn-cs"/>
              </a:rPr>
              <a:t>。整个文件系统命名空间，包括文件块的映射表和文件系统的配置都存在一个叫</a:t>
            </a:r>
            <a:r>
              <a:rPr lang="en-US" altLang="zh-CN" sz="1200" b="0" i="0" kern="1200" smtClean="0">
                <a:solidFill>
                  <a:schemeClr val="tx1"/>
                </a:solidFill>
                <a:effectLst/>
                <a:latin typeface="+mn-lt"/>
                <a:ea typeface="+mn-ea"/>
                <a:cs typeface="+mn-cs"/>
              </a:rPr>
              <a:t>FsImage</a:t>
            </a:r>
            <a:r>
              <a:rPr lang="zh-CN" altLang="en-US" sz="1200" b="0" i="0" kern="1200" smtClean="0">
                <a:solidFill>
                  <a:schemeClr val="tx1"/>
                </a:solidFill>
                <a:effectLst/>
                <a:latin typeface="+mn-lt"/>
                <a:ea typeface="+mn-ea"/>
                <a:cs typeface="+mn-cs"/>
              </a:rPr>
              <a:t>的文件中，</a:t>
            </a:r>
            <a:r>
              <a:rPr lang="en-US" altLang="zh-CN" sz="1200" b="0" i="0" kern="1200" smtClean="0">
                <a:solidFill>
                  <a:schemeClr val="tx1"/>
                </a:solidFill>
                <a:effectLst/>
                <a:latin typeface="+mn-lt"/>
                <a:ea typeface="+mn-ea"/>
                <a:cs typeface="+mn-cs"/>
              </a:rPr>
              <a:t>FsImage</a:t>
            </a:r>
            <a:r>
              <a:rPr lang="zh-CN" altLang="en-US" sz="1200" b="0" i="0" kern="1200" smtClean="0">
                <a:solidFill>
                  <a:schemeClr val="tx1"/>
                </a:solidFill>
                <a:effectLst/>
                <a:latin typeface="+mn-lt"/>
                <a:ea typeface="+mn-ea"/>
                <a:cs typeface="+mn-cs"/>
              </a:rPr>
              <a:t>也存放在名字节点的本地文件系统中。</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首先我们来看一下</a:t>
            </a:r>
            <a:r>
              <a:rPr lang="en-US" altLang="zh-CN" dirty="0" smtClean="0"/>
              <a:t>HDFS</a:t>
            </a:r>
            <a:r>
              <a:rPr lang="zh-CN" altLang="en-US" dirty="0" smtClean="0"/>
              <a:t>读取文件的流程，第一步，客户端向</a:t>
            </a:r>
            <a:r>
              <a:rPr lang="en-US" altLang="zh-CN" dirty="0" err="1" smtClean="0"/>
              <a:t>NameNode</a:t>
            </a:r>
            <a:r>
              <a:rPr lang="zh-CN" altLang="en-US" dirty="0" smtClean="0"/>
              <a:t>发起一个读的请求，客户端可能是一个</a:t>
            </a:r>
            <a:r>
              <a:rPr lang="en-US" altLang="zh-CN" dirty="0" smtClean="0"/>
              <a:t>java</a:t>
            </a:r>
            <a:r>
              <a:rPr lang="zh-CN" altLang="en-US" dirty="0" smtClean="0"/>
              <a:t>程序，可能是一个命令行，都有可能，发起一个读的请求，那么把文件名、路径告诉</a:t>
            </a:r>
            <a:r>
              <a:rPr lang="en-US" altLang="zh-CN" dirty="0" err="1" smtClean="0"/>
              <a:t>NameNode</a:t>
            </a:r>
            <a:r>
              <a:rPr lang="zh-CN" altLang="en-US" dirty="0" smtClean="0"/>
              <a:t>，</a:t>
            </a:r>
            <a:r>
              <a:rPr lang="en-US" altLang="zh-CN" dirty="0" err="1" smtClean="0"/>
              <a:t>NameNode</a:t>
            </a:r>
            <a:r>
              <a:rPr lang="zh-CN" altLang="en-US" dirty="0" smtClean="0"/>
              <a:t>查询元数据，并将元数据返回给客户端，这时客户端知道这个文件包含哪些块，以及这些块分别会在哪些</a:t>
            </a:r>
            <a:r>
              <a:rPr lang="en-US" altLang="zh-CN" dirty="0" err="1" smtClean="0"/>
              <a:t>DataNode</a:t>
            </a:r>
            <a:r>
              <a:rPr lang="zh-CN" altLang="en-US" dirty="0" smtClean="0"/>
              <a:t>找到，比如说</a:t>
            </a:r>
            <a:r>
              <a:rPr lang="en-US" altLang="zh-CN" dirty="0" smtClean="0"/>
              <a:t>A</a:t>
            </a:r>
            <a:r>
              <a:rPr lang="zh-CN" altLang="en-US" dirty="0" smtClean="0"/>
              <a:t>文件，包含</a:t>
            </a:r>
            <a:r>
              <a:rPr lang="en-US" altLang="zh-CN" dirty="0" smtClean="0"/>
              <a:t>ABE</a:t>
            </a:r>
            <a:r>
              <a:rPr lang="zh-CN" altLang="en-US" dirty="0" smtClean="0"/>
              <a:t>数据块，那么会告诉你数据块</a:t>
            </a:r>
            <a:r>
              <a:rPr lang="en-US" altLang="zh-CN" dirty="0" smtClean="0"/>
              <a:t>A</a:t>
            </a:r>
            <a:r>
              <a:rPr lang="zh-CN" altLang="en-US" dirty="0" smtClean="0"/>
              <a:t>在哪些</a:t>
            </a:r>
            <a:r>
              <a:rPr lang="en-US" altLang="zh-CN" dirty="0" err="1" smtClean="0"/>
              <a:t>DataNode</a:t>
            </a:r>
            <a:r>
              <a:rPr lang="zh-CN" altLang="en-US" dirty="0" smtClean="0"/>
              <a:t>里有，数据块</a:t>
            </a:r>
            <a:r>
              <a:rPr lang="en-US" altLang="zh-CN" dirty="0" smtClean="0"/>
              <a:t>B</a:t>
            </a:r>
            <a:r>
              <a:rPr lang="zh-CN" altLang="en-US" dirty="0" smtClean="0"/>
              <a:t>在哪些</a:t>
            </a:r>
            <a:r>
              <a:rPr lang="en-US" altLang="zh-CN" dirty="0" err="1" smtClean="0"/>
              <a:t>DataNode</a:t>
            </a:r>
            <a:r>
              <a:rPr lang="zh-CN" altLang="en-US" dirty="0" smtClean="0"/>
              <a:t>里有，那么客户端这个时候就直接去找到这些</a:t>
            </a:r>
            <a:r>
              <a:rPr lang="en-US" altLang="zh-CN" dirty="0" err="1" smtClean="0"/>
              <a:t>DataNode</a:t>
            </a:r>
            <a:r>
              <a:rPr lang="zh-CN" altLang="en-US" dirty="0" smtClean="0"/>
              <a:t>读取数据块，下载下来之后再进行组装，这样的话，这个读取流程就完成了，读的过程相对来说比较简单一些。</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接下来看写文件，文件怎么写呢，稍微复杂一点，如果客户端有一个文件要写，</a:t>
            </a:r>
            <a:r>
              <a:rPr lang="zh-CN" altLang="en-US" baseline="0" dirty="0" smtClean="0"/>
              <a:t> 第一步文件需要先拆分成块，默认大小</a:t>
            </a:r>
            <a:r>
              <a:rPr lang="en-US" altLang="zh-CN" baseline="0" dirty="0" smtClean="0"/>
              <a:t>64M</a:t>
            </a:r>
            <a:r>
              <a:rPr lang="zh-CN" altLang="en-US" baseline="0" dirty="0" smtClean="0"/>
              <a:t>字节的</a:t>
            </a:r>
            <a:r>
              <a:rPr lang="en-US" altLang="zh-CN" baseline="0" dirty="0" smtClean="0"/>
              <a:t>block</a:t>
            </a:r>
            <a:r>
              <a:rPr lang="zh-CN" altLang="en-US" baseline="0" dirty="0" smtClean="0"/>
              <a:t>，拆成</a:t>
            </a:r>
            <a:r>
              <a:rPr lang="en-US" altLang="zh-CN" baseline="0" dirty="0" smtClean="0"/>
              <a:t>block</a:t>
            </a:r>
            <a:r>
              <a:rPr lang="zh-CN" altLang="en-US" baseline="0" dirty="0" smtClean="0"/>
              <a:t>之后，向</a:t>
            </a:r>
            <a:r>
              <a:rPr lang="en-US" altLang="zh-CN" baseline="0" dirty="0" err="1" smtClean="0"/>
              <a:t>NameNode</a:t>
            </a:r>
            <a:r>
              <a:rPr lang="zh-CN" altLang="en-US" baseline="0" dirty="0" smtClean="0"/>
              <a:t>发起写请求，</a:t>
            </a:r>
            <a:r>
              <a:rPr lang="en-US" altLang="zh-CN" baseline="0" dirty="0" err="1" smtClean="0"/>
              <a:t>NameNode</a:t>
            </a:r>
            <a:r>
              <a:rPr lang="zh-CN" altLang="en-US" baseline="0" dirty="0" smtClean="0"/>
              <a:t>会找到一些可用的，当前在线的，也有足够磁盘空间的</a:t>
            </a:r>
            <a:r>
              <a:rPr lang="en-US" altLang="zh-CN" baseline="0" dirty="0" err="1" smtClean="0"/>
              <a:t>DataNode</a:t>
            </a:r>
            <a:r>
              <a:rPr lang="zh-CN" altLang="en-US" baseline="0" dirty="0" smtClean="0"/>
              <a:t>节点返回，根据返回的</a:t>
            </a:r>
            <a:r>
              <a:rPr lang="en-US" altLang="zh-CN" baseline="0" dirty="0" err="1" smtClean="0"/>
              <a:t>DataNode</a:t>
            </a:r>
            <a:r>
              <a:rPr lang="zh-CN" altLang="en-US" baseline="0" dirty="0" smtClean="0"/>
              <a:t>节点，客户端对数据块进行写入，比如把第一个块写入到</a:t>
            </a:r>
            <a:r>
              <a:rPr lang="en-US" altLang="zh-CN" baseline="0" dirty="0" smtClean="0"/>
              <a:t>C</a:t>
            </a:r>
            <a:r>
              <a:rPr lang="zh-CN" altLang="en-US" baseline="0" dirty="0" smtClean="0"/>
              <a:t>，那么写入数据块之后，进行一个流水线复制，</a:t>
            </a:r>
            <a:r>
              <a:rPr lang="en-US" altLang="zh-CN" baseline="0" dirty="0" smtClean="0"/>
              <a:t>DataNode1</a:t>
            </a:r>
            <a:r>
              <a:rPr lang="zh-CN" altLang="en-US" baseline="0" dirty="0" smtClean="0"/>
              <a:t>写完</a:t>
            </a:r>
            <a:r>
              <a:rPr lang="en-US" altLang="zh-CN" baseline="0" dirty="0" smtClean="0"/>
              <a:t>C</a:t>
            </a:r>
            <a:r>
              <a:rPr lang="zh-CN" altLang="en-US" baseline="0" dirty="0" smtClean="0"/>
              <a:t>之后，通过复制管道像流水线一样复制到</a:t>
            </a:r>
            <a:r>
              <a:rPr lang="en-US" altLang="zh-CN" baseline="0" dirty="0" smtClean="0"/>
              <a:t>DataNode3</a:t>
            </a:r>
            <a:r>
              <a:rPr lang="zh-CN" altLang="en-US" baseline="0" dirty="0" smtClean="0"/>
              <a:t>，然后</a:t>
            </a:r>
            <a:r>
              <a:rPr lang="en-US" altLang="zh-CN" baseline="0" dirty="0" smtClean="0"/>
              <a:t>DataNode3</a:t>
            </a:r>
            <a:r>
              <a:rPr lang="zh-CN" altLang="en-US" baseline="0" dirty="0" smtClean="0"/>
              <a:t>再复制到另外一个机架上的</a:t>
            </a:r>
            <a:r>
              <a:rPr lang="en-US" altLang="zh-CN" baseline="0" dirty="0" smtClean="0"/>
              <a:t>DataNode4</a:t>
            </a:r>
            <a:r>
              <a:rPr lang="zh-CN" altLang="en-US" baseline="0" dirty="0" smtClean="0"/>
              <a:t>，复制完成之后，第</a:t>
            </a:r>
            <a:r>
              <a:rPr lang="en-US" altLang="zh-CN" baseline="0" dirty="0" smtClean="0"/>
              <a:t>5</a:t>
            </a:r>
            <a:r>
              <a:rPr lang="zh-CN" altLang="en-US" baseline="0" dirty="0" smtClean="0"/>
              <a:t>步再更新元数据，告诉</a:t>
            </a:r>
            <a:r>
              <a:rPr lang="en-US" altLang="zh-CN" baseline="0" dirty="0" err="1" smtClean="0"/>
              <a:t>NameNode</a:t>
            </a:r>
            <a:r>
              <a:rPr lang="zh-CN" altLang="en-US" baseline="0" dirty="0" smtClean="0"/>
              <a:t>已经完成了一个新数据块的创建，这样保证</a:t>
            </a:r>
            <a:r>
              <a:rPr lang="en-US" altLang="zh-CN" baseline="0" dirty="0" err="1" smtClean="0"/>
              <a:t>NameNode</a:t>
            </a:r>
            <a:r>
              <a:rPr lang="zh-CN" altLang="en-US" baseline="0" dirty="0" smtClean="0"/>
              <a:t>里的元数据都是最新的状态，那么这个客户端写完一个数据块之后，再开始写第二个数据块，也是这样的一个流水线复制，写完之后再更新元数据，这是</a:t>
            </a:r>
            <a:r>
              <a:rPr lang="en-US" altLang="zh-CN" baseline="0" dirty="0" smtClean="0"/>
              <a:t>HDFS</a:t>
            </a:r>
            <a:r>
              <a:rPr lang="zh-CN" altLang="en-US" baseline="0" dirty="0" smtClean="0"/>
              <a:t>写文件的流程。</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备注：</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）处理超大文件</a:t>
            </a:r>
            <a:br>
              <a:rPr lang="zh-CN" altLang="en-US" dirty="0" smtClean="0"/>
            </a:br>
            <a:r>
              <a:rPr lang="zh-CN" altLang="en-US" sz="1200" b="0" i="0" kern="1200" dirty="0" smtClean="0">
                <a:solidFill>
                  <a:schemeClr val="tx1"/>
                </a:solidFill>
                <a:effectLst/>
                <a:latin typeface="+mn-lt"/>
                <a:ea typeface="+mn-ea"/>
                <a:cs typeface="+mn-cs"/>
              </a:rPr>
              <a:t>　　这里的超大文件通常是指百</a:t>
            </a:r>
            <a:r>
              <a:rPr lang="en-US" altLang="zh-CN" sz="1200" b="0" i="0" kern="1200" dirty="0" smtClean="0">
                <a:solidFill>
                  <a:schemeClr val="tx1"/>
                </a:solidFill>
                <a:effectLst/>
                <a:latin typeface="+mn-lt"/>
                <a:ea typeface="+mn-ea"/>
                <a:cs typeface="+mn-cs"/>
              </a:rPr>
              <a:t>MB</a:t>
            </a:r>
            <a:r>
              <a:rPr lang="zh-CN" altLang="en-US" sz="1200" b="0" i="0" kern="1200" dirty="0" smtClean="0">
                <a:solidFill>
                  <a:schemeClr val="tx1"/>
                </a:solidFill>
                <a:effectLst/>
                <a:latin typeface="+mn-lt"/>
                <a:ea typeface="+mn-ea"/>
                <a:cs typeface="+mn-cs"/>
              </a:rPr>
              <a:t>、设置数百</a:t>
            </a:r>
            <a:r>
              <a:rPr lang="en-US" altLang="zh-CN" sz="1200" b="0" i="0" kern="1200" dirty="0" smtClean="0">
                <a:solidFill>
                  <a:schemeClr val="tx1"/>
                </a:solidFill>
                <a:effectLst/>
                <a:latin typeface="+mn-lt"/>
                <a:ea typeface="+mn-ea"/>
                <a:cs typeface="+mn-cs"/>
              </a:rPr>
              <a:t>TB</a:t>
            </a:r>
            <a:r>
              <a:rPr lang="zh-CN" altLang="en-US" sz="1200" b="0" i="0" kern="1200" dirty="0" smtClean="0">
                <a:solidFill>
                  <a:schemeClr val="tx1"/>
                </a:solidFill>
                <a:effectLst/>
                <a:latin typeface="+mn-lt"/>
                <a:ea typeface="+mn-ea"/>
                <a:cs typeface="+mn-cs"/>
              </a:rPr>
              <a:t>大小的文件。目前在实际应用中，</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已经能用来存储管理</a:t>
            </a:r>
            <a:r>
              <a:rPr lang="en-US" altLang="zh-CN" sz="1200" b="0" i="0" kern="1200" dirty="0" smtClean="0">
                <a:solidFill>
                  <a:schemeClr val="tx1"/>
                </a:solidFill>
                <a:effectLst/>
                <a:latin typeface="+mn-lt"/>
                <a:ea typeface="+mn-ea"/>
                <a:cs typeface="+mn-cs"/>
              </a:rPr>
              <a:t>PB</a:t>
            </a:r>
            <a:r>
              <a:rPr lang="zh-CN" altLang="en-US" sz="1200" b="0" i="0" kern="1200" dirty="0" smtClean="0">
                <a:solidFill>
                  <a:schemeClr val="tx1"/>
                </a:solidFill>
                <a:effectLst/>
                <a:latin typeface="+mn-lt"/>
                <a:ea typeface="+mn-ea"/>
                <a:cs typeface="+mn-cs"/>
              </a:rPr>
              <a:t>级的数据了。</a:t>
            </a:r>
            <a:br>
              <a:rPr lang="zh-CN" altLang="en-US" dirty="0" smtClean="0"/>
            </a:b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）流式的访问数据</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的设计建立在更多地响应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一次写入、多次读写</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任务的基础上。这意味着一个数据集一旦由数据源生成，就会被复制分发到不同的存储节点中，然后响应各种各样的数据分析任务请求。在多数情况下，分析任务都会涉及数据集中的大部分数据，也就是说，对</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来说，请求读取整个数据集要比读取一条记录更加高效。</a:t>
            </a:r>
            <a:br>
              <a:rPr lang="zh-CN" altLang="en-US" dirty="0" smtClean="0"/>
            </a:b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）运行于廉价的商用机器集群上</a:t>
            </a:r>
            <a:br>
              <a:rPr lang="zh-CN" altLang="en-US" dirty="0" smtClean="0"/>
            </a:b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设计对硬件需求比较低，只须运行在低廉的商用硬件集群上，而无需昂贵的高可用性机器上。廉价的商用机也就意味着大型集群中出现节点故障情况的概率非常高。这就要求设计</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时要充分考虑数据的可靠性，安全性及高可用性。</a:t>
            </a:r>
            <a:br>
              <a:rPr lang="zh-CN" altLang="en-US" dirty="0" smtClean="0"/>
            </a:b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）不适合低延迟数据访问</a:t>
            </a:r>
            <a:br>
              <a:rPr lang="zh-CN" altLang="en-US" dirty="0" smtClean="0"/>
            </a:br>
            <a:r>
              <a:rPr lang="zh-CN" altLang="en-US" sz="1200" b="0" i="0" kern="1200" dirty="0" smtClean="0">
                <a:solidFill>
                  <a:schemeClr val="tx1"/>
                </a:solidFill>
                <a:effectLst/>
                <a:latin typeface="+mn-lt"/>
                <a:ea typeface="+mn-ea"/>
                <a:cs typeface="+mn-cs"/>
              </a:rPr>
              <a:t>　　如果要处理一些用户要求时间比较短的低延迟应用请求，则</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不适合。</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是为了处理大型数据集分析任务的，主要是为达到高的数据吞吐量而设计的，这就可能要求以高延迟作为代价。</a:t>
            </a:r>
            <a:br>
              <a:rPr lang="zh-CN" altLang="en-US" dirty="0" smtClean="0"/>
            </a:br>
            <a:r>
              <a:rPr lang="zh-CN" altLang="en-US" sz="1200" b="0" i="0" kern="1200" dirty="0" smtClean="0">
                <a:solidFill>
                  <a:schemeClr val="tx1"/>
                </a:solidFill>
                <a:effectLst/>
                <a:latin typeface="+mn-lt"/>
                <a:ea typeface="+mn-ea"/>
                <a:cs typeface="+mn-cs"/>
              </a:rPr>
              <a:t>　　改进策略：对于那些有低延时要求的应用程序，</a:t>
            </a:r>
            <a:r>
              <a:rPr lang="en-US" altLang="zh-CN" sz="1200" b="0" i="0" kern="1200" dirty="0" err="1" smtClean="0">
                <a:solidFill>
                  <a:schemeClr val="tx1"/>
                </a:solidFill>
                <a:effectLst/>
                <a:latin typeface="+mn-lt"/>
                <a:ea typeface="+mn-ea"/>
                <a:cs typeface="+mn-cs"/>
              </a:rPr>
              <a:t>HBase</a:t>
            </a:r>
            <a:r>
              <a:rPr lang="zh-CN" altLang="en-US" sz="1200" b="0" i="0" kern="1200" dirty="0" smtClean="0">
                <a:solidFill>
                  <a:schemeClr val="tx1"/>
                </a:solidFill>
                <a:effectLst/>
                <a:latin typeface="+mn-lt"/>
                <a:ea typeface="+mn-ea"/>
                <a:cs typeface="+mn-cs"/>
              </a:rPr>
              <a:t>是一个更好的选择。通过上层数据管理项目来尽可能地弥补这个不足。在性能上有了很大的提升，它的口号就是</a:t>
            </a:r>
            <a:r>
              <a:rPr lang="en-US" altLang="zh-CN" sz="1200" b="0" i="0" kern="1200" dirty="0" smtClean="0">
                <a:solidFill>
                  <a:schemeClr val="tx1"/>
                </a:solidFill>
                <a:effectLst/>
                <a:latin typeface="+mn-lt"/>
                <a:ea typeface="+mn-ea"/>
                <a:cs typeface="+mn-cs"/>
              </a:rPr>
              <a:t>goes real time</a:t>
            </a:r>
            <a:r>
              <a:rPr lang="zh-CN" altLang="en-US" sz="1200" b="0" i="0" kern="1200" dirty="0" smtClean="0">
                <a:solidFill>
                  <a:schemeClr val="tx1"/>
                </a:solidFill>
                <a:effectLst/>
                <a:latin typeface="+mn-lt"/>
                <a:ea typeface="+mn-ea"/>
                <a:cs typeface="+mn-cs"/>
              </a:rPr>
              <a:t>。使用缓存或多</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设计可以降低</a:t>
            </a:r>
            <a:r>
              <a:rPr lang="en-US" altLang="zh-CN" sz="1200" b="0" i="0" kern="1200" dirty="0" smtClean="0">
                <a:solidFill>
                  <a:schemeClr val="tx1"/>
                </a:solidFill>
                <a:effectLst/>
                <a:latin typeface="+mn-lt"/>
                <a:ea typeface="+mn-ea"/>
                <a:cs typeface="+mn-cs"/>
              </a:rPr>
              <a:t>client</a:t>
            </a:r>
            <a:r>
              <a:rPr lang="zh-CN" altLang="en-US" sz="1200" b="0" i="0" kern="1200" dirty="0" smtClean="0">
                <a:solidFill>
                  <a:schemeClr val="tx1"/>
                </a:solidFill>
                <a:effectLst/>
                <a:latin typeface="+mn-lt"/>
                <a:ea typeface="+mn-ea"/>
                <a:cs typeface="+mn-cs"/>
              </a:rPr>
              <a:t>的数据请求压力，以减少延时。还有就是对</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系统内部的修改，这就得权衡大吞吐量与低延时了，</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不是万能的银弹。</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那么</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的压力会非常大，因为一个小文件也需要元数据的，如果文件很多，大量的小文件的话，这个</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的压力会比较大，所以他适合存储大的文件。</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HDFS</a:t>
            </a:r>
            <a:r>
              <a:rPr lang="zh-CN" altLang="en-US" dirty="0" smtClean="0"/>
              <a:t>适合做数据批量读写，吞吐量比较高，他不适合做一些交互式应用，比如说数据库这种，因为很难满足低延迟。</a:t>
            </a:r>
            <a:endParaRPr lang="en-US" altLang="zh-CN" dirty="0" smtClean="0"/>
          </a:p>
          <a:p>
            <a:r>
              <a:rPr lang="zh-CN" altLang="en-US" dirty="0" smtClean="0"/>
              <a:t>他适合一次写入，多次读取，顺序读写，但不支持多个用户并发地写相同的文件。</a:t>
            </a:r>
            <a:endParaRPr lang="en-US" altLang="zh-CN" dirty="0" smtClean="0"/>
          </a:p>
          <a:p>
            <a:r>
              <a:rPr lang="zh-CN" altLang="en-US" dirty="0" smtClean="0"/>
              <a:t>好，那么刚才介绍了</a:t>
            </a:r>
            <a:r>
              <a:rPr lang="en-US" altLang="zh-CN" dirty="0" smtClean="0"/>
              <a:t>HDFS</a:t>
            </a:r>
            <a:r>
              <a:rPr lang="zh-CN" altLang="en-US" dirty="0" smtClean="0"/>
              <a:t>的特点。</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首先看一下</a:t>
            </a:r>
            <a:r>
              <a:rPr lang="en-US" altLang="zh-CN" dirty="0" err="1" smtClean="0"/>
              <a:t>MapReduce</a:t>
            </a:r>
            <a:r>
              <a:rPr lang="zh-CN" altLang="en-US" dirty="0" smtClean="0"/>
              <a:t>的原理是什么，什么叫</a:t>
            </a:r>
            <a:r>
              <a:rPr lang="en-US" altLang="zh-CN" dirty="0" err="1" smtClean="0"/>
              <a:t>MapReduce</a:t>
            </a:r>
            <a:r>
              <a:rPr lang="zh-CN" altLang="en-US" dirty="0" smtClean="0"/>
              <a:t>，其实简单来说，</a:t>
            </a:r>
            <a:r>
              <a:rPr lang="en-US" altLang="zh-CN" dirty="0" err="1" smtClean="0"/>
              <a:t>MapReduce</a:t>
            </a:r>
            <a:r>
              <a:rPr lang="zh-CN" altLang="en-US" dirty="0" smtClean="0"/>
              <a:t>就是采用分而治之的思想，一个大的计算任务分成多个小的计算任务，这个大任务到小任务的拆分就称为</a:t>
            </a:r>
            <a:r>
              <a:rPr lang="en-US" altLang="zh-CN" dirty="0" smtClean="0"/>
              <a:t>Map</a:t>
            </a:r>
            <a:r>
              <a:rPr lang="zh-CN" altLang="en-US" dirty="0" smtClean="0"/>
              <a:t>，拆分成多个小任务之后，由多个节点进行并行执行，执行之后再合并这个结果，那合并的这个过程就称为</a:t>
            </a:r>
            <a:r>
              <a:rPr lang="en-US" altLang="zh-CN" dirty="0" smtClean="0"/>
              <a:t>Reduce</a:t>
            </a:r>
            <a:r>
              <a:rPr lang="zh-CN" altLang="en-US" dirty="0" smtClean="0"/>
              <a:t>。其实很多计算分析的任务可以抽象成两个部分，一个是</a:t>
            </a:r>
            <a:r>
              <a:rPr lang="en-US" altLang="zh-CN" dirty="0" smtClean="0"/>
              <a:t>Map</a:t>
            </a:r>
            <a:r>
              <a:rPr lang="zh-CN" altLang="en-US" dirty="0" smtClean="0"/>
              <a:t>，一个是</a:t>
            </a:r>
            <a:r>
              <a:rPr lang="en-US" altLang="zh-CN" dirty="0" smtClean="0"/>
              <a:t>Reduce</a:t>
            </a:r>
            <a:r>
              <a:rPr lang="zh-CN" altLang="en-US" dirty="0" smtClean="0"/>
              <a:t>，都可以采用分而治之的思想来做。</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比如说，我们现在有</a:t>
            </a:r>
            <a:r>
              <a:rPr lang="en-US" altLang="zh-CN" dirty="0" smtClean="0"/>
              <a:t>100GB</a:t>
            </a:r>
            <a:r>
              <a:rPr lang="zh-CN" altLang="en-US" dirty="0" smtClean="0"/>
              <a:t>的网站访问日志文件，这个日志文件会记录下什么时候从哪个</a:t>
            </a:r>
            <a:r>
              <a:rPr lang="en-US" altLang="zh-CN" dirty="0" smtClean="0"/>
              <a:t>IP</a:t>
            </a:r>
            <a:r>
              <a:rPr lang="zh-CN" altLang="en-US" dirty="0" smtClean="0"/>
              <a:t>访问了哪些网页，我们想找出访问次数最多的一个</a:t>
            </a:r>
            <a:r>
              <a:rPr lang="en-US" altLang="zh-CN" dirty="0" smtClean="0"/>
              <a:t>IP</a:t>
            </a:r>
            <a:r>
              <a:rPr lang="zh-CN" altLang="en-US" dirty="0" smtClean="0"/>
              <a:t>，这个文件很大，有</a:t>
            </a:r>
            <a:r>
              <a:rPr lang="en-US" altLang="zh-CN" dirty="0" smtClean="0"/>
              <a:t>100</a:t>
            </a:r>
            <a:r>
              <a:rPr lang="zh-CN" altLang="en-US" dirty="0" smtClean="0"/>
              <a:t>个</a:t>
            </a:r>
            <a:r>
              <a:rPr lang="en-US" altLang="zh-CN" dirty="0" smtClean="0"/>
              <a:t>G</a:t>
            </a:r>
            <a:r>
              <a:rPr lang="zh-CN" altLang="en-US" dirty="0" smtClean="0"/>
              <a:t>，那么我们怎么做呢，那么可以采用</a:t>
            </a:r>
            <a:r>
              <a:rPr lang="en-US" altLang="zh-CN" dirty="0" err="1" smtClean="0"/>
              <a:t>MapReduce</a:t>
            </a:r>
            <a:r>
              <a:rPr lang="zh-CN" altLang="en-US" dirty="0" smtClean="0"/>
              <a:t>的思想来做，先</a:t>
            </a:r>
            <a:r>
              <a:rPr lang="en-US" altLang="zh-CN" dirty="0" smtClean="0"/>
              <a:t>Map</a:t>
            </a:r>
            <a:r>
              <a:rPr lang="zh-CN" altLang="en-US" dirty="0" smtClean="0"/>
              <a:t>再</a:t>
            </a:r>
            <a:r>
              <a:rPr lang="en-US" altLang="zh-CN" dirty="0" smtClean="0"/>
              <a:t>Reduce</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首先将日志文件进行切分，</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100GB</a:t>
            </a:r>
            <a:r>
              <a:rPr lang="zh-CN" altLang="en-US" dirty="0" smtClean="0"/>
              <a:t>的日志文件可以按照时间来分，比如说分成</a:t>
            </a:r>
            <a:r>
              <a:rPr lang="en-US" altLang="zh-CN" dirty="0" smtClean="0"/>
              <a:t>5</a:t>
            </a:r>
            <a:r>
              <a:rPr lang="zh-CN" altLang="en-US" dirty="0" smtClean="0"/>
              <a:t>份，由</a:t>
            </a:r>
            <a:r>
              <a:rPr lang="en-US" altLang="zh-CN" dirty="0" smtClean="0"/>
              <a:t>5</a:t>
            </a:r>
            <a:r>
              <a:rPr lang="zh-CN" altLang="en-US" dirty="0" smtClean="0"/>
              <a:t>个人来做，每个人干嘛呢，</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根据分到的日志文件进行</a:t>
            </a:r>
            <a:r>
              <a:rPr lang="en-US" altLang="zh-CN" dirty="0" smtClean="0"/>
              <a:t>Map</a:t>
            </a:r>
            <a:r>
              <a:rPr lang="zh-CN" altLang="en-US" dirty="0" smtClean="0"/>
              <a:t>操作，这个</a:t>
            </a:r>
            <a:r>
              <a:rPr lang="en-US" altLang="zh-CN" dirty="0" smtClean="0"/>
              <a:t>Map</a:t>
            </a:r>
            <a:r>
              <a:rPr lang="zh-CN" altLang="en-US" dirty="0" smtClean="0"/>
              <a:t>操作就会统计每个</a:t>
            </a:r>
            <a:r>
              <a:rPr lang="en-US" altLang="zh-CN" dirty="0" smtClean="0"/>
              <a:t>IP</a:t>
            </a:r>
            <a:r>
              <a:rPr lang="zh-CN" altLang="en-US" dirty="0" smtClean="0"/>
              <a:t>访问的次数，每个人都做同样的操作，都做</a:t>
            </a:r>
            <a:r>
              <a:rPr lang="en-US" altLang="zh-CN" dirty="0" smtClean="0"/>
              <a:t>IP</a:t>
            </a:r>
            <a:r>
              <a:rPr lang="zh-CN" altLang="en-US" dirty="0" smtClean="0"/>
              <a:t>地址出现次数的统计，</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那么统计了之后，每个人都会统计出每个</a:t>
            </a:r>
            <a:r>
              <a:rPr lang="en-US" altLang="zh-CN" dirty="0" smtClean="0"/>
              <a:t>IP</a:t>
            </a:r>
            <a:r>
              <a:rPr lang="zh-CN" altLang="en-US" dirty="0" smtClean="0"/>
              <a:t>出现的次数，例如这个人发现</a:t>
            </a:r>
            <a:r>
              <a:rPr lang="en-US" altLang="zh-CN" dirty="0" smtClean="0"/>
              <a:t>IP1</a:t>
            </a:r>
            <a:r>
              <a:rPr lang="zh-CN" altLang="en-US" dirty="0" smtClean="0"/>
              <a:t>出现了</a:t>
            </a:r>
            <a:r>
              <a:rPr lang="en-US" altLang="zh-CN" dirty="0" smtClean="0"/>
              <a:t>x</a:t>
            </a:r>
            <a:r>
              <a:rPr lang="zh-CN" altLang="en-US" dirty="0" smtClean="0"/>
              <a:t>次，</a:t>
            </a:r>
            <a:r>
              <a:rPr lang="en-US" altLang="zh-CN" dirty="0" smtClean="0"/>
              <a:t>IP2</a:t>
            </a:r>
            <a:r>
              <a:rPr lang="zh-CN" altLang="en-US" dirty="0" smtClean="0"/>
              <a:t>地址出现了</a:t>
            </a:r>
            <a:r>
              <a:rPr lang="en-US" altLang="zh-CN" dirty="0" smtClean="0"/>
              <a:t>y</a:t>
            </a:r>
            <a:r>
              <a:rPr lang="zh-CN" altLang="en-US" dirty="0" smtClean="0"/>
              <a:t>次，统计之后呢，</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需要进行数据交换，根据</a:t>
            </a:r>
            <a:r>
              <a:rPr lang="en-US" altLang="zh-CN" dirty="0" smtClean="0"/>
              <a:t>IP</a:t>
            </a:r>
            <a:r>
              <a:rPr lang="zh-CN" altLang="en-US" dirty="0" smtClean="0"/>
              <a:t>值进行一定规则的映射，将同一个</a:t>
            </a:r>
            <a:r>
              <a:rPr lang="en-US" altLang="zh-CN" dirty="0" smtClean="0"/>
              <a:t>IP</a:t>
            </a:r>
            <a:r>
              <a:rPr lang="zh-CN" altLang="en-US" dirty="0" smtClean="0"/>
              <a:t>地址的统计归到同一个</a:t>
            </a:r>
            <a:r>
              <a:rPr lang="en-US" altLang="zh-CN" dirty="0" smtClean="0"/>
              <a:t>Reduce</a:t>
            </a:r>
            <a:r>
              <a:rPr lang="zh-CN" altLang="en-US" dirty="0" smtClean="0"/>
              <a:t>，总之是根据一定的规则进行归约，</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随着数据规模的增长之后，单机类系统往往存在很多瓶颈，包括存储的容量，读写的速度和计算效率等，都会无法满足用户的需求。</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为了解决这类问题，</a:t>
            </a:r>
            <a:r>
              <a:rPr lang="en-US" altLang="zh-CN" dirty="0" smtClean="0"/>
              <a:t>Google</a:t>
            </a:r>
            <a:r>
              <a:rPr lang="zh-CN" altLang="en-US" dirty="0" smtClean="0"/>
              <a:t>提出了三大关键技术来解决大规模数据的存储和处理。分别是</a:t>
            </a:r>
            <a:r>
              <a:rPr lang="en-US" altLang="zh-CN" dirty="0" err="1" smtClean="0"/>
              <a:t>MapReduce</a:t>
            </a:r>
            <a:r>
              <a:rPr lang="zh-CN" altLang="en-US" dirty="0" smtClean="0"/>
              <a:t>、</a:t>
            </a:r>
            <a:r>
              <a:rPr lang="en-US" altLang="zh-CN" dirty="0" err="1" smtClean="0"/>
              <a:t>BigTable</a:t>
            </a:r>
            <a:r>
              <a:rPr lang="zh-CN" altLang="en-US" dirty="0" smtClean="0"/>
              <a:t>、</a:t>
            </a:r>
            <a:r>
              <a:rPr lang="en-US" altLang="zh-CN" dirty="0" smtClean="0"/>
              <a:t>GFS</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这三大技术可以称得上是革命性的技术。</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归约之后，就能知道整个日志文件里每个</a:t>
            </a:r>
            <a:r>
              <a:rPr lang="en-US" altLang="zh-CN" dirty="0" smtClean="0"/>
              <a:t>IP</a:t>
            </a:r>
            <a:r>
              <a:rPr lang="zh-CN" altLang="en-US" dirty="0" smtClean="0"/>
              <a:t>地址出现的次数。</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那么中间结果进行合并之后，就可以产生最终的排序结果，通过排序，就能知道哪个</a:t>
            </a:r>
            <a:r>
              <a:rPr lang="en-US" altLang="zh-CN" dirty="0" smtClean="0"/>
              <a:t>IP</a:t>
            </a:r>
            <a:r>
              <a:rPr lang="zh-CN" altLang="en-US" dirty="0" smtClean="0"/>
              <a:t>地址出现的次数最多。</a:t>
            </a:r>
            <a:endParaRPr lang="en-US" altLang="zh-CN" dirty="0" smtClean="0"/>
          </a:p>
          <a:p>
            <a:r>
              <a:rPr lang="zh-CN" altLang="en-US" dirty="0" smtClean="0"/>
              <a:t>其中最最关键的是交换，每个统计出来的结果都要通过一定规则的交换之后，才能做后面</a:t>
            </a:r>
            <a:r>
              <a:rPr lang="en-US" altLang="zh-CN" dirty="0" smtClean="0"/>
              <a:t>Reduce</a:t>
            </a:r>
            <a:r>
              <a:rPr lang="zh-CN" altLang="en-US" dirty="0" smtClean="0"/>
              <a:t>的过程。</a:t>
            </a:r>
            <a:endParaRPr lang="en-US" altLang="zh-CN" dirty="0" smtClean="0"/>
          </a:p>
          <a:p>
            <a:r>
              <a:rPr lang="zh-CN" altLang="en-US" dirty="0" smtClean="0"/>
              <a:t>其实很多大数据的这个过程，包括各种</a:t>
            </a:r>
            <a:r>
              <a:rPr lang="en-US" altLang="zh-CN" dirty="0" smtClean="0"/>
              <a:t>select</a:t>
            </a:r>
            <a:r>
              <a:rPr lang="zh-CN" altLang="en-US" dirty="0" smtClean="0"/>
              <a:t>，数据库里的表查询，都可以使用</a:t>
            </a:r>
            <a:r>
              <a:rPr lang="en-US" altLang="zh-CN" dirty="0" err="1" smtClean="0"/>
              <a:t>MapReduce</a:t>
            </a:r>
            <a:r>
              <a:rPr lang="zh-CN" altLang="en-US" dirty="0" smtClean="0"/>
              <a:t>来实现。</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第一个是</a:t>
            </a:r>
            <a:r>
              <a:rPr lang="en-US" altLang="zh-CN" dirty="0" smtClean="0"/>
              <a:t>Job</a:t>
            </a:r>
            <a:r>
              <a:rPr lang="zh-CN" altLang="en-US" dirty="0" smtClean="0"/>
              <a:t>和</a:t>
            </a:r>
            <a:r>
              <a:rPr lang="en-US" altLang="zh-CN" dirty="0" smtClean="0"/>
              <a:t>Task</a:t>
            </a:r>
            <a:r>
              <a:rPr lang="zh-CN" altLang="en-US" dirty="0" smtClean="0"/>
              <a:t>，</a:t>
            </a:r>
            <a:r>
              <a:rPr lang="en-US" altLang="zh-CN" dirty="0" smtClean="0"/>
              <a:t>Job</a:t>
            </a:r>
            <a:r>
              <a:rPr lang="zh-CN" altLang="en-US" dirty="0" smtClean="0"/>
              <a:t>是一个作业，比如说上面的“找出访问次数最多的</a:t>
            </a:r>
            <a:r>
              <a:rPr lang="en-US" altLang="zh-CN" dirty="0" smtClean="0"/>
              <a:t>IP</a:t>
            </a:r>
            <a:r>
              <a:rPr lang="zh-CN" altLang="en-US" dirty="0" smtClean="0"/>
              <a:t>地址”就是一个作业，那么一个</a:t>
            </a:r>
            <a:r>
              <a:rPr lang="en-US" altLang="zh-CN" dirty="0" smtClean="0"/>
              <a:t>Job</a:t>
            </a:r>
            <a:r>
              <a:rPr lang="zh-CN" altLang="en-US" dirty="0" smtClean="0"/>
              <a:t>要完成的话，需要分成多个</a:t>
            </a:r>
            <a:r>
              <a:rPr lang="en-US" altLang="zh-CN" dirty="0" smtClean="0"/>
              <a:t>Task</a:t>
            </a:r>
            <a:r>
              <a:rPr lang="zh-CN" altLang="en-US" dirty="0" smtClean="0"/>
              <a:t>，就是说一个</a:t>
            </a:r>
            <a:r>
              <a:rPr lang="en-US" altLang="zh-CN" dirty="0" smtClean="0"/>
              <a:t>Job</a:t>
            </a:r>
            <a:r>
              <a:rPr lang="zh-CN" altLang="en-US" dirty="0" smtClean="0"/>
              <a:t>会被拆分成多个</a:t>
            </a:r>
            <a:r>
              <a:rPr lang="en-US" altLang="zh-CN" dirty="0" smtClean="0"/>
              <a:t>Task</a:t>
            </a:r>
            <a:r>
              <a:rPr lang="zh-CN" altLang="en-US" dirty="0" smtClean="0"/>
              <a:t>，</a:t>
            </a:r>
            <a:r>
              <a:rPr lang="en-US" altLang="zh-CN" dirty="0" smtClean="0"/>
              <a:t>Task</a:t>
            </a:r>
            <a:r>
              <a:rPr lang="zh-CN" altLang="en-US" dirty="0" smtClean="0"/>
              <a:t>里又分为</a:t>
            </a:r>
            <a:r>
              <a:rPr lang="en-US" altLang="zh-CN" dirty="0" smtClean="0"/>
              <a:t>Map</a:t>
            </a:r>
            <a:r>
              <a:rPr lang="en-US" altLang="zh-CN" baseline="0" dirty="0" smtClean="0"/>
              <a:t> Task</a:t>
            </a:r>
            <a:r>
              <a:rPr lang="zh-CN" altLang="en-US" baseline="0" dirty="0" smtClean="0"/>
              <a:t>和</a:t>
            </a:r>
            <a:r>
              <a:rPr lang="en-US" altLang="zh-CN" baseline="0" dirty="0" smtClean="0"/>
              <a:t>Reduce Task</a:t>
            </a:r>
            <a:r>
              <a:rPr lang="zh-CN" altLang="en-US" baseline="0" dirty="0" smtClean="0"/>
              <a:t>，属于</a:t>
            </a:r>
            <a:r>
              <a:rPr lang="en-US" altLang="zh-CN" baseline="0" dirty="0" smtClean="0"/>
              <a:t>Map</a:t>
            </a:r>
            <a:r>
              <a:rPr lang="zh-CN" altLang="en-US" baseline="0" dirty="0" smtClean="0"/>
              <a:t>任务和</a:t>
            </a:r>
            <a:r>
              <a:rPr lang="en-US" altLang="zh-CN" baseline="0" dirty="0" smtClean="0"/>
              <a:t>Reduce</a:t>
            </a:r>
            <a:r>
              <a:rPr lang="zh-CN" altLang="en-US" baseline="0" dirty="0" smtClean="0"/>
              <a:t>任务，这是</a:t>
            </a:r>
            <a:r>
              <a:rPr lang="en-US" altLang="zh-CN" baseline="0" dirty="0" smtClean="0"/>
              <a:t>Job</a:t>
            </a:r>
            <a:r>
              <a:rPr lang="zh-CN" altLang="en-US" baseline="0" dirty="0" smtClean="0"/>
              <a:t>和</a:t>
            </a:r>
            <a:r>
              <a:rPr lang="en-US" altLang="zh-CN" baseline="0" dirty="0" smtClean="0"/>
              <a:t>Task</a:t>
            </a:r>
            <a:r>
              <a:rPr lang="zh-CN" altLang="en-US" baseline="0" dirty="0" smtClean="0"/>
              <a:t>的概念。</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在整个</a:t>
            </a:r>
            <a:r>
              <a:rPr lang="en-US" altLang="zh-CN" dirty="0" smtClean="0"/>
              <a:t>Hadoop</a:t>
            </a:r>
            <a:r>
              <a:rPr lang="en-US" altLang="zh-CN" baseline="0" dirty="0" smtClean="0"/>
              <a:t> </a:t>
            </a:r>
            <a:r>
              <a:rPr lang="en-US" altLang="zh-CN" baseline="0" dirty="0" err="1" smtClean="0"/>
              <a:t>MapReduce</a:t>
            </a:r>
            <a:r>
              <a:rPr lang="zh-CN" altLang="en-US" baseline="0" dirty="0" smtClean="0"/>
              <a:t>体系机构里，有两类节点，第一个是</a:t>
            </a:r>
            <a:r>
              <a:rPr lang="en-US" altLang="zh-CN" baseline="0" dirty="0" err="1" smtClean="0"/>
              <a:t>JobTracker</a:t>
            </a:r>
            <a:r>
              <a:rPr lang="zh-CN" altLang="en-US" baseline="0" dirty="0" smtClean="0"/>
              <a:t>，他也是一个</a:t>
            </a:r>
            <a:r>
              <a:rPr lang="en-US" altLang="zh-CN" baseline="0" dirty="0" smtClean="0"/>
              <a:t>master</a:t>
            </a:r>
            <a:r>
              <a:rPr lang="zh-CN" altLang="en-US" baseline="0" dirty="0" smtClean="0"/>
              <a:t>管理节点，客户端提交一个</a:t>
            </a:r>
            <a:r>
              <a:rPr lang="en-US" altLang="zh-CN" baseline="0" dirty="0" smtClean="0"/>
              <a:t>Job</a:t>
            </a:r>
            <a:r>
              <a:rPr lang="zh-CN" altLang="en-US" baseline="0" dirty="0" smtClean="0"/>
              <a:t>过来，</a:t>
            </a:r>
            <a:r>
              <a:rPr lang="en-US" altLang="zh-CN" baseline="0" dirty="0" err="1" smtClean="0"/>
              <a:t>JobTracker</a:t>
            </a:r>
            <a:r>
              <a:rPr lang="zh-CN" altLang="en-US" baseline="0" dirty="0" smtClean="0"/>
              <a:t>把他放到候选队列里去，在适当的时候进行调度选择一个</a:t>
            </a:r>
            <a:r>
              <a:rPr lang="en-US" altLang="zh-CN" baseline="0" dirty="0" smtClean="0"/>
              <a:t>Job</a:t>
            </a:r>
            <a:r>
              <a:rPr lang="zh-CN" altLang="en-US" baseline="0" dirty="0" smtClean="0"/>
              <a:t>出来，将这个</a:t>
            </a:r>
            <a:r>
              <a:rPr lang="en-US" altLang="zh-CN" baseline="0" dirty="0" smtClean="0"/>
              <a:t>Job</a:t>
            </a:r>
            <a:r>
              <a:rPr lang="zh-CN" altLang="en-US" baseline="0" dirty="0" smtClean="0"/>
              <a:t>拆分成多个</a:t>
            </a:r>
            <a:r>
              <a:rPr lang="en-US" altLang="zh-CN" baseline="0" dirty="0" smtClean="0"/>
              <a:t>Map</a:t>
            </a:r>
            <a:r>
              <a:rPr lang="zh-CN" altLang="en-US" baseline="0" dirty="0" smtClean="0"/>
              <a:t>任务和</a:t>
            </a:r>
            <a:r>
              <a:rPr lang="en-US" altLang="zh-CN" baseline="0" dirty="0" smtClean="0"/>
              <a:t>Reduce</a:t>
            </a:r>
            <a:r>
              <a:rPr lang="zh-CN" altLang="en-US" baseline="0" dirty="0" smtClean="0"/>
              <a:t>任务，这个任务分发给下面的</a:t>
            </a:r>
            <a:r>
              <a:rPr lang="en-US" altLang="zh-CN" baseline="0" dirty="0" err="1" smtClean="0"/>
              <a:t>TaskTracker</a:t>
            </a:r>
            <a:r>
              <a:rPr lang="zh-CN" altLang="en-US" baseline="0" dirty="0" smtClean="0"/>
              <a:t>来做，</a:t>
            </a:r>
            <a:r>
              <a:rPr lang="en-US" altLang="zh-CN" baseline="0" dirty="0" err="1" smtClean="0"/>
              <a:t>TaskTracker</a:t>
            </a:r>
            <a:r>
              <a:rPr lang="zh-CN" altLang="en-US" baseline="0" dirty="0" smtClean="0"/>
              <a:t>是实际在做这个任务的，在部署的适合，</a:t>
            </a:r>
            <a:r>
              <a:rPr lang="en-US" altLang="zh-CN" baseline="0" dirty="0" err="1" smtClean="0"/>
              <a:t>TaskTracker</a:t>
            </a:r>
            <a:r>
              <a:rPr lang="zh-CN" altLang="en-US" baseline="0" dirty="0" smtClean="0"/>
              <a:t>往往和</a:t>
            </a:r>
            <a:r>
              <a:rPr lang="en-US" altLang="zh-CN" baseline="0" dirty="0" smtClean="0"/>
              <a:t>HDFS</a:t>
            </a:r>
            <a:r>
              <a:rPr lang="zh-CN" altLang="en-US" baseline="0" dirty="0" smtClean="0"/>
              <a:t>的</a:t>
            </a:r>
            <a:r>
              <a:rPr lang="en-US" altLang="zh-CN" baseline="0" dirty="0" err="1" smtClean="0"/>
              <a:t>DataNode</a:t>
            </a:r>
            <a:r>
              <a:rPr lang="zh-CN" altLang="en-US" baseline="0" dirty="0" smtClean="0"/>
              <a:t>是同一个组物理节点，这样能保证计算是跟着数据走的，当任务分到某个节点刚好所需要的数据就在本机的</a:t>
            </a:r>
            <a:r>
              <a:rPr lang="en-US" altLang="zh-CN" baseline="0" dirty="0" err="1" smtClean="0"/>
              <a:t>DataNode</a:t>
            </a:r>
            <a:r>
              <a:rPr lang="zh-CN" altLang="en-US" baseline="0" dirty="0" smtClean="0"/>
              <a:t>里面，这样使得读取数据的开销最小，能够最快的读到所需数据，这也是</a:t>
            </a:r>
            <a:r>
              <a:rPr lang="en-US" altLang="zh-CN" baseline="0" dirty="0" err="1" smtClean="0"/>
              <a:t>MapReduce</a:t>
            </a:r>
            <a:r>
              <a:rPr lang="zh-CN" altLang="en-US" baseline="0" dirty="0" smtClean="0"/>
              <a:t>的一个设计思想。</a:t>
            </a:r>
            <a:endParaRPr lang="en-US" altLang="zh-CN" baseline="0" dirty="0" smtClean="0"/>
          </a:p>
          <a:p>
            <a:endParaRPr lang="en-US" altLang="zh-CN" baseline="0" dirty="0" smtClean="0"/>
          </a:p>
          <a:p>
            <a:endParaRPr lang="en-US" altLang="zh-CN" baseline="0" dirty="0" smtClean="0"/>
          </a:p>
          <a:p>
            <a:r>
              <a:rPr lang="zh-CN" altLang="en-US" baseline="0" dirty="0" smtClean="0"/>
              <a:t>备注：</a:t>
            </a:r>
            <a:endParaRPr lang="en-US" altLang="zh-CN" baseline="0" dirty="0" smtClean="0"/>
          </a:p>
          <a:p>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顾名思义是执行</a:t>
            </a:r>
            <a:r>
              <a:rPr lang="en-US" altLang="zh-CN" sz="1200" b="0" i="0" kern="1200" dirty="0" smtClean="0">
                <a:solidFill>
                  <a:schemeClr val="tx1"/>
                </a:solidFill>
                <a:effectLst/>
                <a:latin typeface="+mn-lt"/>
                <a:ea typeface="+mn-ea"/>
                <a:cs typeface="+mn-cs"/>
              </a:rPr>
              <a:t>Job</a:t>
            </a:r>
            <a:r>
              <a:rPr lang="zh-CN" altLang="en-US" sz="1200" b="0" i="0" kern="1200" dirty="0" smtClean="0">
                <a:solidFill>
                  <a:schemeClr val="tx1"/>
                </a:solidFill>
                <a:effectLst/>
                <a:latin typeface="+mn-lt"/>
                <a:ea typeface="+mn-ea"/>
                <a:cs typeface="+mn-cs"/>
              </a:rPr>
              <a:t>任务的。用户代码提交到集群以后，由</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决定哪个文件将被处理，并且为不同的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分配节点。同时，它还监控所有的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，一旦某个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失败了，</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就会自动重新开启这个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，在大多数情况下这个</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会被放在不用的节点上。每个</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集群只有一个</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，一般运行在集群的</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节点上。</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为作业的提交到底干了那些个事情：</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为作业生成一个</a:t>
            </a:r>
            <a:r>
              <a:rPr lang="en-US" altLang="zh-CN" sz="1200" b="0" i="0" kern="1200" dirty="0" smtClean="0">
                <a:solidFill>
                  <a:schemeClr val="tx1"/>
                </a:solidFill>
                <a:effectLst/>
                <a:latin typeface="+mn-lt"/>
                <a:ea typeface="+mn-ea"/>
                <a:cs typeface="+mn-cs"/>
              </a:rPr>
              <a:t>Job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接受该作业。</a:t>
            </a:r>
            <a:endParaRPr lang="en-US" altLang="zh-CN" baseline="0" dirty="0" smtClean="0"/>
          </a:p>
          <a:p>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与负责存储数据的</a:t>
            </a:r>
            <a:r>
              <a:rPr lang="en-US" altLang="zh-CN" sz="1200" b="0" i="0" kern="1200" dirty="0" err="1" smtClean="0">
                <a:solidFill>
                  <a:schemeClr val="tx1"/>
                </a:solidFill>
                <a:effectLst/>
                <a:latin typeface="+mn-lt"/>
                <a:ea typeface="+mn-ea"/>
                <a:cs typeface="+mn-cs"/>
              </a:rPr>
              <a:t>DataNode</a:t>
            </a:r>
            <a:r>
              <a:rPr lang="zh-CN" altLang="en-US" sz="1200" b="0" i="0" kern="1200" dirty="0" smtClean="0">
                <a:solidFill>
                  <a:schemeClr val="tx1"/>
                </a:solidFill>
                <a:effectLst/>
                <a:latin typeface="+mn-lt"/>
                <a:ea typeface="+mn-ea"/>
                <a:cs typeface="+mn-cs"/>
              </a:rPr>
              <a:t>相结合，其处理结构上也遵循主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从架构。</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位于主节点，统领 </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工作；而</a:t>
            </a:r>
            <a:r>
              <a:rPr lang="en-US" altLang="zh-CN" sz="1200" b="0" i="0" kern="1200" dirty="0" err="1" smtClean="0">
                <a:solidFill>
                  <a:schemeClr val="tx1"/>
                </a:solidFill>
                <a:effectLst/>
                <a:latin typeface="+mn-lt"/>
                <a:ea typeface="+mn-ea"/>
                <a:cs typeface="+mn-cs"/>
              </a:rPr>
              <a:t>TaskTrackers</a:t>
            </a:r>
            <a:r>
              <a:rPr lang="zh-CN" altLang="en-US" sz="1200" b="0" i="0" kern="1200" dirty="0" smtClean="0">
                <a:solidFill>
                  <a:schemeClr val="tx1"/>
                </a:solidFill>
                <a:effectLst/>
                <a:latin typeface="+mn-lt"/>
                <a:ea typeface="+mn-ea"/>
                <a:cs typeface="+mn-cs"/>
              </a:rPr>
              <a:t>位于从节点，独立管理各自的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。每个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负责独立执行具体的</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，而 </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负责分配</a:t>
            </a:r>
            <a:r>
              <a:rPr lang="en-US" altLang="zh-CN" sz="1200" b="0" i="0" kern="1200" dirty="0" smtClean="0">
                <a:solidFill>
                  <a:schemeClr val="tx1"/>
                </a:solidFill>
                <a:effectLst/>
                <a:latin typeface="+mn-lt"/>
                <a:ea typeface="+mn-ea"/>
                <a:cs typeface="+mn-cs"/>
              </a:rPr>
              <a:t>task</a:t>
            </a:r>
            <a:r>
              <a:rPr lang="zh-CN" altLang="en-US" sz="1200" b="0" i="0" kern="1200" dirty="0" smtClean="0">
                <a:solidFill>
                  <a:schemeClr val="tx1"/>
                </a:solidFill>
                <a:effectLst/>
                <a:latin typeface="+mn-lt"/>
                <a:ea typeface="+mn-ea"/>
                <a:cs typeface="+mn-cs"/>
              </a:rPr>
              <a:t>。虽然每个从节点仅有一个唯一的一个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，但是每个</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可以产生多个</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虚拟机（</a:t>
            </a:r>
            <a:r>
              <a:rPr lang="en-US" altLang="zh-CN" sz="1200" b="0" i="0" kern="1200" dirty="0" smtClean="0">
                <a:solidFill>
                  <a:schemeClr val="tx1"/>
                </a:solidFill>
                <a:effectLst/>
                <a:latin typeface="+mn-lt"/>
                <a:ea typeface="+mn-ea"/>
                <a:cs typeface="+mn-cs"/>
              </a:rPr>
              <a:t>JVM</a:t>
            </a:r>
            <a:r>
              <a:rPr lang="zh-CN" altLang="en-US" sz="1200" b="0" i="0" kern="1200" dirty="0" smtClean="0">
                <a:solidFill>
                  <a:schemeClr val="tx1"/>
                </a:solidFill>
                <a:effectLst/>
                <a:latin typeface="+mn-lt"/>
                <a:ea typeface="+mn-ea"/>
                <a:cs typeface="+mn-cs"/>
              </a:rPr>
              <a:t>），用于并行处理多个</a:t>
            </a:r>
            <a:r>
              <a:rPr lang="en-US" altLang="zh-CN" sz="1200" b="0" i="0" kern="1200" dirty="0" smtClean="0">
                <a:solidFill>
                  <a:schemeClr val="tx1"/>
                </a:solidFill>
                <a:effectLst/>
                <a:latin typeface="+mn-lt"/>
                <a:ea typeface="+mn-ea"/>
                <a:cs typeface="+mn-cs"/>
              </a:rPr>
              <a:t>map</a:t>
            </a:r>
            <a:r>
              <a:rPr lang="zh-CN" altLang="en-US" sz="1200" b="0" i="0" kern="1200" dirty="0" smtClean="0">
                <a:solidFill>
                  <a:schemeClr val="tx1"/>
                </a:solidFill>
                <a:effectLst/>
                <a:latin typeface="+mn-lt"/>
                <a:ea typeface="+mn-ea"/>
                <a:cs typeface="+mn-cs"/>
              </a:rPr>
              <a:t>以及</a:t>
            </a:r>
            <a:r>
              <a:rPr lang="en-US" altLang="zh-CN" sz="1200" b="0" i="0" kern="1200" dirty="0" smtClean="0">
                <a:solidFill>
                  <a:schemeClr val="tx1"/>
                </a:solidFill>
                <a:effectLst/>
                <a:latin typeface="+mn-lt"/>
                <a:ea typeface="+mn-ea"/>
                <a:cs typeface="+mn-cs"/>
              </a:rPr>
              <a:t>reduce</a:t>
            </a:r>
            <a:r>
              <a:rPr lang="zh-CN" altLang="en-US" sz="1200" b="0" i="0" kern="1200" dirty="0" smtClean="0">
                <a:solidFill>
                  <a:schemeClr val="tx1"/>
                </a:solidFill>
                <a:effectLst/>
                <a:latin typeface="+mn-lt"/>
                <a:ea typeface="+mn-ea"/>
                <a:cs typeface="+mn-cs"/>
              </a:rPr>
              <a:t>任务。</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的一个重要职责就是与</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交互。如果 </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无法准时地获取</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提交的信息，</a:t>
            </a:r>
            <a:r>
              <a:rPr lang="en-US" altLang="zh-CN" sz="1200" b="0" i="0" kern="1200" dirty="0" err="1" smtClean="0">
                <a:solidFill>
                  <a:schemeClr val="tx1"/>
                </a:solidFill>
                <a:effectLst/>
                <a:latin typeface="+mn-lt"/>
                <a:ea typeface="+mn-ea"/>
                <a:cs typeface="+mn-cs"/>
              </a:rPr>
              <a:t>JobTracker</a:t>
            </a:r>
            <a:r>
              <a:rPr lang="zh-CN" altLang="en-US" sz="1200" b="0" i="0" kern="1200" dirty="0" smtClean="0">
                <a:solidFill>
                  <a:schemeClr val="tx1"/>
                </a:solidFill>
                <a:effectLst/>
                <a:latin typeface="+mn-lt"/>
                <a:ea typeface="+mn-ea"/>
                <a:cs typeface="+mn-cs"/>
              </a:rPr>
              <a:t>就判定</a:t>
            </a:r>
            <a:r>
              <a:rPr lang="en-US" altLang="zh-CN" sz="1200" b="0" i="0" kern="1200" dirty="0" err="1" smtClean="0">
                <a:solidFill>
                  <a:schemeClr val="tx1"/>
                </a:solidFill>
                <a:effectLst/>
                <a:latin typeface="+mn-lt"/>
                <a:ea typeface="+mn-ea"/>
                <a:cs typeface="+mn-cs"/>
              </a:rPr>
              <a:t>TaskTracker</a:t>
            </a:r>
            <a:r>
              <a:rPr lang="zh-CN" altLang="en-US" sz="1200" b="0" i="0" kern="1200" dirty="0" smtClean="0">
                <a:solidFill>
                  <a:schemeClr val="tx1"/>
                </a:solidFill>
                <a:effectLst/>
                <a:latin typeface="+mn-lt"/>
                <a:ea typeface="+mn-ea"/>
                <a:cs typeface="+mn-cs"/>
              </a:rPr>
              <a:t>已经崩溃，并将任务分配给其他 节点处理。</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所以这个</a:t>
            </a:r>
            <a:r>
              <a:rPr lang="en-US" altLang="zh-CN" dirty="0" err="1" smtClean="0"/>
              <a:t>JobTracker</a:t>
            </a:r>
            <a:r>
              <a:rPr lang="zh-CN" altLang="en-US" dirty="0" smtClean="0"/>
              <a:t>的角色，包括作业调度，作业过来后在候选队列里，需要根据一定的规则来进行调度，比如说先到先服务。</a:t>
            </a:r>
            <a:endParaRPr lang="en-US" altLang="zh-CN" dirty="0" smtClean="0"/>
          </a:p>
          <a:p>
            <a:r>
              <a:rPr lang="zh-CN" altLang="en-US" dirty="0" smtClean="0"/>
              <a:t>第二个呢是需要分配任务，监控任务的执行进度，因为任务分发给</a:t>
            </a:r>
            <a:r>
              <a:rPr lang="en-US" altLang="zh-CN" dirty="0" err="1" smtClean="0"/>
              <a:t>TaskTracker</a:t>
            </a:r>
            <a:r>
              <a:rPr lang="zh-CN" altLang="en-US" dirty="0" smtClean="0"/>
              <a:t>之后，</a:t>
            </a:r>
            <a:r>
              <a:rPr lang="en-US" altLang="zh-CN" dirty="0" err="1" smtClean="0"/>
              <a:t>TaskTracker</a:t>
            </a:r>
            <a:r>
              <a:rPr lang="zh-CN" altLang="en-US" dirty="0" smtClean="0"/>
              <a:t>每隔几秒钟需要给</a:t>
            </a:r>
            <a:r>
              <a:rPr lang="en-US" altLang="zh-CN" dirty="0" err="1" smtClean="0"/>
              <a:t>JobTracker</a:t>
            </a:r>
            <a:r>
              <a:rPr lang="zh-CN" altLang="en-US" dirty="0" smtClean="0"/>
              <a:t>状态更新，就是现在执行到什么个状况。</a:t>
            </a:r>
            <a:endParaRPr lang="en-US" altLang="zh-CN" dirty="0" smtClean="0"/>
          </a:p>
          <a:p>
            <a:r>
              <a:rPr lang="zh-CN" altLang="en-US" dirty="0" smtClean="0"/>
              <a:t>第三个是监控</a:t>
            </a:r>
            <a:r>
              <a:rPr lang="en-US" altLang="zh-CN" dirty="0" err="1" smtClean="0"/>
              <a:t>TaskTracker</a:t>
            </a:r>
            <a:r>
              <a:rPr lang="zh-CN" altLang="en-US" dirty="0" smtClean="0"/>
              <a:t>的状态，就是检测</a:t>
            </a:r>
            <a:r>
              <a:rPr lang="en-US" altLang="zh-CN" dirty="0" err="1" smtClean="0"/>
              <a:t>TaskTracker</a:t>
            </a:r>
            <a:r>
              <a:rPr lang="zh-CN" altLang="en-US" dirty="0" smtClean="0"/>
              <a:t>是否出现故障等等情况。</a:t>
            </a:r>
            <a:endParaRPr lang="en-US" altLang="zh-CN" dirty="0" smtClean="0"/>
          </a:p>
          <a:p>
            <a:r>
              <a:rPr lang="zh-CN" altLang="en-US" dirty="0" smtClean="0"/>
              <a:t>这是</a:t>
            </a:r>
            <a:r>
              <a:rPr lang="en-US" altLang="zh-CN" dirty="0" err="1" smtClean="0"/>
              <a:t>JobTracker</a:t>
            </a:r>
            <a:r>
              <a:rPr lang="zh-CN" altLang="en-US" dirty="0" smtClean="0"/>
              <a:t>要做的事情。</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a:t>
            </a:r>
            <a:r>
              <a:rPr lang="en-US" altLang="zh-CN" dirty="0" err="1" smtClean="0"/>
              <a:t>TaskTracker</a:t>
            </a:r>
            <a:r>
              <a:rPr lang="zh-CN" altLang="en-US" dirty="0" smtClean="0"/>
              <a:t>呢，他要做的事情是执行任务，并且向</a:t>
            </a:r>
            <a:r>
              <a:rPr lang="en-US" altLang="zh-CN" dirty="0" err="1" smtClean="0"/>
              <a:t>JobTracker</a:t>
            </a:r>
            <a:r>
              <a:rPr lang="zh-CN" altLang="en-US" dirty="0" smtClean="0"/>
              <a:t>汇报任务的状态。</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对于一个</a:t>
            </a:r>
            <a:r>
              <a:rPr lang="en-US" altLang="zh-CN" dirty="0" err="1" smtClean="0"/>
              <a:t>MapReduce</a:t>
            </a:r>
            <a:r>
              <a:rPr lang="zh-CN" altLang="en-US" dirty="0" smtClean="0"/>
              <a:t>作业的执行过程呢，</a:t>
            </a:r>
            <a:endParaRPr lang="en-US" altLang="zh-CN" dirty="0" smtClean="0"/>
          </a:p>
          <a:p>
            <a:r>
              <a:rPr lang="zh-CN" altLang="en-US" dirty="0" smtClean="0"/>
              <a:t>第一步，是输入数据进行分片，分片之后，根据一定的规则分给</a:t>
            </a:r>
            <a:r>
              <a:rPr lang="en-US" altLang="zh-CN" dirty="0" err="1" smtClean="0"/>
              <a:t>TaskTracker</a:t>
            </a:r>
            <a:r>
              <a:rPr lang="zh-CN" altLang="en-US" dirty="0" smtClean="0"/>
              <a:t>，分配</a:t>
            </a:r>
            <a:r>
              <a:rPr lang="en-US" altLang="zh-CN" dirty="0" smtClean="0"/>
              <a:t>Map</a:t>
            </a:r>
            <a:r>
              <a:rPr lang="zh-CN" altLang="en-US" dirty="0" smtClean="0"/>
              <a:t>任务，任务好了之后呢，产生一个中间结果，中间结果一般是</a:t>
            </a:r>
            <a:r>
              <a:rPr lang="en-US" altLang="zh-CN" dirty="0" smtClean="0"/>
              <a:t>Key</a:t>
            </a:r>
            <a:r>
              <a:rPr lang="zh-CN" altLang="en-US" dirty="0" smtClean="0"/>
              <a:t>和</a:t>
            </a:r>
            <a:r>
              <a:rPr lang="en-US" altLang="zh-CN" dirty="0" smtClean="0"/>
              <a:t>Value</a:t>
            </a:r>
            <a:r>
              <a:rPr lang="zh-CN" altLang="en-US" dirty="0" smtClean="0"/>
              <a:t>的对，</a:t>
            </a:r>
            <a:r>
              <a:rPr lang="en-US" altLang="zh-CN" dirty="0" smtClean="0"/>
              <a:t>Key</a:t>
            </a:r>
            <a:r>
              <a:rPr lang="zh-CN" altLang="en-US" dirty="0" smtClean="0"/>
              <a:t>和</a:t>
            </a:r>
            <a:r>
              <a:rPr lang="en-US" altLang="zh-CN" dirty="0" smtClean="0"/>
              <a:t>Value</a:t>
            </a:r>
            <a:r>
              <a:rPr lang="zh-CN" altLang="en-US" dirty="0" smtClean="0"/>
              <a:t>根据一些的映射规则进行交换，然后再到</a:t>
            </a:r>
            <a:r>
              <a:rPr lang="en-US" altLang="zh-CN" dirty="0" smtClean="0"/>
              <a:t>Reduce</a:t>
            </a:r>
            <a:r>
              <a:rPr lang="zh-CN" altLang="en-US" dirty="0" smtClean="0"/>
              <a:t>端进行</a:t>
            </a:r>
            <a:r>
              <a:rPr lang="en-US" altLang="zh-CN" dirty="0" smtClean="0"/>
              <a:t>Reduce</a:t>
            </a:r>
            <a:r>
              <a:rPr lang="zh-CN" altLang="en-US" dirty="0" smtClean="0"/>
              <a:t>任务，</a:t>
            </a:r>
            <a:r>
              <a:rPr lang="en-US" altLang="zh-CN" dirty="0" smtClean="0"/>
              <a:t>Reduce</a:t>
            </a:r>
            <a:r>
              <a:rPr lang="zh-CN" altLang="en-US" dirty="0" smtClean="0"/>
              <a:t>端也是一些</a:t>
            </a:r>
            <a:r>
              <a:rPr lang="en-US" altLang="zh-CN" dirty="0" err="1" smtClean="0"/>
              <a:t>TaskTracker</a:t>
            </a:r>
            <a:r>
              <a:rPr lang="zh-CN" altLang="en-US" dirty="0" smtClean="0"/>
              <a:t>，只是他们是做</a:t>
            </a:r>
            <a:r>
              <a:rPr lang="en-US" altLang="zh-CN" dirty="0" smtClean="0"/>
              <a:t>Reduce</a:t>
            </a:r>
            <a:r>
              <a:rPr lang="zh-CN" altLang="en-US" dirty="0" smtClean="0"/>
              <a:t>任务，那么运算完之后，结果写回到</a:t>
            </a:r>
            <a:r>
              <a:rPr lang="en-US" altLang="zh-CN" dirty="0" smtClean="0"/>
              <a:t>HDFS</a:t>
            </a:r>
            <a:r>
              <a:rPr lang="zh-CN" altLang="en-US" dirty="0" smtClean="0"/>
              <a:t>里去，数据呢是从</a:t>
            </a:r>
            <a:r>
              <a:rPr lang="en-US" altLang="zh-CN" dirty="0" smtClean="0"/>
              <a:t>HDFS</a:t>
            </a:r>
            <a:r>
              <a:rPr lang="zh-CN" altLang="en-US" dirty="0" smtClean="0"/>
              <a:t>来的，那么在中间过程呢，中间结果会写到本地的磁盘，通过交换之后，</a:t>
            </a:r>
            <a:r>
              <a:rPr lang="en-US" altLang="zh-CN" dirty="0" smtClean="0"/>
              <a:t>Reduce</a:t>
            </a:r>
            <a:r>
              <a:rPr lang="zh-CN" altLang="en-US" dirty="0" smtClean="0"/>
              <a:t>端任务执行完后写回到</a:t>
            </a:r>
            <a:r>
              <a:rPr lang="en-US" altLang="zh-CN" dirty="0" smtClean="0"/>
              <a:t>HDFS</a:t>
            </a:r>
            <a:r>
              <a:rPr lang="zh-CN" altLang="en-US" dirty="0" smtClean="0"/>
              <a:t>里。</a:t>
            </a:r>
            <a:endParaRPr lang="en-US" altLang="zh-CN" dirty="0" smtClean="0"/>
          </a:p>
          <a:p>
            <a:r>
              <a:rPr lang="zh-CN" altLang="en-US" dirty="0" smtClean="0"/>
              <a:t>任何一个作业过来，都先交到</a:t>
            </a:r>
            <a:r>
              <a:rPr lang="en-US" altLang="zh-CN" dirty="0" err="1" smtClean="0"/>
              <a:t>JobTracker</a:t>
            </a:r>
            <a:r>
              <a:rPr lang="zh-CN" altLang="en-US" dirty="0" smtClean="0"/>
              <a:t>里面，</a:t>
            </a:r>
            <a:r>
              <a:rPr lang="en-US" altLang="zh-CN" dirty="0" err="1" smtClean="0"/>
              <a:t>JobTracker</a:t>
            </a:r>
            <a:r>
              <a:rPr lang="zh-CN" altLang="en-US" dirty="0" smtClean="0"/>
              <a:t>采用一定的调度策略进行分配</a:t>
            </a:r>
            <a:r>
              <a:rPr lang="en-US" altLang="zh-CN" dirty="0" smtClean="0"/>
              <a:t>Map</a:t>
            </a:r>
            <a:r>
              <a:rPr lang="zh-CN" altLang="en-US" dirty="0" smtClean="0"/>
              <a:t>任务和</a:t>
            </a:r>
            <a:r>
              <a:rPr lang="en-US" altLang="zh-CN" dirty="0" smtClean="0"/>
              <a:t>Reduce</a:t>
            </a:r>
            <a:r>
              <a:rPr lang="zh-CN" altLang="en-US" dirty="0" smtClean="0"/>
              <a:t>任务。</a:t>
            </a:r>
            <a:endParaRPr lang="en-US" altLang="zh-CN" dirty="0" smtClean="0"/>
          </a:p>
          <a:p>
            <a:r>
              <a:rPr lang="zh-CN" altLang="en-US" dirty="0" smtClean="0"/>
              <a:t>这就是</a:t>
            </a:r>
            <a:r>
              <a:rPr lang="en-US" altLang="zh-CN" dirty="0" err="1" smtClean="0"/>
              <a:t>MapReduce</a:t>
            </a:r>
            <a:r>
              <a:rPr lang="zh-CN" altLang="en-US" dirty="0" smtClean="0"/>
              <a:t>的作业执行过程。那对于一些复杂的任务呢，可能一轮</a:t>
            </a:r>
            <a:r>
              <a:rPr lang="en-US" altLang="zh-CN" dirty="0" err="1" smtClean="0"/>
              <a:t>MapReduce</a:t>
            </a:r>
            <a:r>
              <a:rPr lang="zh-CN" altLang="en-US" dirty="0" smtClean="0"/>
              <a:t>任务仍然没有完成结果，那么可以进行下一轮的</a:t>
            </a:r>
            <a:r>
              <a:rPr lang="en-US" altLang="zh-CN" dirty="0" err="1" smtClean="0"/>
              <a:t>MapReduce</a:t>
            </a:r>
            <a:r>
              <a:rPr lang="zh-CN" altLang="en-US" dirty="0" smtClean="0"/>
              <a:t>任务，也就是进行多轮，完成更多复杂的作业。</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err="1" smtClean="0"/>
              <a:t>MapReduce</a:t>
            </a:r>
            <a:r>
              <a:rPr lang="zh-CN" altLang="en-US" dirty="0" smtClean="0"/>
              <a:t>里，提供了很好的容错机制，所谓容错，就是他允许在整个任务执行过程中，这些</a:t>
            </a:r>
            <a:r>
              <a:rPr lang="en-US" altLang="zh-CN" dirty="0" err="1" smtClean="0"/>
              <a:t>TaskTracker</a:t>
            </a:r>
            <a:r>
              <a:rPr lang="zh-CN" altLang="en-US" dirty="0" smtClean="0"/>
              <a:t>中间可能会出现一些宕机，发生故障等一些情况，允许他出错。</a:t>
            </a:r>
            <a:endParaRPr lang="en-US" altLang="zh-CN" dirty="0" smtClean="0"/>
          </a:p>
          <a:p>
            <a:r>
              <a:rPr lang="zh-CN" altLang="en-US" dirty="0" smtClean="0"/>
              <a:t>那么出错了之后，他有两种机制，一种是重复执行，就是说任务出错以后，可能是</a:t>
            </a:r>
            <a:r>
              <a:rPr lang="en-US" altLang="zh-CN" dirty="0" smtClean="0"/>
              <a:t>Job</a:t>
            </a:r>
            <a:r>
              <a:rPr lang="zh-CN" altLang="en-US" dirty="0" smtClean="0"/>
              <a:t>本身出错，也有可能是硬件问题，可能是数据的问题，都有可能，不管是什么问题，首先他会尝试重试，就是重新执行，那么重新执行，默认情况下，重复执行</a:t>
            </a:r>
            <a:r>
              <a:rPr lang="en-US" altLang="zh-CN" dirty="0" smtClean="0"/>
              <a:t>4</a:t>
            </a:r>
            <a:r>
              <a:rPr lang="zh-CN" altLang="en-US" dirty="0" smtClean="0"/>
              <a:t>次以后呢，如果还是失败的话，放弃这个执行，这是一种容错。</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第二个容错机制是推测执行，所谓推测执行，就是在整个任务执行过程中，需要等到</a:t>
            </a:r>
            <a:r>
              <a:rPr lang="en-US" altLang="zh-CN" dirty="0" smtClean="0"/>
              <a:t>Map</a:t>
            </a:r>
            <a:r>
              <a:rPr lang="zh-CN" altLang="en-US" dirty="0" smtClean="0"/>
              <a:t>端任务执行完之后，</a:t>
            </a:r>
            <a:r>
              <a:rPr lang="en-US" altLang="zh-CN" dirty="0" smtClean="0"/>
              <a:t>Reduce</a:t>
            </a:r>
            <a:r>
              <a:rPr lang="zh-CN" altLang="en-US" dirty="0" smtClean="0"/>
              <a:t>端才会开始，</a:t>
            </a:r>
            <a:endParaRPr lang="zh-CN" altLang="en-US" dirty="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早在</a:t>
            </a:r>
            <a:r>
              <a:rPr lang="en-US" altLang="zh-CN" dirty="0" smtClean="0"/>
              <a:t>Google</a:t>
            </a:r>
            <a:r>
              <a:rPr lang="zh-CN" altLang="en-US" dirty="0" smtClean="0"/>
              <a:t>之前，像银行，运营商</a:t>
            </a:r>
            <a:r>
              <a:rPr lang="en-US" altLang="zh-CN" dirty="0" smtClean="0"/>
              <a:t>, </a:t>
            </a:r>
            <a:r>
              <a:rPr lang="zh-CN" altLang="en-US" dirty="0" smtClean="0"/>
              <a:t>数据中心等会采用大型机，小型机等，或买高端存储或磁盘阵列等来存储数据。</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这个时候，可能会存在某个节点算的特别特别慢，那么</a:t>
            </a:r>
            <a:r>
              <a:rPr lang="en-US" altLang="zh-CN" dirty="0" err="1" smtClean="0"/>
              <a:t>JobTracker</a:t>
            </a:r>
            <a:r>
              <a:rPr lang="zh-CN" altLang="en-US" dirty="0" smtClean="0"/>
              <a:t>就会发现其中有一个节点算的特别慢，他比别人慢得很多的时候，说明他已经出现了问题，那推测执行这个时候会干嘛呢，这个算的慢的继续算，再另外找一个</a:t>
            </a:r>
            <a:r>
              <a:rPr lang="en-US" altLang="zh-CN" dirty="0" err="1" smtClean="0"/>
              <a:t>TaskTracker</a:t>
            </a:r>
            <a:r>
              <a:rPr lang="zh-CN" altLang="en-US" dirty="0" smtClean="0"/>
              <a:t>去做跟他同样的事情，只要这个事情这两个</a:t>
            </a:r>
            <a:r>
              <a:rPr lang="en-US" altLang="zh-CN" dirty="0" err="1" smtClean="0"/>
              <a:t>TaskTracker</a:t>
            </a:r>
            <a:r>
              <a:rPr lang="zh-CN" altLang="en-US" dirty="0" smtClean="0"/>
              <a:t>（一个新建的，一个之前的）谁先算完，就会把另外一个终止，这样呢，通过推测执行来保证整个任务的执行不会因为某一两个</a:t>
            </a:r>
            <a:r>
              <a:rPr lang="en-US" altLang="zh-CN" dirty="0" err="1" smtClean="0"/>
              <a:t>TaskTracker</a:t>
            </a:r>
            <a:r>
              <a:rPr lang="zh-CN" altLang="en-US" dirty="0" smtClean="0"/>
              <a:t>的故障或出现什么问题导致整个任务执行效率很低。</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视频分析： 视频结构化，以图搜图等典型应用。</a:t>
            </a: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p:sp>
      <p:sp>
        <p:nvSpPr>
          <p:cNvPr id="7171" name="Rectangle 3"/>
          <p:cNvSpPr>
            <a:spLocks noGrp="1" noRot="1" noChangeArrowheads="1"/>
          </p:cNvSpPr>
          <p:nvPr>
            <p:ph type="body" idx="1"/>
          </p:nvPr>
        </p:nvSpPr>
        <p:spPr/>
        <p:txBody>
          <a:bodyPr/>
          <a:lstStyle/>
          <a:p>
            <a:pPr eaLnBrk="1" hangingPunct="1">
              <a:defRPr/>
            </a:pPr>
            <a:endParaRPr lang="zh-CN" altLang="en-US" b="1" dirty="0" smtClean="0">
              <a:effectLst>
                <a:outerShdw blurRad="38100" dist="38100" dir="2700000" algn="tl">
                  <a:srgbClr val="C0C0C0"/>
                </a:outerShdw>
              </a:effectLst>
              <a:latin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Rot="1" noChangeArrowheads="1"/>
          </p:cNvSpPr>
          <p:nvPr>
            <p:ph type="body" idx="1"/>
          </p:nvPr>
        </p:nvSpPr>
        <p:spPr/>
        <p:txBody>
          <a:bodyPr/>
          <a:lstStyle/>
          <a:p>
            <a:pPr eaLnBrk="1" hangingPunct="1">
              <a:defRPr/>
            </a:pPr>
            <a:endParaRPr lang="zh-CN" altLang="en-US" sz="800" b="1" dirty="0" smtClean="0">
              <a:effectLst>
                <a:outerShdw blurRad="38100" dist="38100" dir="2700000" algn="tl">
                  <a:srgbClr val="C0C0C0"/>
                </a:outerShdw>
              </a:effectLst>
              <a:latin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p:sp>
      <p:sp>
        <p:nvSpPr>
          <p:cNvPr id="12291" name="Rectangle 3"/>
          <p:cNvSpPr>
            <a:spLocks noGrp="1" noRot="1" noChangeArrowheads="1"/>
          </p:cNvSpPr>
          <p:nvPr>
            <p:ph type="body" idx="1"/>
          </p:nvPr>
        </p:nvSpPr>
        <p:spPr>
          <a:noFill/>
        </p:spPr>
        <p:txBody>
          <a:bodyPr/>
          <a:lstStyle/>
          <a:p>
            <a:pPr eaLnBrk="1" hangingPunct="1">
              <a:lnSpc>
                <a:spcPct val="80000"/>
              </a:lnSpc>
              <a:spcBef>
                <a:spcPct val="0"/>
              </a:spcBef>
            </a:pPr>
            <a:endParaRPr lang="zh-CN" altLang="en-US" sz="1100"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但是对于</a:t>
            </a:r>
            <a:r>
              <a:rPr lang="en-US" altLang="zh-CN" dirty="0" smtClean="0"/>
              <a:t>Google</a:t>
            </a:r>
            <a:r>
              <a:rPr lang="zh-CN" altLang="en-US" dirty="0" smtClean="0"/>
              <a:t>来说，</a:t>
            </a:r>
            <a:r>
              <a:rPr lang="en-US" altLang="zh-CN" dirty="0" smtClean="0"/>
              <a:t>Google</a:t>
            </a:r>
            <a:r>
              <a:rPr lang="zh-CN" altLang="en-US" dirty="0" smtClean="0"/>
              <a:t>的数据主要是网页数据，不像银行的数据是真金白银，所以他的目标就是要让成本降低，因此在</a:t>
            </a:r>
            <a:r>
              <a:rPr lang="en-US" altLang="zh-CN" dirty="0" smtClean="0"/>
              <a:t>Google</a:t>
            </a:r>
            <a:r>
              <a:rPr lang="zh-CN" altLang="en-US" dirty="0" smtClean="0"/>
              <a:t>的方案里，能用</a:t>
            </a:r>
            <a:r>
              <a:rPr lang="en-US" altLang="zh-CN" dirty="0" smtClean="0"/>
              <a:t>PC</a:t>
            </a:r>
            <a:r>
              <a:rPr lang="zh-CN" altLang="en-US" dirty="0" smtClean="0"/>
              <a:t>机就不用大型机和高端存储。</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Google</a:t>
            </a:r>
            <a:r>
              <a:rPr lang="zh-CN" altLang="en-US" dirty="0" smtClean="0"/>
              <a:t>的方案里，硬件的故障视为常态，前面说了他用的是普通的</a:t>
            </a:r>
            <a:r>
              <a:rPr lang="en-US" altLang="zh-CN" dirty="0" smtClean="0"/>
              <a:t>PC</a:t>
            </a:r>
            <a:r>
              <a:rPr lang="zh-CN" altLang="en-US" dirty="0" smtClean="0"/>
              <a:t>机，那普通的</a:t>
            </a:r>
            <a:r>
              <a:rPr lang="en-US" altLang="zh-CN" dirty="0" smtClean="0"/>
              <a:t>PC</a:t>
            </a:r>
            <a:r>
              <a:rPr lang="zh-CN" altLang="en-US" dirty="0" smtClean="0"/>
              <a:t>机与更高端的计算机和存储的差别就是硬件故障是个常态，那么他就通过软件方面来保证高可靠性。</a:t>
            </a:r>
            <a:endParaRPr lang="en-US" altLang="zh-CN" dirty="0" smtClean="0"/>
          </a:p>
        </p:txBody>
      </p:sp>
      <p:sp>
        <p:nvSpPr>
          <p:cNvPr id="4" name="灯片编号占位符 3"/>
          <p:cNvSpPr>
            <a:spLocks noGrp="1"/>
          </p:cNvSpPr>
          <p:nvPr>
            <p:ph type="sldNum" sz="quarter" idx="10"/>
          </p:nvPr>
        </p:nvSpPr>
        <p:spPr/>
        <p:txBody>
          <a:bodyPr/>
          <a:lstStyle/>
          <a:p>
            <a:fld id="{05F4B940-F5E2-4D64-BD37-88C9FF4D030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44"/>
            <a:ext cx="10515600" cy="1325631"/>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7" y="1681250"/>
            <a:ext cx="5158316" cy="8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40317" y="2505204"/>
            <a:ext cx="5158316" cy="368477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250"/>
            <a:ext cx="5183717" cy="8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204"/>
            <a:ext cx="5183717" cy="368477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noChangeArrowheads="1"/>
          </p:cNvSpPr>
          <p:nvPr>
            <p:ph type="dt" sz="half" idx="10"/>
          </p:nvPr>
        </p:nvSpPr>
        <p:spPr/>
        <p:txBody>
          <a:bodyPr/>
          <a:lstStyle>
            <a:lvl1pPr>
              <a:defRPr/>
            </a:lvl1pPr>
          </a:lstStyle>
          <a:p>
            <a:pPr>
              <a:defRPr/>
            </a:pPr>
            <a:endParaRPr lang="en-US"/>
          </a:p>
        </p:txBody>
      </p:sp>
      <p:sp>
        <p:nvSpPr>
          <p:cNvPr id="8" name="Rectangle 4"/>
          <p:cNvSpPr>
            <a:spLocks noGrp="1" noChangeArrowheads="1"/>
          </p:cNvSpPr>
          <p:nvPr>
            <p:ph type="ftr" sz="quarter" idx="11"/>
          </p:nvPr>
        </p:nvSpPr>
        <p:spPr/>
        <p:txBody>
          <a:bodyPr/>
          <a:lstStyle>
            <a:lvl1pPr>
              <a:defRPr/>
            </a:lvl1pPr>
          </a:lstStyle>
          <a:p>
            <a:pPr>
              <a:defRPr/>
            </a:pPr>
            <a:endParaRPr lang="zh-CN" altLang="en-US"/>
          </a:p>
        </p:txBody>
      </p:sp>
      <p:sp>
        <p:nvSpPr>
          <p:cNvPr id="9" name="Rectangle 5"/>
          <p:cNvSpPr>
            <a:spLocks noGrp="1" noChangeArrowheads="1"/>
          </p:cNvSpPr>
          <p:nvPr>
            <p:ph type="sldNum" sz="quarter" idx="12"/>
          </p:nvPr>
        </p:nvSpPr>
        <p:spPr/>
        <p:txBody>
          <a:bodyPr/>
          <a:lstStyle>
            <a:lvl1pPr>
              <a:defRPr/>
            </a:lvl1pPr>
          </a:lstStyle>
          <a:p>
            <a:pPr>
              <a:defRPr/>
            </a:pPr>
            <a:fld id="{DB9A5D9C-1FE8-49D7-8BFC-19591BD27D00}" type="slidenum">
              <a:rPr lang="zh-CN" alt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noChangeArrowheads="1"/>
          </p:cNvSpPr>
          <p:nvPr>
            <p:ph type="dt" sz="half" idx="10"/>
          </p:nvPr>
        </p:nvSpPr>
        <p:spPr/>
        <p:txBody>
          <a:bodyPr/>
          <a:lstStyle>
            <a:lvl1pPr>
              <a:defRPr/>
            </a:lvl1pPr>
          </a:lstStyle>
          <a:p>
            <a:pPr>
              <a:defRPr/>
            </a:pPr>
            <a:endParaRPr lang="en-US"/>
          </a:p>
        </p:txBody>
      </p:sp>
      <p:sp>
        <p:nvSpPr>
          <p:cNvPr id="4" name="Rectangle 4"/>
          <p:cNvSpPr>
            <a:spLocks noGrp="1" noChangeArrowheads="1"/>
          </p:cNvSpPr>
          <p:nvPr>
            <p:ph type="ftr" sz="quarter" idx="11"/>
          </p:nvPr>
        </p:nvSpPr>
        <p:spPr/>
        <p:txBody>
          <a:bodyPr/>
          <a:lstStyle>
            <a:lvl1pPr>
              <a:defRPr/>
            </a:lvl1pPr>
          </a:lstStyle>
          <a:p>
            <a:pPr>
              <a:defRPr/>
            </a:pPr>
            <a:endParaRPr lang="zh-CN" altLang="en-US"/>
          </a:p>
        </p:txBody>
      </p:sp>
      <p:sp>
        <p:nvSpPr>
          <p:cNvPr id="5" name="Rectangle 5"/>
          <p:cNvSpPr>
            <a:spLocks noGrp="1" noChangeArrowheads="1"/>
          </p:cNvSpPr>
          <p:nvPr>
            <p:ph type="sldNum" sz="quarter" idx="12"/>
          </p:nvPr>
        </p:nvSpPr>
        <p:spPr/>
        <p:txBody>
          <a:bodyPr/>
          <a:lstStyle>
            <a:lvl1pPr>
              <a:defRPr/>
            </a:lvl1pPr>
          </a:lstStyle>
          <a:p>
            <a:pPr>
              <a:defRPr/>
            </a:pPr>
            <a:fld id="{6A2D1E99-E5F2-47B0-AB0F-02F59BC31ED0}" type="slidenum">
              <a:rPr lang="zh-CN" alt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24"/>
            <a:ext cx="3932767" cy="1600282"/>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75"/>
            <a:ext cx="6172200" cy="487387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40317" y="2057506"/>
            <a:ext cx="3932767" cy="38117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B1E68B22-3761-41B3-810A-A501CCE1E428}" type="slidenum">
              <a:rPr lang="zh-CN" alt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24"/>
            <a:ext cx="3932767" cy="1600282"/>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75"/>
            <a:ext cx="6172200" cy="487387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pPr lvl="0"/>
            <a:endParaRPr lang="zh-CN" altLang="en-US" noProof="0" smtClean="0"/>
          </a:p>
        </p:txBody>
      </p:sp>
      <p:sp>
        <p:nvSpPr>
          <p:cNvPr id="4" name="文本占位符 3"/>
          <p:cNvSpPr>
            <a:spLocks noGrp="1"/>
          </p:cNvSpPr>
          <p:nvPr>
            <p:ph type="body" sz="half" idx="2"/>
          </p:nvPr>
        </p:nvSpPr>
        <p:spPr>
          <a:xfrm>
            <a:off x="840317" y="2057506"/>
            <a:ext cx="3932767" cy="38117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A03F392A-10CB-4CDA-9087-6BE559ABACF6}" type="slidenum">
              <a:rPr lang="zh-CN" alt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746B4C51-57BE-4FE8-8D34-551686CFC566}" type="slidenum">
              <a:rPr lang="zh-CN" alt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66714"/>
            <a:ext cx="2743200" cy="613441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66714"/>
            <a:ext cx="8026400" cy="6134416"/>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0D6AC25E-0064-44B1-A31C-1E25F1430003}" type="slidenum">
              <a:rPr lang="zh-CN" alt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defRPr/>
            </a:pPr>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AF6E2C9B-5FA2-460D-9BE7-B0812FC2A6FF}"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目录">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标题占位符 1"/>
          <p:cNvSpPr>
            <a:spLocks noGrp="1" noChangeArrowheads="1"/>
          </p:cNvSpPr>
          <p:nvPr>
            <p:ph type="title"/>
          </p:nvPr>
        </p:nvSpPr>
        <p:spPr bwMode="auto">
          <a:xfrm>
            <a:off x="900601" y="125586"/>
            <a:ext cx="9805500" cy="480031"/>
          </a:xfrm>
          <a:prstGeom prst="rect">
            <a:avLst/>
          </a:prstGeom>
          <a:noFill/>
          <a:ln w="9525">
            <a:noFill/>
            <a:miter lim="800000"/>
          </a:ln>
        </p:spPr>
        <p:txBody>
          <a:bodyPr vert="horz" wrap="square" lIns="0" tIns="0" rIns="0" bIns="0" numCol="1" anchor="t" anchorCtr="0" compatLnSpc="1"/>
          <a:lstStyle>
            <a:lvl1pPr>
              <a:defRPr b="1"/>
            </a:lvl1pPr>
          </a:lstStyle>
          <a:p>
            <a:pPr lvl="0"/>
            <a:endParaRPr lang="zh-CN"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78367" y="1600200"/>
            <a:ext cx="5558367" cy="4252384"/>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39934" y="1600200"/>
            <a:ext cx="5560484" cy="4252384"/>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标题占位符 1"/>
          <p:cNvSpPr>
            <a:spLocks noGrp="1" noChangeArrowheads="1"/>
          </p:cNvSpPr>
          <p:nvPr>
            <p:ph type="title"/>
          </p:nvPr>
        </p:nvSpPr>
        <p:spPr bwMode="auto">
          <a:xfrm>
            <a:off x="900601" y="125586"/>
            <a:ext cx="9805500" cy="480031"/>
          </a:xfrm>
          <a:prstGeom prst="rect">
            <a:avLst/>
          </a:prstGeom>
          <a:noFill/>
          <a:ln w="9525">
            <a:noFill/>
            <a:miter lim="800000"/>
          </a:ln>
        </p:spPr>
        <p:txBody>
          <a:bodyPr vert="horz" wrap="square" lIns="0" tIns="0" rIns="0" bIns="0" numCol="1" anchor="t" anchorCtr="0" compatLnSpc="1"/>
          <a:lstStyle/>
          <a:p>
            <a:pPr lvl="0"/>
            <a:endParaRPr lang="zh-CN"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421"/>
            <a:ext cx="9144000" cy="238772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223"/>
            <a:ext cx="9144000" cy="165584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8235" indent="0" algn="ctr">
              <a:buNone/>
              <a:defRPr sz="1600"/>
            </a:lvl9pPr>
          </a:lstStyle>
          <a:p>
            <a:r>
              <a:rPr lang="zh-CN" altLang="en-US" smtClean="0"/>
              <a:t>单击此处编辑母版副标题样式</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B2260BEE-0BC0-4283-B525-C0FA7C553D97}" type="slidenum">
              <a:rPr lang="zh-CN" alt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2DABB936-C6D0-4007-8377-04DC1BB82F60}" type="slidenum">
              <a:rPr lang="zh-CN" alt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826"/>
            <a:ext cx="10515600" cy="2852884"/>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699"/>
            <a:ext cx="10515600" cy="1500264"/>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835" indent="0">
              <a:buNone/>
              <a:defRPr sz="1600"/>
            </a:lvl7pPr>
            <a:lvl8pPr marL="3201035" indent="0">
              <a:buNone/>
              <a:defRPr sz="1600"/>
            </a:lvl8pPr>
            <a:lvl9pPr marL="3658235" indent="0">
              <a:buNone/>
              <a:defRPr sz="1600"/>
            </a:lvl9pPr>
          </a:lstStyle>
          <a:p>
            <a:pPr lvl="0"/>
            <a:r>
              <a:rPr lang="zh-CN" altLang="en-US" smtClean="0"/>
              <a:t>单击此处编辑母版文本样式</a:t>
            </a:r>
            <a:endParaRPr lang="zh-CN" altLang="en-US" smtClean="0"/>
          </a:p>
        </p:txBody>
      </p:sp>
      <p:sp>
        <p:nvSpPr>
          <p:cNvPr id="4" name="Rectangle 3"/>
          <p:cNvSpPr>
            <a:spLocks noGrp="1" noChangeArrowheads="1"/>
          </p:cNvSpPr>
          <p:nvPr>
            <p:ph type="dt" sz="half" idx="10"/>
          </p:nvPr>
        </p:nvSpPr>
        <p:spPr/>
        <p:txBody>
          <a:bodyPr/>
          <a:lstStyle>
            <a:lvl1pPr>
              <a:defRPr/>
            </a:lvl1pPr>
          </a:lstStyle>
          <a:p>
            <a:pPr>
              <a:defRPr/>
            </a:pPr>
            <a:endParaRPr lang="en-US"/>
          </a:p>
        </p:txBody>
      </p:sp>
      <p:sp>
        <p:nvSpPr>
          <p:cNvPr id="5" name="Rectangle 4"/>
          <p:cNvSpPr>
            <a:spLocks noGrp="1" noChangeArrowheads="1"/>
          </p:cNvSpPr>
          <p:nvPr>
            <p:ph type="ftr" sz="quarter" idx="11"/>
          </p:nvPr>
        </p:nvSpPr>
        <p:spPr/>
        <p:txBody>
          <a:bodyPr/>
          <a:lstStyle>
            <a:lvl1pPr>
              <a:defRPr/>
            </a:lvl1pPr>
          </a:lstStyle>
          <a:p>
            <a:pPr>
              <a:defRPr/>
            </a:pPr>
            <a:endParaRPr lang="zh-CN" altLang="en-US"/>
          </a:p>
        </p:txBody>
      </p:sp>
      <p:sp>
        <p:nvSpPr>
          <p:cNvPr id="6" name="Rectangle 5"/>
          <p:cNvSpPr>
            <a:spLocks noGrp="1" noChangeArrowheads="1"/>
          </p:cNvSpPr>
          <p:nvPr>
            <p:ph type="sldNum" sz="quarter" idx="12"/>
          </p:nvPr>
        </p:nvSpPr>
        <p:spPr/>
        <p:txBody>
          <a:bodyPr/>
          <a:lstStyle>
            <a:lvl1pPr>
              <a:defRPr/>
            </a:lvl1pPr>
          </a:lstStyle>
          <a:p>
            <a:pPr>
              <a:defRPr/>
            </a:pPr>
            <a:fld id="{4AECAA06-78B7-458D-B1F1-572A06C4EB41}" type="slidenum">
              <a:rPr lang="zh-CN" alt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11200" y="1219263"/>
            <a:ext cx="5334000" cy="518186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48400" y="1219263"/>
            <a:ext cx="5334000" cy="518186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dt" sz="half" idx="10"/>
          </p:nvPr>
        </p:nvSpPr>
        <p:spPr/>
        <p:txBody>
          <a:bodyPr/>
          <a:lstStyle>
            <a:lvl1pPr>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zh-CN" altLang="en-US"/>
          </a:p>
        </p:txBody>
      </p:sp>
      <p:sp>
        <p:nvSpPr>
          <p:cNvPr id="7" name="Rectangle 5"/>
          <p:cNvSpPr>
            <a:spLocks noGrp="1" noChangeArrowheads="1"/>
          </p:cNvSpPr>
          <p:nvPr>
            <p:ph type="sldNum" sz="quarter" idx="12"/>
          </p:nvPr>
        </p:nvSpPr>
        <p:spPr/>
        <p:txBody>
          <a:bodyPr/>
          <a:lstStyle>
            <a:lvl1pPr>
              <a:defRPr/>
            </a:lvl1pPr>
          </a:lstStyle>
          <a:p>
            <a:pPr>
              <a:defRPr/>
            </a:pPr>
            <a:fld id="{68259F52-B1EC-4CDD-92BA-D938AA9F37E7}" type="slidenum">
              <a:rPr lang="zh-CN" alt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66714"/>
            <a:ext cx="9702800" cy="45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dt" sz="half" idx="2"/>
          </p:nvPr>
        </p:nvSpPr>
        <p:spPr bwMode="auto">
          <a:xfrm>
            <a:off x="372533" y="6515436"/>
            <a:ext cx="1625600" cy="2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200" b="0">
                <a:ea typeface="宋体" panose="02010600030101010101" pitchFamily="2" charset="-122"/>
              </a:defRPr>
            </a:lvl1pPr>
          </a:lstStyle>
          <a:p>
            <a:pPr>
              <a:defRPr/>
            </a:pPr>
            <a:endParaRPr lang="en-US"/>
          </a:p>
        </p:txBody>
      </p:sp>
      <p:sp>
        <p:nvSpPr>
          <p:cNvPr id="1028" name="Rectangle 4"/>
          <p:cNvSpPr>
            <a:spLocks noGrp="1" noChangeArrowheads="1"/>
          </p:cNvSpPr>
          <p:nvPr>
            <p:ph type="ftr" sz="quarter" idx="3"/>
          </p:nvPr>
        </p:nvSpPr>
        <p:spPr bwMode="auto">
          <a:xfrm>
            <a:off x="8111067" y="6397954"/>
            <a:ext cx="2387600" cy="30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200" b="0">
                <a:ea typeface="宋体" panose="02010600030101010101" pitchFamily="2" charset="-122"/>
              </a:defRPr>
            </a:lvl1pPr>
          </a:lstStyle>
          <a:p>
            <a:pPr>
              <a:defRPr/>
            </a:pPr>
            <a:endParaRPr lang="zh-CN" altLang="en-US"/>
          </a:p>
        </p:txBody>
      </p:sp>
      <p:sp>
        <p:nvSpPr>
          <p:cNvPr id="1029" name="Rectangle 5"/>
          <p:cNvSpPr>
            <a:spLocks noGrp="1" noChangeArrowheads="1"/>
          </p:cNvSpPr>
          <p:nvPr>
            <p:ph type="sldNum" sz="quarter" idx="4"/>
          </p:nvPr>
        </p:nvSpPr>
        <p:spPr bwMode="auto">
          <a:xfrm>
            <a:off x="1998133" y="6515436"/>
            <a:ext cx="1727200" cy="2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200" b="0">
                <a:ea typeface="宋体" panose="02010600030101010101" pitchFamily="2" charset="-122"/>
              </a:defRPr>
            </a:lvl1pPr>
          </a:lstStyle>
          <a:p>
            <a:pPr>
              <a:defRPr/>
            </a:pPr>
            <a:fld id="{DF6DA4C2-56E2-43E8-A249-876AB6A8F79F}" type="slidenum">
              <a:rPr lang="zh-CN" altLang="en-US"/>
            </a:fld>
            <a:endParaRPr lang="en-US"/>
          </a:p>
        </p:txBody>
      </p:sp>
      <p:sp>
        <p:nvSpPr>
          <p:cNvPr id="1030" name="Rectangle 6"/>
          <p:cNvSpPr>
            <a:spLocks noGrp="1" noChangeArrowheads="1"/>
          </p:cNvSpPr>
          <p:nvPr>
            <p:ph type="body" idx="1"/>
          </p:nvPr>
        </p:nvSpPr>
        <p:spPr bwMode="auto">
          <a:xfrm>
            <a:off x="711200" y="1219263"/>
            <a:ext cx="10871200" cy="5181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31" name="Text Box 7"/>
          <p:cNvSpPr txBox="1">
            <a:spLocks noChangeArrowheads="1"/>
          </p:cNvSpPr>
          <p:nvPr/>
        </p:nvSpPr>
        <p:spPr bwMode="auto">
          <a:xfrm>
            <a:off x="8976784" y="6324926"/>
            <a:ext cx="2711449" cy="429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r>
              <a:rPr lang="en-US" sz="2200" i="1" smtClean="0">
                <a:ea typeface="宋体" panose="02010600030101010101" pitchFamily="2" charset="-122"/>
              </a:rPr>
              <a:t>2010’NJUPT</a:t>
            </a:r>
            <a:endParaRPr lang="en-US" sz="2200" i="1" smtClean="0">
              <a:ea typeface="宋体" panose="02010600030101010101" pitchFamily="2" charset="-122"/>
            </a:endParaRPr>
          </a:p>
        </p:txBody>
      </p:sp>
      <p:sp>
        <p:nvSpPr>
          <p:cNvPr id="1032" name="Line 8"/>
          <p:cNvSpPr>
            <a:spLocks noChangeShapeType="1"/>
          </p:cNvSpPr>
          <p:nvPr/>
        </p:nvSpPr>
        <p:spPr bwMode="auto">
          <a:xfrm>
            <a:off x="406400" y="6553538"/>
            <a:ext cx="7620000" cy="0"/>
          </a:xfrm>
          <a:prstGeom prst="line">
            <a:avLst/>
          </a:prstGeom>
          <a:noFill/>
          <a:ln w="63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
          </a:p>
        </p:txBody>
      </p:sp>
    </p:spTree>
  </p:cSld>
  <p:clrMap bg1="dk2" tx1="lt1" bg2="dk1"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2800" kern="1200">
          <a:solidFill>
            <a:schemeClr val="tx2"/>
          </a:solidFill>
          <a:latin typeface="+mn-lt"/>
          <a:ea typeface="+mn-ea"/>
          <a:cs typeface="+mn-cs"/>
        </a:defRPr>
      </a:lvl1pPr>
      <a:lvl2pPr marL="743585" indent="-286385" algn="l" rtl="0" eaLnBrk="0" fontAlgn="base" hangingPunct="0">
        <a:spcBef>
          <a:spcPct val="20000"/>
        </a:spcBef>
        <a:spcAft>
          <a:spcPct val="0"/>
        </a:spcAft>
        <a:buClr>
          <a:schemeClr val="accent1"/>
        </a:buClr>
        <a:buFont typeface="Wingdings" panose="05000000000000000000"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7.jpeg"/><Relationship Id="rId1" Type="http://schemas.openxmlformats.org/officeDocument/2006/relationships/image" Target="../media/image31.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image" Target="../media/image29.GI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image" Target="../media/image30.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2.xml"/><Relationship Id="rId2" Type="http://schemas.openxmlformats.org/officeDocument/2006/relationships/image" Target="../media/image32.jpeg"/><Relationship Id="rId1" Type="http://schemas.openxmlformats.org/officeDocument/2006/relationships/image" Target="../media/image3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5.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8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2.xml"/><Relationship Id="rId3" Type="http://schemas.openxmlformats.org/officeDocument/2006/relationships/image" Target="../media/image39.wmf"/><Relationship Id="rId2" Type="http://schemas.openxmlformats.org/officeDocument/2006/relationships/oleObject" Target="../embeddings/oleObject1.bin"/><Relationship Id="rId1" Type="http://schemas.openxmlformats.org/officeDocument/2006/relationships/image" Target="../media/image3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3.png"/><Relationship Id="rId1" Type="http://schemas.openxmlformats.org/officeDocument/2006/relationships/image" Target="../media/image4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4.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46.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77DA"/>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03504" y="770467"/>
            <a:ext cx="11156696" cy="3352800"/>
          </a:xfrm>
        </p:spPr>
        <p:txBody>
          <a:bodyPr/>
          <a:lstStyle/>
          <a:p>
            <a:pPr algn="ctr"/>
            <a:r>
              <a:rPr lang="zh-CN" altLang="en-US" sz="7200" b="1" dirty="0">
                <a:solidFill>
                  <a:schemeClr val="bg1"/>
                </a:solidFill>
                <a:latin typeface="微软雅黑" panose="020B0503020204020204" pitchFamily="34" charset="-122"/>
                <a:ea typeface="微软雅黑" panose="020B0503020204020204" pitchFamily="34" charset="-122"/>
              </a:rPr>
              <a:t>大数据平台和应用</a:t>
            </a:r>
            <a:endParaRPr lang="zh-CN" altLang="en-US" sz="7200" dirty="0">
              <a:latin typeface="微软雅黑" panose="020B0503020204020204" pitchFamily="34" charset="-122"/>
              <a:ea typeface="微软雅黑" panose="020B0503020204020204" pitchFamily="34" charset="-122"/>
            </a:endParaRPr>
          </a:p>
        </p:txBody>
      </p:sp>
      <p:pic>
        <p:nvPicPr>
          <p:cNvPr id="5" name="图片 4" descr="web_02"/>
          <p:cNvPicPr>
            <a:picLocks noChangeAspect="1"/>
          </p:cNvPicPr>
          <p:nvPr/>
        </p:nvPicPr>
        <p:blipFill>
          <a:blip r:embed="rId1"/>
          <a:stretch>
            <a:fillRect/>
          </a:stretch>
        </p:blipFill>
        <p:spPr>
          <a:xfrm>
            <a:off x="5715" y="1905"/>
            <a:ext cx="2000250" cy="6667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3812" y="1080000"/>
            <a:ext cx="1022540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：简化并行分布式计算，无须控制节点同步和数据交换</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3506905" y="2738294"/>
            <a:ext cx="1876425" cy="993775"/>
          </a:xfrm>
          <a:prstGeom prst="rect">
            <a:avLst/>
          </a:prstGeom>
          <a:noFill/>
        </p:spPr>
        <p:txBody>
          <a:bodyPr wrap="none" rtlCol="0">
            <a:spAutoFit/>
          </a:bodyPr>
          <a:lstStyle/>
          <a:p>
            <a:r>
              <a:rPr lang="en-US" altLang="zh-CN" sz="5865" b="1" dirty="0">
                <a:solidFill>
                  <a:srgbClr val="FF3F5F"/>
                </a:solidFill>
                <a:latin typeface="微软雅黑" panose="020B0503020204020204" pitchFamily="34" charset="-122"/>
                <a:ea typeface="微软雅黑" panose="020B0503020204020204" pitchFamily="34" charset="-122"/>
              </a:rPr>
              <a:t>Map</a:t>
            </a:r>
            <a:endParaRPr lang="en-US" altLang="zh-CN" sz="5865" b="1" dirty="0">
              <a:solidFill>
                <a:srgbClr val="FF3F5F"/>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613779" y="2738294"/>
            <a:ext cx="2913380" cy="993775"/>
          </a:xfrm>
          <a:prstGeom prst="rect">
            <a:avLst/>
          </a:prstGeom>
          <a:noFill/>
        </p:spPr>
        <p:txBody>
          <a:bodyPr wrap="none" rtlCol="0">
            <a:spAutoFit/>
          </a:bodyPr>
          <a:lstStyle/>
          <a:p>
            <a:r>
              <a:rPr lang="en-US" altLang="zh-CN" sz="5865" b="1" dirty="0">
                <a:solidFill>
                  <a:srgbClr val="FF3F5F"/>
                </a:solidFill>
                <a:latin typeface="微软雅黑" panose="020B0503020204020204" pitchFamily="34" charset="-122"/>
                <a:ea typeface="微软雅黑" panose="020B0503020204020204" pitchFamily="34" charset="-122"/>
              </a:rPr>
              <a:t>Reduce</a:t>
            </a:r>
            <a:endParaRPr lang="en-US" altLang="zh-CN" sz="5865" b="1" dirty="0">
              <a:solidFill>
                <a:srgbClr val="FF3F5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1" nodeType="clickEffect">
                                  <p:stCondLst>
                                    <p:cond delay="0"/>
                                  </p:stCondLst>
                                  <p:childTnLst>
                                    <p:animMotion origin="layout" path="M 3.88889E-6 -9.87654E-7 L -0.13299 0.00031 " pathEditMode="relative" rAng="0" ptsTypes="AA">
                                      <p:cBhvr>
                                        <p:cTn id="18" dur="1000" fill="hold"/>
                                        <p:tgtEl>
                                          <p:spTgt spid="2"/>
                                        </p:tgtEl>
                                        <p:attrNameLst>
                                          <p:attrName>ppt_x</p:attrName>
                                          <p:attrName>ppt_y</p:attrName>
                                        </p:attrNameLst>
                                      </p:cBhvr>
                                      <p:rCtr x="-6649" y="0"/>
                                    </p:animMotion>
                                  </p:childTnLst>
                                </p:cTn>
                              </p:par>
                              <p:par>
                                <p:cTn id="19" presetID="63" presetClass="path" presetSubtype="0" accel="50000" decel="50000" fill="hold" grpId="1" nodeType="withEffect">
                                  <p:stCondLst>
                                    <p:cond delay="0"/>
                                  </p:stCondLst>
                                  <p:childTnLst>
                                    <p:animMotion origin="layout" path="M -3.88889E-6 -9.87654E-7 L 0.12414 0.00031 " pathEditMode="relative" rAng="0" ptsTypes="AA">
                                      <p:cBhvr>
                                        <p:cTn id="20" dur="1000" fill="hold"/>
                                        <p:tgtEl>
                                          <p:spTgt spid="6"/>
                                        </p:tgtEl>
                                        <p:attrNameLst>
                                          <p:attrName>ppt_x</p:attrName>
                                          <p:attrName>ppt_y</p:attrName>
                                        </p:attrNameLst>
                                      </p:cBhvr>
                                      <p:rCtr x="6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200" dirty="0" smtClean="0">
                <a:latin typeface="黑体" panose="02010609060101010101" pitchFamily="49" charset="-122"/>
                <a:ea typeface="黑体" panose="02010609060101010101" pitchFamily="49" charset="-122"/>
              </a:rPr>
              <a:t>BDAS</a:t>
            </a:r>
            <a:r>
              <a:rPr lang="zh-CN" altLang="en-US" sz="32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grpSp>
        <p:nvGrpSpPr>
          <p:cNvPr id="43011" name="Group 3"/>
          <p:cNvGrpSpPr/>
          <p:nvPr/>
        </p:nvGrpSpPr>
        <p:grpSpPr bwMode="auto">
          <a:xfrm>
            <a:off x="1224009" y="720005"/>
            <a:ext cx="2305169" cy="609631"/>
            <a:chOff x="0" y="0"/>
            <a:chExt cx="1452" cy="384"/>
          </a:xfrm>
        </p:grpSpPr>
        <p:sp>
          <p:nvSpPr>
            <p:cNvPr id="2" name="AutoShape 4"/>
            <p:cNvSpPr>
              <a:spLocks noChangeArrowheads="1"/>
            </p:cNvSpPr>
            <p:nvPr/>
          </p:nvSpPr>
          <p:spPr bwMode="auto">
            <a:xfrm>
              <a:off x="96" y="0"/>
              <a:ext cx="1356"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err="1" smtClean="0">
                  <a:solidFill>
                    <a:srgbClr val="FFFFFF"/>
                  </a:solidFill>
                  <a:effectLst>
                    <a:outerShdw blurRad="38100" dist="38100" dir="2700000" algn="tl">
                      <a:srgbClr val="000000"/>
                    </a:outerShdw>
                  </a:effectLst>
                </a:rPr>
                <a:t>GraphX</a:t>
              </a:r>
              <a:endParaRPr lang="zh-CN" altLang="en-US" sz="1800" b="0" dirty="0" smtClean="0">
                <a:ea typeface="宋体" panose="02010600030101010101" pitchFamily="2" charset="-122"/>
              </a:endParaRPr>
            </a:p>
          </p:txBody>
        </p:sp>
        <p:grpSp>
          <p:nvGrpSpPr>
            <p:cNvPr id="40968" name="Group 5"/>
            <p:cNvGrpSpPr/>
            <p:nvPr/>
          </p:nvGrpSpPr>
          <p:grpSpPr bwMode="auto">
            <a:xfrm>
              <a:off x="0" y="0"/>
              <a:ext cx="432" cy="384"/>
              <a:chOff x="0" y="0"/>
              <a:chExt cx="432" cy="384"/>
            </a:xfrm>
          </p:grpSpPr>
          <p:grpSp>
            <p:nvGrpSpPr>
              <p:cNvPr id="40969" name="Group 6"/>
              <p:cNvGrpSpPr/>
              <p:nvPr/>
            </p:nvGrpSpPr>
            <p:grpSpPr bwMode="auto">
              <a:xfrm>
                <a:off x="0" y="0"/>
                <a:ext cx="384" cy="384"/>
                <a:chOff x="0" y="0"/>
                <a:chExt cx="1836" cy="1834"/>
              </a:xfrm>
            </p:grpSpPr>
            <p:pic>
              <p:nvPicPr>
                <p:cNvPr id="4097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5"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dirty="0" smtClean="0">
                    <a:solidFill>
                      <a:srgbClr val="FFFFFF"/>
                    </a:solidFill>
                    <a:effectLst>
                      <a:outerShdw blurRad="38100" dist="38100" dir="2700000" algn="tl">
                        <a:srgbClr val="000000"/>
                      </a:outerShdw>
                    </a:effectLst>
                  </a:rPr>
                  <a:t>3</a:t>
                </a:r>
                <a:endParaRPr lang="en-US" sz="2000" dirty="0" smtClean="0">
                  <a:solidFill>
                    <a:srgbClr val="FFFFFF"/>
                  </a:solidFill>
                  <a:effectLst>
                    <a:outerShdw blurRad="38100" dist="38100" dir="2700000" algn="tl">
                      <a:srgbClr val="000000"/>
                    </a:outerShdw>
                  </a:effectLst>
                </a:endParaRPr>
              </a:p>
            </p:txBody>
          </p:sp>
        </p:grpSp>
      </p:grpSp>
      <p:sp>
        <p:nvSpPr>
          <p:cNvPr id="40965" name="矩形 5"/>
          <p:cNvSpPr>
            <a:spLocks noChangeArrowheads="1"/>
          </p:cNvSpPr>
          <p:nvPr/>
        </p:nvSpPr>
        <p:spPr bwMode="auto">
          <a:xfrm>
            <a:off x="1064260" y="1889125"/>
            <a:ext cx="10010775"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Graphx是Spark生态中的非常重要的组件，可以对图这种数据结构进行并行的处理计算。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GraphX基于BSP（整体同步并行计算模型）模型，在Spark之上封装类似Pregel（google的图计算框架）的接口。</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GraphX通过引入**Resilient Distributed Property Graph**扩展了Spark RDD这种抽象数据结构</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011"/>
                                        </p:tgtEl>
                                        <p:attrNameLst>
                                          <p:attrName>style.visibility</p:attrName>
                                        </p:attrNameLst>
                                      </p:cBhvr>
                                      <p:to>
                                        <p:strVal val="visible"/>
                                      </p:to>
                                    </p:set>
                                    <p:anim calcmode="lin" valueType="num">
                                      <p:cBhvr additive="base">
                                        <p:cTn id="7" dur="500" fill="hold"/>
                                        <p:tgtEl>
                                          <p:spTgt spid="43011"/>
                                        </p:tgtEl>
                                        <p:attrNameLst>
                                          <p:attrName>ppt_x</p:attrName>
                                        </p:attrNameLst>
                                      </p:cBhvr>
                                      <p:tavLst>
                                        <p:tav tm="0">
                                          <p:val>
                                            <p:strVal val="0-#ppt_w/2"/>
                                          </p:val>
                                        </p:tav>
                                        <p:tav tm="100000">
                                          <p:val>
                                            <p:strVal val="#ppt_x"/>
                                          </p:val>
                                        </p:tav>
                                      </p:tavLst>
                                    </p:anim>
                                    <p:anim calcmode="lin" valueType="num">
                                      <p:cBhvr additive="base">
                                        <p:cTn id="8" dur="500" fill="hold"/>
                                        <p:tgtEl>
                                          <p:spTgt spid="430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0965"/>
                                        </p:tgtEl>
                                        <p:attrNameLst>
                                          <p:attrName>style.visibility</p:attrName>
                                        </p:attrNameLst>
                                      </p:cBhvr>
                                      <p:to>
                                        <p:strVal val="visible"/>
                                      </p:to>
                                    </p:set>
                                    <p:animEffect transition="in" filter="randombar(horizontal)">
                                      <p:cBhvr>
                                        <p:cTn id="13"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5" name="Group 3"/>
          <p:cNvGrpSpPr/>
          <p:nvPr/>
        </p:nvGrpSpPr>
        <p:grpSpPr bwMode="auto">
          <a:xfrm>
            <a:off x="1224009" y="720005"/>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err="1" smtClean="0">
                  <a:solidFill>
                    <a:srgbClr val="FFFFFF"/>
                  </a:solidFill>
                  <a:effectLst>
                    <a:outerShdw blurRad="38100" dist="38100" dir="2700000" algn="tl">
                      <a:srgbClr val="000000"/>
                    </a:outerShdw>
                  </a:effectLst>
                </a:rPr>
                <a:t>GraphX</a:t>
              </a:r>
              <a:r>
                <a:rPr lang="zh-CN" altLang="en-US" dirty="0" smtClean="0">
                  <a:solidFill>
                    <a:srgbClr val="FFFFFF"/>
                  </a:solidFill>
                  <a:effectLst>
                    <a:outerShdw blurRad="38100" dist="38100" dir="2700000" algn="tl">
                      <a:srgbClr val="000000"/>
                    </a:outerShdw>
                  </a:effectLst>
                </a:rPr>
                <a:t>架构</a:t>
              </a:r>
              <a:endParaRPr lang="zh-CN" altLang="en-US" sz="1800" b="0" dirty="0" smtClean="0">
                <a:ea typeface="宋体" panose="02010600030101010101" pitchFamily="2" charset="-122"/>
              </a:endParaRPr>
            </a:p>
          </p:txBody>
        </p:sp>
        <p:grpSp>
          <p:nvGrpSpPr>
            <p:cNvPr id="41992" name="Group 5"/>
            <p:cNvGrpSpPr/>
            <p:nvPr/>
          </p:nvGrpSpPr>
          <p:grpSpPr bwMode="auto">
            <a:xfrm>
              <a:off x="0" y="0"/>
              <a:ext cx="424" cy="384"/>
              <a:chOff x="0" y="0"/>
              <a:chExt cx="424" cy="384"/>
            </a:xfrm>
          </p:grpSpPr>
          <p:grpSp>
            <p:nvGrpSpPr>
              <p:cNvPr id="41993" name="Group 6"/>
              <p:cNvGrpSpPr/>
              <p:nvPr/>
            </p:nvGrpSpPr>
            <p:grpSpPr bwMode="auto">
              <a:xfrm>
                <a:off x="0" y="0"/>
                <a:ext cx="384" cy="384"/>
                <a:chOff x="0" y="0"/>
                <a:chExt cx="1836" cy="1834"/>
              </a:xfrm>
            </p:grpSpPr>
            <p:pic>
              <p:nvPicPr>
                <p:cNvPr id="41995"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40"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9"/>
              <p:cNvSpPr txBox="1">
                <a:spLocks noChangeArrowheads="1"/>
              </p:cNvSpPr>
              <p:nvPr/>
            </p:nvSpPr>
            <p:spPr bwMode="auto">
              <a:xfrm>
                <a:off x="40" y="101"/>
                <a:ext cx="38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dirty="0" smtClean="0">
                    <a:solidFill>
                      <a:srgbClr val="FFFFFF"/>
                    </a:solidFill>
                    <a:effectLst>
                      <a:outerShdw blurRad="38100" dist="38100" dir="2700000" algn="tl">
                        <a:srgbClr val="000000"/>
                      </a:outerShdw>
                    </a:effectLst>
                  </a:rPr>
                  <a:t>3</a:t>
                </a:r>
                <a:r>
                  <a:rPr lang="en-US" altLang="zh-CN" sz="2000" dirty="0" smtClean="0">
                    <a:solidFill>
                      <a:srgbClr val="FFFFFF"/>
                    </a:solidFill>
                    <a:effectLst>
                      <a:outerShdw blurRad="38100" dist="38100" dir="2700000" algn="tl">
                        <a:srgbClr val="000000"/>
                      </a:outerShdw>
                    </a:effectLst>
                  </a:rPr>
                  <a:t>.1</a:t>
                </a:r>
                <a:endParaRPr lang="en-US" sz="2000" dirty="0" smtClean="0">
                  <a:solidFill>
                    <a:srgbClr val="FFFFFF"/>
                  </a:solidFill>
                  <a:effectLst>
                    <a:outerShdw blurRad="38100" dist="38100" dir="2700000" algn="tl">
                      <a:srgbClr val="000000"/>
                    </a:outerShdw>
                  </a:effectLst>
                </a:endParaRPr>
              </a:p>
            </p:txBody>
          </p:sp>
        </p:grpSp>
      </p:grpSp>
      <p:pic>
        <p:nvPicPr>
          <p:cNvPr id="41989" name="图片 13" descr="http://cms.csdnimg.cn/article/201408/07/53e2f6852941e_midd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085" y="1466850"/>
            <a:ext cx="8595360" cy="507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4035"/>
                                        </p:tgtEl>
                                        <p:attrNameLst>
                                          <p:attrName>style.visibility</p:attrName>
                                        </p:attrNameLst>
                                      </p:cBhvr>
                                      <p:to>
                                        <p:strVal val="visible"/>
                                      </p:to>
                                    </p:set>
                                    <p:anim calcmode="lin" valueType="num">
                                      <p:cBhvr additive="base">
                                        <p:cTn id="7" dur="500" fill="hold"/>
                                        <p:tgtEl>
                                          <p:spTgt spid="44035"/>
                                        </p:tgtEl>
                                        <p:attrNameLst>
                                          <p:attrName>ppt_x</p:attrName>
                                        </p:attrNameLst>
                                      </p:cBhvr>
                                      <p:tavLst>
                                        <p:tav tm="0">
                                          <p:val>
                                            <p:strVal val="0-#ppt_w/2"/>
                                          </p:val>
                                        </p:tav>
                                        <p:tav tm="100000">
                                          <p:val>
                                            <p:strVal val="#ppt_x"/>
                                          </p:val>
                                        </p:tav>
                                      </p:tavLst>
                                    </p:anim>
                                    <p:anim calcmode="lin" valueType="num">
                                      <p:cBhvr additive="base">
                                        <p:cTn id="8" dur="500" fill="hold"/>
                                        <p:tgtEl>
                                          <p:spTgt spid="440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1989"/>
                                        </p:tgtEl>
                                        <p:attrNameLst>
                                          <p:attrName>style.visibility</p:attrName>
                                        </p:attrNameLst>
                                      </p:cBhvr>
                                      <p:to>
                                        <p:strVal val="visible"/>
                                      </p:to>
                                    </p:set>
                                    <p:anim calcmode="lin" valueType="num">
                                      <p:cBhvr>
                                        <p:cTn id="13" dur="500" fill="hold"/>
                                        <p:tgtEl>
                                          <p:spTgt spid="41989"/>
                                        </p:tgtEl>
                                        <p:attrNameLst>
                                          <p:attrName>ppt_w</p:attrName>
                                        </p:attrNameLst>
                                      </p:cBhvr>
                                      <p:tavLst>
                                        <p:tav tm="0">
                                          <p:val>
                                            <p:fltVal val="0"/>
                                          </p:val>
                                        </p:tav>
                                        <p:tav tm="100000">
                                          <p:val>
                                            <p:strVal val="#ppt_w"/>
                                          </p:val>
                                        </p:tav>
                                      </p:tavLst>
                                    </p:anim>
                                    <p:anim calcmode="lin" valueType="num">
                                      <p:cBhvr>
                                        <p:cTn id="14" dur="500" fill="hold"/>
                                        <p:tgtEl>
                                          <p:spTgt spid="41989"/>
                                        </p:tgtEl>
                                        <p:attrNameLst>
                                          <p:attrName>ppt_h</p:attrName>
                                        </p:attrNameLst>
                                      </p:cBhvr>
                                      <p:tavLst>
                                        <p:tav tm="0">
                                          <p:val>
                                            <p:fltVal val="0"/>
                                          </p:val>
                                        </p:tav>
                                        <p:tav tm="100000">
                                          <p:val>
                                            <p:strVal val="#ppt_h"/>
                                          </p:val>
                                        </p:tav>
                                      </p:tavLst>
                                    </p:anim>
                                    <p:animEffect transition="in" filter="fade">
                                      <p:cBhvr>
                                        <p:cTn id="15"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200" dirty="0" smtClean="0">
                <a:latin typeface="黑体" panose="02010609060101010101" pitchFamily="49" charset="-122"/>
                <a:ea typeface="黑体" panose="02010609060101010101" pitchFamily="49" charset="-122"/>
              </a:rPr>
              <a:t>BDAS</a:t>
            </a:r>
            <a:r>
              <a:rPr lang="zh-CN" altLang="en-US" sz="32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grpSp>
        <p:nvGrpSpPr>
          <p:cNvPr id="45063" name="Group 14"/>
          <p:cNvGrpSpPr/>
          <p:nvPr/>
        </p:nvGrpSpPr>
        <p:grpSpPr bwMode="auto">
          <a:xfrm>
            <a:off x="1224009" y="720005"/>
            <a:ext cx="3745106" cy="609631"/>
            <a:chOff x="0" y="0"/>
            <a:chExt cx="2359" cy="384"/>
          </a:xfrm>
        </p:grpSpPr>
        <p:sp>
          <p:nvSpPr>
            <p:cNvPr id="45064" name="AutoShape 8"/>
            <p:cNvSpPr>
              <a:spLocks noChangeArrowheads="1"/>
            </p:cNvSpPr>
            <p:nvPr/>
          </p:nvSpPr>
          <p:spPr bwMode="auto">
            <a:xfrm>
              <a:off x="96" y="0"/>
              <a:ext cx="2263"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smtClean="0">
                  <a:solidFill>
                    <a:srgbClr val="FFFFFF"/>
                  </a:solidFill>
                  <a:effectLst>
                    <a:outerShdw blurRad="38100" dist="38100" dir="2700000" algn="tl">
                      <a:srgbClr val="000000"/>
                    </a:outerShdw>
                  </a:effectLst>
                </a:rPr>
                <a:t>  </a:t>
              </a:r>
              <a:r>
                <a:rPr lang="en-US" altLang="zh-CN" sz="2800" dirty="0" err="1" smtClean="0">
                  <a:solidFill>
                    <a:srgbClr val="FFFFFF"/>
                  </a:solidFill>
                  <a:effectLst>
                    <a:outerShdw blurRad="38100" dist="38100" dir="2700000" algn="tl">
                      <a:srgbClr val="000000"/>
                    </a:outerShdw>
                  </a:effectLst>
                </a:rPr>
                <a:t>GraphX</a:t>
              </a:r>
              <a:r>
                <a:rPr lang="zh-CN" altLang="en-US" sz="2800" dirty="0" smtClean="0">
                  <a:solidFill>
                    <a:srgbClr val="FFFFFF"/>
                  </a:solidFill>
                  <a:effectLst>
                    <a:outerShdw blurRad="38100" dist="38100" dir="2700000" algn="tl">
                      <a:srgbClr val="000000"/>
                    </a:outerShdw>
                  </a:effectLst>
                </a:rPr>
                <a:t>存储结构</a:t>
              </a:r>
              <a:endParaRPr lang="zh-CN" altLang="en-US" sz="135" dirty="0" smtClean="0">
                <a:solidFill>
                  <a:schemeClr val="tx2"/>
                </a:solidFill>
                <a:ea typeface="宋体" panose="02010600030101010101" pitchFamily="2" charset="-122"/>
              </a:endParaRPr>
            </a:p>
          </p:txBody>
        </p:sp>
        <p:grpSp>
          <p:nvGrpSpPr>
            <p:cNvPr id="43018" name="Group 10"/>
            <p:cNvGrpSpPr/>
            <p:nvPr/>
          </p:nvGrpSpPr>
          <p:grpSpPr bwMode="auto">
            <a:xfrm>
              <a:off x="0" y="0"/>
              <a:ext cx="384" cy="384"/>
              <a:chOff x="0" y="0"/>
              <a:chExt cx="1836" cy="1834"/>
            </a:xfrm>
          </p:grpSpPr>
          <p:pic>
            <p:nvPicPr>
              <p:cNvPr id="43020" name="Picture 11"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12"/>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5068" name="Text Box 13"/>
            <p:cNvSpPr txBox="1">
              <a:spLocks noChangeArrowheads="1"/>
            </p:cNvSpPr>
            <p:nvPr/>
          </p:nvSpPr>
          <p:spPr bwMode="auto">
            <a:xfrm>
              <a:off x="10" y="85"/>
              <a:ext cx="37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3.2</a:t>
              </a:r>
              <a:endParaRPr lang="en-US" sz="2000" dirty="0" smtClean="0">
                <a:solidFill>
                  <a:srgbClr val="FFFFFF"/>
                </a:solidFill>
                <a:effectLst>
                  <a:outerShdw blurRad="38100" dist="38100" dir="2700000" algn="tl">
                    <a:srgbClr val="000000"/>
                  </a:outerShdw>
                </a:effectLst>
              </a:endParaRPr>
            </a:p>
          </p:txBody>
        </p:sp>
      </p:grpSp>
      <p:sp>
        <p:nvSpPr>
          <p:cNvPr id="43013" name="矩形 2"/>
          <p:cNvSpPr>
            <a:spLocks noChangeArrowheads="1"/>
          </p:cNvSpPr>
          <p:nvPr/>
        </p:nvSpPr>
        <p:spPr bwMode="auto">
          <a:xfrm>
            <a:off x="1214120" y="2134870"/>
            <a:ext cx="99631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graphx借鉴powerGraph，使用的是vertexcut(点分割)方式存储图。</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014" name="文本框 3"/>
          <p:cNvSpPr txBox="1">
            <a:spLocks noChangeArrowheads="1"/>
          </p:cNvSpPr>
          <p:nvPr/>
        </p:nvSpPr>
        <p:spPr bwMode="auto">
          <a:xfrm>
            <a:off x="1214120" y="3011805"/>
            <a:ext cx="99631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优点：</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任何一条边只会出现在一台机器上，对边的操作进行起来比较简单，网络开销小。</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015" name="矩形 4"/>
          <p:cNvSpPr>
            <a:spLocks noChangeArrowheads="1"/>
          </p:cNvSpPr>
          <p:nvPr/>
        </p:nvSpPr>
        <p:spPr bwMode="auto">
          <a:xfrm>
            <a:off x="1214120" y="4290060"/>
            <a:ext cx="979932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每个点可能要存储多份， 更新点要有数据同步开销。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0-#ppt_w/2"/>
                                          </p:val>
                                        </p:tav>
                                        <p:tav tm="100000">
                                          <p:val>
                                            <p:strVal val="#ppt_x"/>
                                          </p:val>
                                        </p:tav>
                                      </p:tavLst>
                                    </p:anim>
                                    <p:anim calcmode="lin" valueType="num">
                                      <p:cBhvr additive="base">
                                        <p:cTn id="8" dur="500" fill="hold"/>
                                        <p:tgtEl>
                                          <p:spTgt spid="450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3013"/>
                                        </p:tgtEl>
                                        <p:attrNameLst>
                                          <p:attrName>style.visibility</p:attrName>
                                        </p:attrNameLst>
                                      </p:cBhvr>
                                      <p:to>
                                        <p:strVal val="visible"/>
                                      </p:to>
                                    </p:set>
                                    <p:animEffect transition="in" filter="fade">
                                      <p:cBhvr>
                                        <p:cTn id="13" dur="500"/>
                                        <p:tgtEl>
                                          <p:spTgt spid="430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014"/>
                                        </p:tgtEl>
                                        <p:attrNameLst>
                                          <p:attrName>style.visibility</p:attrName>
                                        </p:attrNameLst>
                                      </p:cBhvr>
                                      <p:to>
                                        <p:strVal val="visible"/>
                                      </p:to>
                                    </p:set>
                                    <p:animEffect transition="in" filter="fade">
                                      <p:cBhvr>
                                        <p:cTn id="18" dur="500"/>
                                        <p:tgtEl>
                                          <p:spTgt spid="430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3015"/>
                                        </p:tgtEl>
                                        <p:attrNameLst>
                                          <p:attrName>style.visibility</p:attrName>
                                        </p:attrNameLst>
                                      </p:cBhvr>
                                      <p:to>
                                        <p:strVal val="visible"/>
                                      </p:to>
                                    </p:set>
                                    <p:animEffect transition="in" filter="fade">
                                      <p:cBhvr>
                                        <p:cTn id="23" dur="500"/>
                                        <p:tgtEl>
                                          <p:spTgt spid="43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P spid="43014" grpId="0"/>
      <p:bldP spid="4301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3" name="Group 14"/>
          <p:cNvGrpSpPr/>
          <p:nvPr/>
        </p:nvGrpSpPr>
        <p:grpSpPr bwMode="auto">
          <a:xfrm>
            <a:off x="1224009" y="720005"/>
            <a:ext cx="3767332" cy="609631"/>
            <a:chOff x="-14" y="0"/>
            <a:chExt cx="2373" cy="384"/>
          </a:xfrm>
        </p:grpSpPr>
        <p:sp>
          <p:nvSpPr>
            <p:cNvPr id="45064" name="AutoShape 8"/>
            <p:cNvSpPr>
              <a:spLocks noChangeArrowheads="1"/>
            </p:cNvSpPr>
            <p:nvPr/>
          </p:nvSpPr>
          <p:spPr bwMode="auto">
            <a:xfrm>
              <a:off x="96" y="0"/>
              <a:ext cx="2263"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err="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GraphX</a:t>
              </a: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底层设计</a:t>
              </a:r>
              <a:endParaRPr lang="zh-CN" altLang="en-US" sz="13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4040" name="Group 10"/>
            <p:cNvGrpSpPr/>
            <p:nvPr/>
          </p:nvGrpSpPr>
          <p:grpSpPr bwMode="auto">
            <a:xfrm>
              <a:off x="0" y="0"/>
              <a:ext cx="384" cy="384"/>
              <a:chOff x="0" y="0"/>
              <a:chExt cx="1836" cy="1834"/>
            </a:xfrm>
          </p:grpSpPr>
          <p:pic>
            <p:nvPicPr>
              <p:cNvPr id="44042" name="Picture 11"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12"/>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45068" name="Text Box 13"/>
            <p:cNvSpPr txBox="1">
              <a:spLocks noChangeArrowheads="1"/>
            </p:cNvSpPr>
            <p:nvPr/>
          </p:nvSpPr>
          <p:spPr bwMode="auto">
            <a:xfrm>
              <a:off x="-14" y="95"/>
              <a:ext cx="419"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spcAft>
                  <a:spcPct val="20000"/>
                </a:spcAft>
                <a:buClrTx/>
                <a:buSzTx/>
                <a:buFont typeface="Wingdings" panose="05000000000000000000" pitchFamily="2" charset="2"/>
                <a:buNone/>
                <a:defRPr/>
              </a:pPr>
              <a:r>
                <a:rPr lang="en-US"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3.3</a:t>
              </a:r>
              <a:endParaRPr lang="en-US"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037" name="矩形 5"/>
          <p:cNvSpPr>
            <a:spLocks noChangeArrowheads="1"/>
          </p:cNvSpPr>
          <p:nvPr/>
        </p:nvSpPr>
        <p:spPr bwMode="auto">
          <a:xfrm>
            <a:off x="1012190" y="2211070"/>
            <a:ext cx="10159365"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1、对Graph视图的所有操作，最终都会转换成其关联的Table视图的RDD操作来完成。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2、两种视图底层共用的物理数据，由RDD[Vertex-Partition]和RDD[EdgePartition]这两个RDD组成。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3、图的分布式存储采用点分割模式，而且使用partitionBy方法，由用户指定不同的划分策略。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0-#ppt_w/2"/>
                                          </p:val>
                                        </p:tav>
                                        <p:tav tm="100000">
                                          <p:val>
                                            <p:strVal val="#ppt_x"/>
                                          </p:val>
                                        </p:tav>
                                      </p:tavLst>
                                    </p:anim>
                                    <p:anim calcmode="lin" valueType="num">
                                      <p:cBhvr additive="base">
                                        <p:cTn id="8" dur="500" fill="hold"/>
                                        <p:tgtEl>
                                          <p:spTgt spid="450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4037">
                                            <p:txEl>
                                              <p:pRg st="0" end="0"/>
                                            </p:txEl>
                                          </p:spTgt>
                                        </p:tgtEl>
                                        <p:attrNameLst>
                                          <p:attrName>style.visibility</p:attrName>
                                        </p:attrNameLst>
                                      </p:cBhvr>
                                      <p:to>
                                        <p:strVal val="visible"/>
                                      </p:to>
                                    </p:set>
                                    <p:animEffect transition="in" filter="fade">
                                      <p:cBhvr>
                                        <p:cTn id="13" dur="500"/>
                                        <p:tgtEl>
                                          <p:spTgt spid="4403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037">
                                            <p:txEl>
                                              <p:pRg st="2" end="2"/>
                                            </p:txEl>
                                          </p:spTgt>
                                        </p:tgtEl>
                                        <p:attrNameLst>
                                          <p:attrName>style.visibility</p:attrName>
                                        </p:attrNameLst>
                                      </p:cBhvr>
                                      <p:to>
                                        <p:strVal val="visible"/>
                                      </p:to>
                                    </p:set>
                                    <p:animEffect transition="in" filter="fade">
                                      <p:cBhvr>
                                        <p:cTn id="18" dur="500"/>
                                        <p:tgtEl>
                                          <p:spTgt spid="4403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037">
                                            <p:txEl>
                                              <p:pRg st="4" end="4"/>
                                            </p:txEl>
                                          </p:spTgt>
                                        </p:tgtEl>
                                        <p:attrNameLst>
                                          <p:attrName>style.visibility</p:attrName>
                                        </p:attrNameLst>
                                      </p:cBhvr>
                                      <p:to>
                                        <p:strVal val="visible"/>
                                      </p:to>
                                    </p:set>
                                    <p:animEffect transition="in" filter="fade">
                                      <p:cBhvr>
                                        <p:cTn id="23" dur="500"/>
                                        <p:tgtEl>
                                          <p:spTgt spid="440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7" name="Group 12"/>
          <p:cNvGrpSpPr/>
          <p:nvPr/>
        </p:nvGrpSpPr>
        <p:grpSpPr bwMode="auto">
          <a:xfrm>
            <a:off x="1224009" y="720005"/>
            <a:ext cx="2665550" cy="609631"/>
            <a:chOff x="0" y="0"/>
            <a:chExt cx="1679" cy="384"/>
          </a:xfrm>
        </p:grpSpPr>
        <p:sp>
          <p:nvSpPr>
            <p:cNvPr id="2" name="AutoShape 4"/>
            <p:cNvSpPr>
              <a:spLocks noChangeArrowheads="1"/>
            </p:cNvSpPr>
            <p:nvPr/>
          </p:nvSpPr>
          <p:spPr bwMode="auto">
            <a:xfrm>
              <a:off x="100" y="0"/>
              <a:ext cx="1579"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en-US" altLang="zh-CN" b="1" dirty="0" err="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MLlib</a:t>
              </a:r>
              <a:endParaRPr lang="zh-CN" altLang="en-US" sz="1800" b="1" dirty="0" smtClean="0">
                <a:solidFill>
                  <a:schemeClr val="tx1"/>
                </a:solidFill>
                <a:latin typeface="微软雅黑" panose="020B0503020204020204" pitchFamily="34" charset="-122"/>
                <a:ea typeface="微软雅黑" panose="020B0503020204020204" pitchFamily="34" charset="-122"/>
              </a:endParaRPr>
            </a:p>
          </p:txBody>
        </p:sp>
        <p:grpSp>
          <p:nvGrpSpPr>
            <p:cNvPr id="45064" name="Group 6"/>
            <p:cNvGrpSpPr/>
            <p:nvPr/>
          </p:nvGrpSpPr>
          <p:grpSpPr bwMode="auto">
            <a:xfrm>
              <a:off x="0" y="0"/>
              <a:ext cx="408" cy="384"/>
              <a:chOff x="0" y="0"/>
              <a:chExt cx="1836" cy="1834"/>
            </a:xfrm>
          </p:grpSpPr>
          <p:pic>
            <p:nvPicPr>
              <p:cNvPr id="45066"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4"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47112" name="Text Box 9"/>
            <p:cNvSpPr txBox="1">
              <a:spLocks noChangeArrowheads="1"/>
            </p:cNvSpPr>
            <p:nvPr/>
          </p:nvSpPr>
          <p:spPr bwMode="auto">
            <a:xfrm>
              <a:off x="92" y="96"/>
              <a:ext cx="263"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4</a:t>
              </a:r>
              <a:endPar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5061" name="矩形 3"/>
          <p:cNvSpPr>
            <a:spLocks noChangeArrowheads="1"/>
          </p:cNvSpPr>
          <p:nvPr/>
        </p:nvSpPr>
        <p:spPr bwMode="auto">
          <a:xfrm>
            <a:off x="1383030" y="1720215"/>
            <a:ext cx="951484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MLlib 是构建在Spark上的分布式机器学习库，充分利用了Spark的内存计算和适合迭代型计算的优势，使性能大幅提升，同时Spark算子丰富的表现力，让大规模机器学习的算法开发不再复杂。</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MLlib 包含了分类、回归、聚类、协同过滤、数据降维等基本机器学习算法的实现。使我们能够根据自己的业务需要，在这些算法之上进行进一步应用开发。</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 calcmode="lin" valueType="num">
                                      <p:cBhvr additive="base">
                                        <p:cTn id="7" dur="500" fill="hold"/>
                                        <p:tgtEl>
                                          <p:spTgt spid="47107"/>
                                        </p:tgtEl>
                                        <p:attrNameLst>
                                          <p:attrName>ppt_x</p:attrName>
                                        </p:attrNameLst>
                                      </p:cBhvr>
                                      <p:tavLst>
                                        <p:tav tm="0">
                                          <p:val>
                                            <p:strVal val="0-#ppt_w/2"/>
                                          </p:val>
                                        </p:tav>
                                        <p:tav tm="100000">
                                          <p:val>
                                            <p:strVal val="#ppt_x"/>
                                          </p:val>
                                        </p:tav>
                                      </p:tavLst>
                                    </p:anim>
                                    <p:anim calcmode="lin" valueType="num">
                                      <p:cBhvr additive="base">
                                        <p:cTn id="8" dur="500" fill="hold"/>
                                        <p:tgtEl>
                                          <p:spTgt spid="471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5061"/>
                                        </p:tgtEl>
                                        <p:attrNameLst>
                                          <p:attrName>style.visibility</p:attrName>
                                        </p:attrNameLst>
                                      </p:cBhvr>
                                      <p:to>
                                        <p:strVal val="visible"/>
                                      </p:to>
                                    </p:set>
                                    <p:animEffect transition="in" filter="randombar(horizontal)">
                                      <p:cBhvr>
                                        <p:cTn id="13" dur="500"/>
                                        <p:tgtEl>
                                          <p:spTgt spid="45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577DA"/>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03504" y="770467"/>
            <a:ext cx="11156696" cy="3352800"/>
          </a:xfrm>
        </p:spPr>
        <p:txBody>
          <a:bodyPr/>
          <a:lstStyle/>
          <a:p>
            <a:pPr algn="ctr"/>
            <a:r>
              <a:rPr lang="zh-CN" altLang="zh-CN" sz="7200" b="1" dirty="0">
                <a:solidFill>
                  <a:schemeClr val="bg1"/>
                </a:solidFill>
                <a:latin typeface="微软雅黑" panose="020B0503020204020204" pitchFamily="34" charset="-122"/>
                <a:ea typeface="微软雅黑" panose="020B0503020204020204" pitchFamily="34" charset="-122"/>
              </a:rPr>
              <a:t>谢谢！！</a:t>
            </a:r>
            <a:endParaRPr lang="zh-CN" altLang="zh-CN" sz="7200" b="1" dirty="0">
              <a:solidFill>
                <a:schemeClr val="bg1"/>
              </a:solidFill>
              <a:latin typeface="微软雅黑" panose="020B0503020204020204" pitchFamily="34" charset="-122"/>
              <a:ea typeface="微软雅黑" panose="020B0503020204020204" pitchFamily="34" charset="-122"/>
            </a:endParaRPr>
          </a:p>
        </p:txBody>
      </p:sp>
      <p:pic>
        <p:nvPicPr>
          <p:cNvPr id="5" name="图片 4" descr="web_02"/>
          <p:cNvPicPr>
            <a:picLocks noChangeAspect="1"/>
          </p:cNvPicPr>
          <p:nvPr/>
        </p:nvPicPr>
        <p:blipFill>
          <a:blip r:embed="rId1"/>
          <a:stretch>
            <a:fillRect/>
          </a:stretch>
        </p:blipFill>
        <p:spPr>
          <a:xfrm>
            <a:off x="5715" y="1905"/>
            <a:ext cx="2000250" cy="6667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7642" y="1080000"/>
            <a:ext cx="11002645" cy="583565"/>
          </a:xfrm>
          <a:prstGeom prst="rect">
            <a:avLst/>
          </a:prstGeom>
          <a:noFill/>
        </p:spPr>
        <p:txBody>
          <a:bodyPr wrap="none" rtlCol="0">
            <a:spAutoFit/>
          </a:bodyPr>
          <a:lstStyle/>
          <a:p>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但是，</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只发表了相关的技术论文，没有开放源代码。</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768749" y="1914801"/>
            <a:ext cx="8564245" cy="583565"/>
          </a:xfrm>
          <a:prstGeom prst="rect">
            <a:avLst/>
          </a:prstGeom>
          <a:noFill/>
        </p:spPr>
        <p:txBody>
          <a:bodyPr wrap="none" rtlCol="0">
            <a:spAutoFit/>
          </a:bodyPr>
          <a:lstStyle/>
          <a:p>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一个模仿</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大数据技术的开源实现来了。</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59892" y="2612504"/>
            <a:ext cx="3072217" cy="26410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41373" y="1080000"/>
            <a:ext cx="569595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为何取名</a:t>
            </a:r>
            <a:r>
              <a:rPr lang="en-US" altLang="zh-CN" sz="4800" b="1" dirty="0">
                <a:solidFill>
                  <a:srgbClr val="0A9496"/>
                </a:solidFill>
                <a:latin typeface="微软雅黑" panose="020B0503020204020204" pitchFamily="34" charset="-122"/>
                <a:ea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rPr>
              <a:t>？</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4434" y="2386028"/>
            <a:ext cx="4763133" cy="31058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49150" y="1166401"/>
            <a:ext cx="508635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是什么？</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385088" y="3131052"/>
            <a:ext cx="4526900" cy="2695886"/>
            <a:chOff x="288816" y="2348288"/>
            <a:chExt cx="3395175" cy="2021915"/>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8816" y="2348288"/>
              <a:ext cx="3048425" cy="1676634"/>
            </a:xfrm>
            <a:prstGeom prst="rect">
              <a:avLst/>
            </a:prstGeom>
          </p:spPr>
        </p:pic>
        <p:sp>
          <p:nvSpPr>
            <p:cNvPr id="6" name="文本框 5"/>
            <p:cNvSpPr txBox="1"/>
            <p:nvPr/>
          </p:nvSpPr>
          <p:spPr>
            <a:xfrm>
              <a:off x="444063" y="4024922"/>
              <a:ext cx="3239928" cy="345281"/>
            </a:xfrm>
            <a:prstGeom prst="rect">
              <a:avLst/>
            </a:prstGeom>
            <a:noFill/>
          </p:spPr>
          <p:txBody>
            <a:bodyPr wrap="none" rtlCol="0">
              <a:spAutoFit/>
            </a:bodyPr>
            <a:lstStyle/>
            <a:p>
              <a:r>
                <a:rPr lang="en-US" altLang="zh-CN" sz="2400" b="1" dirty="0">
                  <a:solidFill>
                    <a:schemeClr val="bg2">
                      <a:lumMod val="50000"/>
                    </a:schemeClr>
                  </a:solidFill>
                  <a:latin typeface="微软雅黑" panose="020B0503020204020204" pitchFamily="34" charset="-122"/>
                  <a:ea typeface="微软雅黑" panose="020B0503020204020204" pitchFamily="34" charset="-122"/>
                </a:rPr>
                <a:t>http://hadoop.apache.org/</a:t>
              </a:r>
              <a:endParaRPr lang="en-US" altLang="zh-CN" sz="2400" b="1" dirty="0">
                <a:solidFill>
                  <a:schemeClr val="bg2">
                    <a:lumMod val="50000"/>
                  </a:schemeClr>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1576114" y="2289795"/>
            <a:ext cx="160782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开源的</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205905" y="2289795"/>
            <a:ext cx="65271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分布式存储 </a:t>
            </a:r>
            <a:r>
              <a:rPr lang="en-US" altLang="zh-CN"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分布式计算平台</a:t>
            </a:r>
            <a:endPar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348632" y="2972635"/>
            <a:ext cx="4342857" cy="32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56925" y="1166401"/>
            <a:ext cx="447675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Hadoop</a:t>
            </a:r>
            <a:r>
              <a:rPr lang="zh-CN" altLang="en-US" sz="4800" b="1" dirty="0">
                <a:solidFill>
                  <a:srgbClr val="0A9496"/>
                </a:solidFill>
                <a:latin typeface="微软雅黑" panose="020B0503020204020204" pitchFamily="34" charset="-122"/>
                <a:ea typeface="微软雅黑" panose="020B0503020204020204" pitchFamily="34" charset="-122"/>
              </a:rPr>
              <a:t>的组成</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39227" y="2384251"/>
            <a:ext cx="44577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包括两个核心组成：</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16" name="Text Placeholder 3"/>
          <p:cNvSpPr txBox="1"/>
          <p:nvPr/>
        </p:nvSpPr>
        <p:spPr>
          <a:xfrm>
            <a:off x="2749338" y="3553142"/>
            <a:ext cx="6361430" cy="41021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665" b="1" dirty="0">
                <a:solidFill>
                  <a:srgbClr val="48A2A0"/>
                </a:solidFill>
                <a:latin typeface="微软雅黑" panose="020B0503020204020204" pitchFamily="34" charset="-122"/>
                <a:ea typeface="微软雅黑" panose="020B0503020204020204" pitchFamily="34" charset="-122"/>
              </a:rPr>
              <a:t>HDFS</a:t>
            </a:r>
            <a:r>
              <a:rPr lang="zh-CN" altLang="en-US" sz="2665" b="1" dirty="0">
                <a:solidFill>
                  <a:srgbClr val="48A2A0"/>
                </a:solidFill>
                <a:latin typeface="微软雅黑" panose="020B0503020204020204" pitchFamily="34" charset="-122"/>
                <a:ea typeface="微软雅黑" panose="020B0503020204020204" pitchFamily="34" charset="-122"/>
              </a:rPr>
              <a:t>：分布式文件系统，存储海量的数据</a:t>
            </a:r>
            <a:endParaRPr lang="zh-CN" altLang="en-US" sz="2665" b="1" dirty="0">
              <a:solidFill>
                <a:srgbClr val="48A2A0"/>
              </a:solidFill>
              <a:latin typeface="微软雅黑" panose="020B0503020204020204" pitchFamily="34" charset="-122"/>
              <a:ea typeface="微软雅黑" panose="020B0503020204020204" pitchFamily="34" charset="-122"/>
            </a:endParaRPr>
          </a:p>
        </p:txBody>
      </p:sp>
      <p:sp>
        <p:nvSpPr>
          <p:cNvPr id="17" name="Text Placeholder 3"/>
          <p:cNvSpPr txBox="1"/>
          <p:nvPr/>
        </p:nvSpPr>
        <p:spPr>
          <a:xfrm>
            <a:off x="2746206" y="4531301"/>
            <a:ext cx="7777480" cy="41021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665" b="1" dirty="0" err="1">
                <a:solidFill>
                  <a:srgbClr val="48A2A0"/>
                </a:solidFill>
                <a:latin typeface="微软雅黑" panose="020B0503020204020204" pitchFamily="34" charset="-122"/>
                <a:ea typeface="微软雅黑" panose="020B0503020204020204" pitchFamily="34" charset="-122"/>
              </a:rPr>
              <a:t>MapReduce</a:t>
            </a:r>
            <a:r>
              <a:rPr lang="zh-CN" altLang="en-US" sz="2665" b="1" dirty="0">
                <a:solidFill>
                  <a:srgbClr val="48A2A0"/>
                </a:solidFill>
                <a:latin typeface="微软雅黑" panose="020B0503020204020204" pitchFamily="34" charset="-122"/>
                <a:ea typeface="微软雅黑" panose="020B0503020204020204" pitchFamily="34" charset="-122"/>
              </a:rPr>
              <a:t>：并行处理框架，实现任务分解和调度</a:t>
            </a:r>
            <a:endParaRPr lang="zh-CN" altLang="en-US" sz="2665" b="1" dirty="0">
              <a:solidFill>
                <a:srgbClr val="48A2A0"/>
              </a:solidFill>
              <a:latin typeface="微软雅黑" panose="020B0503020204020204" pitchFamily="34" charset="-122"/>
              <a:ea typeface="微软雅黑" panose="020B0503020204020204" pitchFamily="34" charset="-122"/>
            </a:endParaRPr>
          </a:p>
        </p:txBody>
      </p:sp>
      <p:sp>
        <p:nvSpPr>
          <p:cNvPr id="18" name="Freeform 48"/>
          <p:cNvSpPr>
            <a:spLocks noChangeAspect="1" noEditPoints="1"/>
          </p:cNvSpPr>
          <p:nvPr/>
        </p:nvSpPr>
        <p:spPr bwMode="auto">
          <a:xfrm>
            <a:off x="1909887" y="351832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48A2A0"/>
          </a:solidFill>
          <a:ln w="9525">
            <a:noFill/>
            <a:round/>
          </a:ln>
        </p:spPr>
        <p:txBody>
          <a:bodyPr vert="horz" wrap="square" lIns="121920" tIns="60960" rIns="121920" bIns="60960" numCol="1" anchor="t" anchorCtr="0" compatLnSpc="1"/>
          <a:lstStyle/>
          <a:p>
            <a:pPr defTabSz="1218565">
              <a:defRPr/>
            </a:pPr>
            <a:endParaRPr lang="en-US" sz="1600" b="1" kern="0">
              <a:solidFill>
                <a:prstClr val="black"/>
              </a:solidFill>
              <a:latin typeface="微软雅黑" panose="020B0503020204020204" pitchFamily="34" charset="-122"/>
              <a:ea typeface="微软雅黑" panose="020B0503020204020204" pitchFamily="34" charset="-122"/>
            </a:endParaRPr>
          </a:p>
        </p:txBody>
      </p:sp>
      <p:sp>
        <p:nvSpPr>
          <p:cNvPr id="19" name="Freeform 48"/>
          <p:cNvSpPr>
            <a:spLocks noChangeAspect="1" noEditPoints="1"/>
          </p:cNvSpPr>
          <p:nvPr/>
        </p:nvSpPr>
        <p:spPr bwMode="auto">
          <a:xfrm>
            <a:off x="1909887" y="4496484"/>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48A2A0"/>
          </a:solidFill>
          <a:ln w="9525">
            <a:noFill/>
            <a:round/>
          </a:ln>
        </p:spPr>
        <p:txBody>
          <a:bodyPr vert="horz" wrap="square" lIns="121920" tIns="60960" rIns="121920" bIns="60960" numCol="1" anchor="t" anchorCtr="0" compatLnSpc="1"/>
          <a:lstStyle/>
          <a:p>
            <a:pPr defTabSz="1218565">
              <a:defRPr/>
            </a:pPr>
            <a:endParaRPr lang="en-US" sz="1600" b="1" kern="0">
              <a:solidFill>
                <a:srgbClr val="48A2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1+#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722001" y="684576"/>
            <a:ext cx="671385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Hadoop</a:t>
            </a:r>
            <a:r>
              <a:rPr lang="zh-CN" altLang="en-US" sz="4265" b="1" dirty="0">
                <a:solidFill>
                  <a:srgbClr val="0A9496"/>
                </a:solidFill>
                <a:latin typeface="微软雅黑" panose="020B0503020204020204" pitchFamily="34" charset="-122"/>
                <a:ea typeface="微软雅黑" panose="020B0503020204020204" pitchFamily="34" charset="-122"/>
              </a:rPr>
              <a:t>可以用来做什么？</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144645" y="1482159"/>
            <a:ext cx="979297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rPr>
              <a:t>搭建大型数据仓库，</a:t>
            </a:r>
            <a:r>
              <a:rPr lang="en-US" altLang="zh-CN" sz="2665" b="1" dirty="0">
                <a:solidFill>
                  <a:srgbClr val="0A9496"/>
                </a:solidFill>
                <a:latin typeface="微软雅黑" panose="020B0503020204020204" pitchFamily="34" charset="-122"/>
                <a:ea typeface="微软雅黑" panose="020B0503020204020204" pitchFamily="34" charset="-122"/>
              </a:rPr>
              <a:t>PB</a:t>
            </a:r>
            <a:r>
              <a:rPr lang="zh-CN" altLang="en-US" sz="2665" b="1" dirty="0">
                <a:solidFill>
                  <a:srgbClr val="0A9496"/>
                </a:solidFill>
                <a:latin typeface="微软雅黑" panose="020B0503020204020204" pitchFamily="34" charset="-122"/>
                <a:ea typeface="微软雅黑" panose="020B0503020204020204" pitchFamily="34" charset="-122"/>
              </a:rPr>
              <a:t>级数据的存储、处理、分析、统计等业务</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428814" y="2015639"/>
            <a:ext cx="3696905" cy="2145695"/>
            <a:chOff x="1071610" y="1511729"/>
            <a:chExt cx="2772679" cy="1609271"/>
          </a:xfrm>
        </p:grpSpPr>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1610" y="1511729"/>
              <a:ext cx="2217499" cy="1609271"/>
            </a:xfrm>
            <a:prstGeom prst="rect">
              <a:avLst/>
            </a:prstGeom>
          </p:spPr>
        </p:pic>
        <p:sp>
          <p:nvSpPr>
            <p:cNvPr id="26" name="文本框 25"/>
            <p:cNvSpPr txBox="1"/>
            <p:nvPr/>
          </p:nvSpPr>
          <p:spPr>
            <a:xfrm>
              <a:off x="2792729" y="1851952"/>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搜索引擎</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942609" y="4071490"/>
            <a:ext cx="4725713" cy="2190805"/>
            <a:chOff x="706956" y="3053617"/>
            <a:chExt cx="3544285" cy="1643104"/>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7872" y="3053617"/>
              <a:ext cx="2393369" cy="1643104"/>
            </a:xfrm>
            <a:prstGeom prst="rect">
              <a:avLst/>
            </a:prstGeom>
          </p:spPr>
        </p:pic>
        <p:sp>
          <p:nvSpPr>
            <p:cNvPr id="27" name="文本框 26"/>
            <p:cNvSpPr txBox="1"/>
            <p:nvPr/>
          </p:nvSpPr>
          <p:spPr>
            <a:xfrm>
              <a:off x="706956" y="3757886"/>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商业智能</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916025" y="4175277"/>
            <a:ext cx="3714827" cy="2255520"/>
            <a:chOff x="5367941" y="3136839"/>
            <a:chExt cx="2786120" cy="169164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941" y="3136839"/>
              <a:ext cx="1691640" cy="1691640"/>
            </a:xfrm>
            <a:prstGeom prst="rect">
              <a:avLst/>
            </a:prstGeom>
          </p:spPr>
        </p:pic>
        <p:sp>
          <p:nvSpPr>
            <p:cNvPr id="28" name="文本框 27"/>
            <p:cNvSpPr txBox="1"/>
            <p:nvPr/>
          </p:nvSpPr>
          <p:spPr>
            <a:xfrm>
              <a:off x="7102501" y="3875169"/>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数据挖掘</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424274" y="2109772"/>
            <a:ext cx="4180245" cy="1894608"/>
            <a:chOff x="5568205" y="1582329"/>
            <a:chExt cx="3135184" cy="1420956"/>
          </a:xfrm>
        </p:grpSpPr>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6201" y="1582329"/>
              <a:ext cx="2027188" cy="1420956"/>
            </a:xfrm>
            <a:prstGeom prst="rect">
              <a:avLst/>
            </a:prstGeom>
          </p:spPr>
        </p:pic>
        <p:sp>
          <p:nvSpPr>
            <p:cNvPr id="29" name="文本框 28"/>
            <p:cNvSpPr txBox="1"/>
            <p:nvPr/>
          </p:nvSpPr>
          <p:spPr>
            <a:xfrm>
              <a:off x="5568205" y="1657114"/>
              <a:ext cx="1051560" cy="345281"/>
            </a:xfrm>
            <a:prstGeom prst="rect">
              <a:avLst/>
            </a:prstGeom>
            <a:noFill/>
          </p:spPr>
          <p:txBody>
            <a:bodyPr wrap="none" rtlCol="0">
              <a:spAutoFit/>
            </a:bodyPr>
            <a:lstStyle/>
            <a:p>
              <a:r>
                <a:rPr lang="zh-CN" altLang="en-US" sz="2400" b="1" dirty="0">
                  <a:solidFill>
                    <a:srgbClr val="48A2A0"/>
                  </a:solidFill>
                  <a:latin typeface="微软雅黑" panose="020B0503020204020204" pitchFamily="34" charset="-122"/>
                  <a:ea typeface="微软雅黑" panose="020B0503020204020204" pitchFamily="34" charset="-122"/>
                </a:rPr>
                <a:t>日志分析</a:t>
              </a:r>
              <a:endParaRPr lang="zh-CN" altLang="en-US" sz="2400" b="1" dirty="0">
                <a:solidFill>
                  <a:srgbClr val="48A2A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wipe(left)">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89897" y="2880000"/>
            <a:ext cx="400240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Hadoop</a:t>
            </a:r>
            <a:r>
              <a:rPr lang="zh-CN" altLang="en-US" sz="4265" b="1" dirty="0">
                <a:solidFill>
                  <a:srgbClr val="0A9496"/>
                </a:solidFill>
                <a:latin typeface="微软雅黑" panose="020B0503020204020204" pitchFamily="34" charset="-122"/>
                <a:ea typeface="微软雅黑" panose="020B0503020204020204" pitchFamily="34" charset="-122"/>
              </a:rPr>
              <a:t>的优势</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243249" y="1915619"/>
            <a:ext cx="3705503" cy="3969965"/>
            <a:chOff x="3182437" y="1436714"/>
            <a:chExt cx="2779127" cy="2977474"/>
          </a:xfrm>
        </p:grpSpPr>
        <p:sp>
          <p:nvSpPr>
            <p:cNvPr id="10" name="文本框 9"/>
            <p:cNvSpPr txBox="1"/>
            <p:nvPr/>
          </p:nvSpPr>
          <p:spPr>
            <a:xfrm>
              <a:off x="3297452" y="3914602"/>
              <a:ext cx="2494121"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1</a:t>
              </a:r>
              <a:r>
                <a:rPr lang="zh-CN" altLang="en-US" sz="3735" b="1" dirty="0">
                  <a:solidFill>
                    <a:srgbClr val="48A2A0"/>
                  </a:solidFill>
                  <a:latin typeface="微软雅黑" panose="020B0503020204020204" pitchFamily="34" charset="-122"/>
                  <a:ea typeface="微软雅黑" panose="020B0503020204020204" pitchFamily="34" charset="-122"/>
                </a:rPr>
                <a:t>：高扩展</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2437" y="1436714"/>
              <a:ext cx="2779127" cy="230241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xEl>
                                              <p:pRg st="0" end="0"/>
                                            </p:txEl>
                                          </p:spTgt>
                                        </p:tgtEl>
                                      </p:cBhvr>
                                    </p:animEffect>
                                    <p:set>
                                      <p:cBhvr>
                                        <p:cTn id="12" dur="1" fill="hold">
                                          <p:stCondLst>
                                            <p:cond delay="499"/>
                                          </p:stCondLst>
                                        </p:cTn>
                                        <p:tgtEl>
                                          <p:spTgt spid="7">
                                            <p:txEl>
                                              <p:pRg st="0" end="0"/>
                                            </p:txEl>
                                          </p:spTgt>
                                        </p:tgtEl>
                                        <p:attrNameLst>
                                          <p:attrName>style.visibility</p:attrName>
                                        </p:attrNameLst>
                                      </p:cBhvr>
                                      <p:to>
                                        <p:strVal val="hidden"/>
                                      </p:to>
                                    </p:se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42393" y="1696480"/>
            <a:ext cx="5412646" cy="4187236"/>
            <a:chOff x="3181794" y="1787746"/>
            <a:chExt cx="4059485" cy="3140427"/>
          </a:xfrm>
        </p:grpSpPr>
        <p:pic>
          <p:nvPicPr>
            <p:cNvPr id="5" name="Picture 4" descr="jinrongshijie2_038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81794" y="1787746"/>
              <a:ext cx="2780413" cy="219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297452" y="4428587"/>
              <a:ext cx="3943827"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2</a:t>
              </a:r>
              <a:r>
                <a:rPr lang="zh-CN" altLang="en-US" sz="3735" b="1" dirty="0">
                  <a:solidFill>
                    <a:srgbClr val="48A2A0"/>
                  </a:solidFill>
                  <a:latin typeface="微软雅黑" panose="020B0503020204020204" pitchFamily="34" charset="-122"/>
                  <a:ea typeface="微软雅黑" panose="020B0503020204020204" pitchFamily="34" charset="-122"/>
                </a:rPr>
                <a:t>：低成本 </a:t>
              </a:r>
              <a:r>
                <a:rPr lang="en-US" altLang="zh-CN" sz="3735" b="1" dirty="0">
                  <a:solidFill>
                    <a:srgbClr val="48A2A0"/>
                  </a:solidFill>
                  <a:latin typeface="微软雅黑" panose="020B0503020204020204" pitchFamily="34" charset="-122"/>
                  <a:ea typeface="微软雅黑" panose="020B0503020204020204" pitchFamily="34" charset="-122"/>
                </a:rPr>
                <a:t>/ </a:t>
              </a:r>
              <a:r>
                <a:rPr lang="zh-CN" altLang="en-US" sz="3735" b="1" dirty="0">
                  <a:solidFill>
                    <a:srgbClr val="48A2A0"/>
                  </a:solidFill>
                  <a:latin typeface="微软雅黑" panose="020B0503020204020204" pitchFamily="34" charset="-122"/>
                  <a:ea typeface="微软雅黑" panose="020B0503020204020204" pitchFamily="34" charset="-122"/>
                </a:rPr>
                <a:t>高性能</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78458" y="1679873"/>
            <a:ext cx="4750435" cy="4205727"/>
            <a:chOff x="2758843" y="1259904"/>
            <a:chExt cx="3562826" cy="3154295"/>
          </a:xfrm>
        </p:grpSpPr>
        <p:sp>
          <p:nvSpPr>
            <p:cNvPr id="5" name="文本框 4"/>
            <p:cNvSpPr txBox="1"/>
            <p:nvPr/>
          </p:nvSpPr>
          <p:spPr>
            <a:xfrm>
              <a:off x="2758843" y="3914613"/>
              <a:ext cx="3562826" cy="499586"/>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优势</a:t>
              </a:r>
              <a:r>
                <a:rPr lang="en-US" altLang="zh-CN" sz="3735" b="1" dirty="0">
                  <a:solidFill>
                    <a:srgbClr val="48A2A0"/>
                  </a:solidFill>
                  <a:latin typeface="微软雅黑" panose="020B0503020204020204" pitchFamily="34" charset="-122"/>
                  <a:ea typeface="微软雅黑" panose="020B0503020204020204" pitchFamily="34" charset="-122"/>
                </a:rPr>
                <a:t>3</a:t>
              </a:r>
              <a:r>
                <a:rPr lang="zh-CN" altLang="en-US" sz="3735" b="1" dirty="0">
                  <a:solidFill>
                    <a:srgbClr val="48A2A0"/>
                  </a:solidFill>
                  <a:latin typeface="微软雅黑" panose="020B0503020204020204" pitchFamily="34" charset="-122"/>
                  <a:ea typeface="微软雅黑" panose="020B0503020204020204" pitchFamily="34" charset="-122"/>
                </a:rPr>
                <a:t>：成熟的生态圈</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94438" y="1259904"/>
              <a:ext cx="2555125" cy="255512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1099" y="964857"/>
            <a:ext cx="7229804" cy="51342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5688"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7688"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7688"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7288"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6888"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6488"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6088"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8089"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9353"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8089"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9353"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8089"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9353"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endParaRPr lang="en-US" altLang="zh-CN" sz="2400" b="1" dirty="0" err="1">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7057"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7057"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7057"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32"/>
                                        </p:tgtEl>
                                        <p:attrNameLst>
                                          <p:attrName>fillcolor</p:attrName>
                                        </p:attrNameLst>
                                      </p:cBhvr>
                                      <p:to>
                                        <a:srgbClr val="FF3F5F"/>
                                      </p:to>
                                    </p:animClr>
                                    <p:set>
                                      <p:cBhvr>
                                        <p:cTn id="7" dur="500" fill="hold"/>
                                        <p:tgtEl>
                                          <p:spTgt spid="32"/>
                                        </p:tgtEl>
                                        <p:attrNameLst>
                                          <p:attrName>fill.type</p:attrName>
                                        </p:attrNameLst>
                                      </p:cBhvr>
                                      <p:to>
                                        <p:strVal val="solid"/>
                                      </p:to>
                                    </p:set>
                                    <p:set>
                                      <p:cBhvr>
                                        <p:cTn id="8" dur="500" fill="hold"/>
                                        <p:tgtEl>
                                          <p:spTgt spid="3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24"/>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99175" y="1130588"/>
            <a:ext cx="9193651" cy="4596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1"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1"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1"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1"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1"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1"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1"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2"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6"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2"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6"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2"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6"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0"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0"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0"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4"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3"/>
                                        </p:tgtEl>
                                        <p:attrNameLst>
                                          <p:attrName>fillcolor</p:attrName>
                                        </p:attrNameLst>
                                      </p:cBhvr>
                                      <p:to>
                                        <a:srgbClr val="FF3F5F"/>
                                      </p:to>
                                    </p:animClr>
                                    <p:set>
                                      <p:cBhvr>
                                        <p:cTn id="7" dur="500" fill="hold"/>
                                        <p:tgtEl>
                                          <p:spTgt spid="33"/>
                                        </p:tgtEl>
                                        <p:attrNameLst>
                                          <p:attrName>fill.type</p:attrName>
                                        </p:attrNameLst>
                                      </p:cBhvr>
                                      <p:to>
                                        <p:strVal val="solid"/>
                                      </p:to>
                                    </p:set>
                                    <p:set>
                                      <p:cBhvr>
                                        <p:cTn id="8" dur="500" fill="hold"/>
                                        <p:tgtEl>
                                          <p:spTgt spid="33"/>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17"/>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58975" y="1080000"/>
            <a:ext cx="384873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基本概念</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8" name="Text Placeholder 3"/>
          <p:cNvSpPr txBox="1"/>
          <p:nvPr/>
        </p:nvSpPr>
        <p:spPr>
          <a:xfrm>
            <a:off x="4065064" y="2623194"/>
            <a:ext cx="2337435"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3200" b="1" dirty="0">
                <a:solidFill>
                  <a:srgbClr val="0A9496"/>
                </a:solidFill>
                <a:latin typeface="微软雅黑" panose="020B0503020204020204" pitchFamily="34" charset="-122"/>
                <a:ea typeface="微软雅黑" panose="020B0503020204020204" pitchFamily="34" charset="-122"/>
              </a:rPr>
              <a:t>块（</a:t>
            </a:r>
            <a:r>
              <a:rPr lang="en-US" altLang="zh-CN" sz="3200" b="1" dirty="0">
                <a:solidFill>
                  <a:srgbClr val="0A9496"/>
                </a:solidFill>
                <a:latin typeface="微软雅黑" panose="020B0503020204020204" pitchFamily="34" charset="-122"/>
                <a:ea typeface="微软雅黑" panose="020B0503020204020204" pitchFamily="34" charset="-122"/>
              </a:rPr>
              <a:t>Block</a:t>
            </a:r>
            <a:r>
              <a:rPr lang="zh-CN" altLang="en-US" sz="3200" b="1" dirty="0">
                <a:solidFill>
                  <a:srgbClr val="0A9496"/>
                </a:solidFill>
                <a:latin typeface="微软雅黑" panose="020B0503020204020204" pitchFamily="34" charset="-122"/>
                <a:ea typeface="微软雅黑" panose="020B0503020204020204" pitchFamily="34" charset="-122"/>
              </a:rPr>
              <a:t>）</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9" name="Text Placeholder 3"/>
          <p:cNvSpPr txBox="1"/>
          <p:nvPr/>
        </p:nvSpPr>
        <p:spPr>
          <a:xfrm>
            <a:off x="4065064" y="3629030"/>
            <a:ext cx="233426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NameNode</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10" name="Text Placeholder 3"/>
          <p:cNvSpPr txBox="1"/>
          <p:nvPr/>
        </p:nvSpPr>
        <p:spPr>
          <a:xfrm>
            <a:off x="4061932" y="4634866"/>
            <a:ext cx="207899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DataNode</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3225613" y="262941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2" name="Freeform 48"/>
          <p:cNvSpPr>
            <a:spLocks noChangeAspect="1" noEditPoints="1"/>
          </p:cNvSpPr>
          <p:nvPr/>
        </p:nvSpPr>
        <p:spPr bwMode="auto">
          <a:xfrm>
            <a:off x="3225613" y="3635251"/>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3" name="Freeform 48"/>
          <p:cNvSpPr>
            <a:spLocks noChangeAspect="1" noEditPoints="1"/>
          </p:cNvSpPr>
          <p:nvPr/>
        </p:nvSpPr>
        <p:spPr bwMode="auto">
          <a:xfrm>
            <a:off x="3225613" y="464108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43920" y="2880000"/>
            <a:ext cx="764476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的文件被分成块进行存储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578414" y="3608517"/>
            <a:ext cx="707326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块的默认大小是</a:t>
            </a:r>
            <a:r>
              <a:rPr lang="en-US" altLang="zh-CN" sz="4265" b="1" dirty="0">
                <a:solidFill>
                  <a:srgbClr val="0A9496"/>
                </a:solidFill>
                <a:latin typeface="微软雅黑" panose="020B0503020204020204" pitchFamily="34" charset="-122"/>
                <a:ea typeface="微软雅黑" panose="020B0503020204020204" pitchFamily="34" charset="-122"/>
              </a:rPr>
              <a:t>64MB</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416360" y="4546627"/>
            <a:ext cx="7232650" cy="748030"/>
          </a:xfrm>
          <a:prstGeom prst="rect">
            <a:avLst/>
          </a:prstGeom>
          <a:noFill/>
        </p:spPr>
        <p:txBody>
          <a:bodyPr wrap="none" rtlCol="0">
            <a:spAutoFit/>
          </a:bodyPr>
          <a:lstStyle/>
          <a:p>
            <a:r>
              <a:rPr lang="zh-CN" altLang="en-US" sz="4265" b="1" dirty="0">
                <a:solidFill>
                  <a:srgbClr val="0A9496"/>
                </a:solidFill>
                <a:latin typeface="微软雅黑" panose="020B0503020204020204" pitchFamily="34" charset="-122"/>
                <a:ea typeface="微软雅黑" panose="020B0503020204020204" pitchFamily="34" charset="-122"/>
              </a:rPr>
              <a:t>块是文件存储处理的逻辑单元</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0" nodeType="clickEffect">
                                  <p:stCondLst>
                                    <p:cond delay="0"/>
                                  </p:stCondLst>
                                  <p:childTnLst>
                                    <p:animMotion origin="layout" path="M 8.33333E-7 -4.5679E-6 L 8.33333E-7 -0.25 " pathEditMode="relative" rAng="0" ptsTypes="AA">
                                      <p:cBhvr>
                                        <p:cTn id="11" dur="1000" fill="hold"/>
                                        <p:tgtEl>
                                          <p:spTgt spid="6">
                                            <p:txEl>
                                              <p:pRg st="0" end="0"/>
                                            </p:txEl>
                                          </p:spTgt>
                                        </p:tgtEl>
                                        <p:attrNameLst>
                                          <p:attrName>ppt_x</p:attrName>
                                          <p:attrName>ppt_y</p:attrName>
                                        </p:attrNameLst>
                                      </p:cBhvr>
                                      <p:rCtr x="0" y="-12500"/>
                                    </p:animMotion>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0" nodeType="clickEffect">
                                  <p:stCondLst>
                                    <p:cond delay="0"/>
                                  </p:stCondLst>
                                  <p:childTnLst>
                                    <p:animMotion origin="layout" path="M 5.55556E-7 2.59259E-6 L -0.00035 -0.10618 " pathEditMode="relative" rAng="0" ptsTypes="AA">
                                      <p:cBhvr>
                                        <p:cTn id="19" dur="1000" fill="hold"/>
                                        <p:tgtEl>
                                          <p:spTgt spid="7">
                                            <p:txEl>
                                              <p:pRg st="0" end="0"/>
                                            </p:txEl>
                                          </p:spTgt>
                                        </p:tgtEl>
                                        <p:attrNameLst>
                                          <p:attrName>ppt_x</p:attrName>
                                          <p:attrName>ppt_y</p:attrName>
                                        </p:attrNameLst>
                                      </p:cBhvr>
                                      <p:rCtr x="-191" y="-5988"/>
                                    </p:animMotion>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left)">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11817" y="2225929"/>
            <a:ext cx="493331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中有两类节点</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684597" y="3198875"/>
            <a:ext cx="6933565" cy="74803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NameNode</a:t>
            </a:r>
            <a:r>
              <a:rPr lang="en-US" altLang="zh-CN" sz="4265"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和 </a:t>
            </a:r>
            <a:r>
              <a:rPr lang="en-US" altLang="zh-CN" sz="4265" b="1" dirty="0" err="1">
                <a:solidFill>
                  <a:srgbClr val="0A9496"/>
                </a:solidFill>
                <a:latin typeface="微软雅黑" panose="020B0503020204020204" pitchFamily="34" charset="-122"/>
                <a:ea typeface="微软雅黑" panose="020B0503020204020204" pitchFamily="34" charset="-122"/>
              </a:rPr>
              <a:t>DataNode</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0600" y="1514588"/>
            <a:ext cx="10346055" cy="74803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NameNode</a:t>
            </a:r>
            <a:r>
              <a:rPr lang="zh-CN" altLang="en-US" sz="4265" b="1" dirty="0">
                <a:solidFill>
                  <a:srgbClr val="0A9496"/>
                </a:solidFill>
                <a:latin typeface="微软雅黑" panose="020B0503020204020204" pitchFamily="34" charset="-122"/>
                <a:ea typeface="微软雅黑" panose="020B0503020204020204" pitchFamily="34" charset="-122"/>
              </a:rPr>
              <a:t>是管理节点，存放文件元数据</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67644" y="2817543"/>
            <a:ext cx="648589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rPr>
              <a:t>文件与数据块的映射表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67644" y="4054443"/>
            <a:ext cx="755015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数据块与数据节点的映射表</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wipe(left)">
                                      <p:cBhvr>
                                        <p:cTn id="1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612175" y="5748058"/>
            <a:ext cx="29305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体系结构</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900601" y="679175"/>
            <a:ext cx="10222720" cy="5016642"/>
            <a:chOff x="675450" y="509381"/>
            <a:chExt cx="7667040" cy="3762481"/>
          </a:xfrm>
        </p:grpSpPr>
        <p:sp>
          <p:nvSpPr>
            <p:cNvPr id="2" name="圆角矩形 1"/>
            <p:cNvSpPr/>
            <p:nvPr/>
          </p:nvSpPr>
          <p:spPr bwMode="auto">
            <a:xfrm>
              <a:off x="675450" y="2459666"/>
              <a:ext cx="3656987" cy="1484261"/>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圆角矩形 6"/>
            <p:cNvSpPr/>
            <p:nvPr/>
          </p:nvSpPr>
          <p:spPr bwMode="auto">
            <a:xfrm>
              <a:off x="5816344" y="2459666"/>
              <a:ext cx="2526146" cy="1484260"/>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2140806" y="3956585"/>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721787" y="3956585"/>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bwMode="auto">
            <a:xfrm>
              <a:off x="929923" y="2539999"/>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2051836"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3173749"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6053298"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7175211" y="2562577"/>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圆角矩形 14"/>
            <p:cNvSpPr/>
            <p:nvPr/>
          </p:nvSpPr>
          <p:spPr bwMode="auto">
            <a:xfrm>
              <a:off x="2956519" y="516525"/>
              <a:ext cx="1801491" cy="555919"/>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bwMode="auto">
            <a:xfrm>
              <a:off x="6270435" y="509381"/>
              <a:ext cx="1831181" cy="555784"/>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1071355" y="1262941"/>
              <a:ext cx="1568513" cy="578493"/>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8" idx="0"/>
              <a:endCxn id="15" idx="1"/>
            </p:cNvCxnSpPr>
            <p:nvPr/>
          </p:nvCxnSpPr>
          <p:spPr bwMode="auto">
            <a:xfrm flipV="1">
              <a:off x="1855612" y="794485"/>
              <a:ext cx="1100907" cy="4684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5" idx="3"/>
              <a:endCxn id="17" idx="1"/>
            </p:cNvCxnSpPr>
            <p:nvPr/>
          </p:nvCxnSpPr>
          <p:spPr bwMode="auto">
            <a:xfrm flipV="1">
              <a:off x="4758010" y="787818"/>
              <a:ext cx="1512094" cy="71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4" name="直接箭头连接符 23"/>
            <p:cNvCxnSpPr/>
            <p:nvPr/>
          </p:nvCxnSpPr>
          <p:spPr bwMode="auto">
            <a:xfrm>
              <a:off x="4099438" y="2762238"/>
              <a:ext cx="1953860"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7" name="文本框 26"/>
            <p:cNvSpPr txBox="1"/>
            <p:nvPr/>
          </p:nvSpPr>
          <p:spPr>
            <a:xfrm>
              <a:off x="4776873" y="2782177"/>
              <a:ext cx="54483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0751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929423"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05768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5930885"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079417"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33" name="直接箭头连接符 32"/>
            <p:cNvCxnSpPr>
              <a:stCxn id="38" idx="0"/>
              <a:endCxn id="18" idx="4"/>
            </p:cNvCxnSpPr>
            <p:nvPr/>
          </p:nvCxnSpPr>
          <p:spPr bwMode="auto">
            <a:xfrm flipV="1">
              <a:off x="1586673" y="1841434"/>
              <a:ext cx="268939" cy="81300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5" name="文本框 34"/>
            <p:cNvSpPr txBox="1"/>
            <p:nvPr/>
          </p:nvSpPr>
          <p:spPr>
            <a:xfrm>
              <a:off x="1250317" y="774629"/>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736016" y="2030261"/>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7" name="直接箭头连接符 36"/>
            <p:cNvCxnSpPr>
              <a:stCxn id="13" idx="0"/>
              <a:endCxn id="15" idx="2"/>
            </p:cNvCxnSpPr>
            <p:nvPr/>
          </p:nvCxnSpPr>
          <p:spPr bwMode="auto">
            <a:xfrm flipH="1" flipV="1">
              <a:off x="3857265" y="1072444"/>
              <a:ext cx="2658878" cy="1478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40" name="文本框 39"/>
            <p:cNvSpPr txBox="1"/>
            <p:nvPr/>
          </p:nvSpPr>
          <p:spPr>
            <a:xfrm>
              <a:off x="5101377" y="1438332"/>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020227"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144267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1442053"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2145620"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256806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2567446"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329081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3713265"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3712645"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617811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660055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8"/>
            <p:cNvSpPr/>
            <p:nvPr/>
          </p:nvSpPr>
          <p:spPr bwMode="auto">
            <a:xfrm>
              <a:off x="6599939"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矩形 49"/>
            <p:cNvSpPr/>
            <p:nvPr/>
          </p:nvSpPr>
          <p:spPr bwMode="auto">
            <a:xfrm>
              <a:off x="730002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bwMode="auto">
            <a:xfrm>
              <a:off x="7722472"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矩形 51"/>
            <p:cNvSpPr/>
            <p:nvPr/>
          </p:nvSpPr>
          <p:spPr bwMode="auto">
            <a:xfrm>
              <a:off x="7721852"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 name="矩形 15"/>
          <p:cNvSpPr/>
          <p:nvPr/>
        </p:nvSpPr>
        <p:spPr bwMode="auto">
          <a:xfrm>
            <a:off x="3807261" y="531727"/>
            <a:ext cx="2688000" cy="1036800"/>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52"/>
          <p:cNvSpPr/>
          <p:nvPr/>
        </p:nvSpPr>
        <p:spPr bwMode="auto">
          <a:xfrm>
            <a:off x="1759105" y="1448063"/>
            <a:ext cx="1414088" cy="60959"/>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53"/>
          <p:cNvSpPr/>
          <p:nvPr/>
        </p:nvSpPr>
        <p:spPr bwMode="auto">
          <a:xfrm>
            <a:off x="2417523" y="3091109"/>
            <a:ext cx="1414088" cy="60959"/>
          </a:xfrm>
          <a:prstGeom prst="rect">
            <a:avLst/>
          </a:prstGeom>
          <a:solidFill>
            <a:srgbClr val="C0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2" fill="hold" grpId="1" nodeType="clickEffect">
                                  <p:stCondLst>
                                    <p:cond delay="0"/>
                                  </p:stCondLst>
                                  <p:childTnLst>
                                    <p:animEffect transition="out" filter="wipe(right)">
                                      <p:cBhvr>
                                        <p:cTn id="24" dur="500"/>
                                        <p:tgtEl>
                                          <p:spTgt spid="53"/>
                                        </p:tgtEl>
                                      </p:cBhvr>
                                    </p:animEffect>
                                    <p:set>
                                      <p:cBhvr>
                                        <p:cTn id="25" dur="1" fill="hold">
                                          <p:stCondLst>
                                            <p:cond delay="499"/>
                                          </p:stCondLst>
                                        </p:cTn>
                                        <p:tgtEl>
                                          <p:spTgt spid="53"/>
                                        </p:tgtEl>
                                        <p:attrNameLst>
                                          <p:attrName>style.visibility</p:attrName>
                                        </p:attrNameLst>
                                      </p:cBhvr>
                                      <p:to>
                                        <p:strVal val="hidden"/>
                                      </p:to>
                                    </p:set>
                                  </p:childTnLst>
                                </p:cTn>
                              </p:par>
                              <p:par>
                                <p:cTn id="26" presetID="2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3" grpId="0" animBg="1"/>
      <p:bldP spid="53" grpId="1"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98127" y="2669274"/>
            <a:ext cx="8248015" cy="1404620"/>
          </a:xfrm>
          <a:prstGeom prst="rect">
            <a:avLst/>
          </a:prstGeom>
          <a:noFill/>
        </p:spPr>
        <p:txBody>
          <a:bodyPr wrap="none" rtlCol="0">
            <a:spAutoFit/>
          </a:bodyPr>
          <a:lstStyle/>
          <a:p>
            <a:r>
              <a:rPr lang="en-US" altLang="zh-CN" sz="4265" b="1" dirty="0" err="1">
                <a:solidFill>
                  <a:srgbClr val="0A9496"/>
                </a:solidFill>
                <a:latin typeface="微软雅黑" panose="020B0503020204020204" pitchFamily="34" charset="-122"/>
                <a:ea typeface="微软雅黑" panose="020B0503020204020204" pitchFamily="34" charset="-122"/>
              </a:rPr>
              <a:t>DataNode</a:t>
            </a:r>
            <a:r>
              <a:rPr lang="zh-CN" altLang="en-US" sz="4265" b="1" dirty="0">
                <a:solidFill>
                  <a:srgbClr val="0A9496"/>
                </a:solidFill>
                <a:latin typeface="微软雅黑" panose="020B0503020204020204" pitchFamily="34" charset="-122"/>
                <a:ea typeface="微软雅黑" panose="020B0503020204020204" pitchFamily="34" charset="-122"/>
              </a:rPr>
              <a:t>是</a:t>
            </a:r>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的工作节点，</a:t>
            </a:r>
            <a:endParaRPr lang="en-US" altLang="zh-CN" sz="4265" b="1" dirty="0">
              <a:solidFill>
                <a:srgbClr val="0A9496"/>
              </a:solidFill>
              <a:latin typeface="微软雅黑" panose="020B0503020204020204" pitchFamily="34" charset="-122"/>
              <a:ea typeface="微软雅黑" panose="020B0503020204020204" pitchFamily="34" charset="-122"/>
            </a:endParaRPr>
          </a:p>
          <a:p>
            <a:pPr algn="ctr"/>
            <a:r>
              <a:rPr lang="zh-CN" altLang="en-US" sz="4265" b="1" dirty="0">
                <a:solidFill>
                  <a:srgbClr val="0A9496"/>
                </a:solidFill>
                <a:latin typeface="微软雅黑" panose="020B0503020204020204" pitchFamily="34" charset="-122"/>
                <a:ea typeface="微软雅黑" panose="020B0503020204020204" pitchFamily="34" charset="-122"/>
              </a:rPr>
              <a:t>存放数据块</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0601" y="688700"/>
            <a:ext cx="10222720" cy="5127134"/>
            <a:chOff x="675450" y="516525"/>
            <a:chExt cx="7667040" cy="3845350"/>
          </a:xfrm>
        </p:grpSpPr>
        <p:sp>
          <p:nvSpPr>
            <p:cNvPr id="5" name="圆角矩形 4"/>
            <p:cNvSpPr/>
            <p:nvPr/>
          </p:nvSpPr>
          <p:spPr bwMode="auto">
            <a:xfrm>
              <a:off x="675450" y="2459666"/>
              <a:ext cx="3656987" cy="1484261"/>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圆角矩形 5"/>
            <p:cNvSpPr/>
            <p:nvPr/>
          </p:nvSpPr>
          <p:spPr bwMode="auto">
            <a:xfrm>
              <a:off x="5816344" y="2459666"/>
              <a:ext cx="2526146" cy="1484260"/>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文本框 6"/>
            <p:cNvSpPr txBox="1"/>
            <p:nvPr/>
          </p:nvSpPr>
          <p:spPr>
            <a:xfrm>
              <a:off x="2140806" y="4046598"/>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6721787" y="4020880"/>
              <a:ext cx="67056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bwMode="auto">
            <a:xfrm>
              <a:off x="929923" y="2539999"/>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2051836"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3173749"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6053298" y="2551288"/>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7175211" y="2562577"/>
              <a:ext cx="925689" cy="903111"/>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圆角矩形 13"/>
            <p:cNvSpPr/>
            <p:nvPr/>
          </p:nvSpPr>
          <p:spPr bwMode="auto">
            <a:xfrm>
              <a:off x="2956519" y="516525"/>
              <a:ext cx="1801491" cy="555919"/>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6270561" y="516525"/>
              <a:ext cx="1617712" cy="555919"/>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6" name="椭圆 15"/>
            <p:cNvSpPr/>
            <p:nvPr/>
          </p:nvSpPr>
          <p:spPr bwMode="auto">
            <a:xfrm>
              <a:off x="1071355" y="1262941"/>
              <a:ext cx="1568513" cy="578493"/>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7" name="直接箭头连接符 16"/>
            <p:cNvCxnSpPr>
              <a:stCxn id="16" idx="0"/>
              <a:endCxn id="14" idx="1"/>
            </p:cNvCxnSpPr>
            <p:nvPr/>
          </p:nvCxnSpPr>
          <p:spPr bwMode="auto">
            <a:xfrm flipV="1">
              <a:off x="1855612" y="794485"/>
              <a:ext cx="1100907" cy="4684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8" name="直接箭头连接符 17"/>
            <p:cNvCxnSpPr>
              <a:stCxn id="14" idx="3"/>
              <a:endCxn id="15" idx="1"/>
            </p:cNvCxnSpPr>
            <p:nvPr/>
          </p:nvCxnSpPr>
          <p:spPr bwMode="auto">
            <a:xfrm>
              <a:off x="4758010" y="794485"/>
              <a:ext cx="1512551"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9" name="直接箭头连接符 18"/>
            <p:cNvCxnSpPr/>
            <p:nvPr/>
          </p:nvCxnSpPr>
          <p:spPr bwMode="auto">
            <a:xfrm>
              <a:off x="4099438" y="2762238"/>
              <a:ext cx="1953860"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0" name="文本框 19"/>
            <p:cNvSpPr txBox="1"/>
            <p:nvPr/>
          </p:nvSpPr>
          <p:spPr>
            <a:xfrm>
              <a:off x="4776873" y="2782177"/>
              <a:ext cx="544830"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0751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929423"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057680"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930885"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079417" y="3537086"/>
              <a:ext cx="1158240" cy="283845"/>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6" name="直接箭头连接符 25"/>
            <p:cNvCxnSpPr>
              <a:stCxn id="32" idx="0"/>
              <a:endCxn id="16" idx="4"/>
            </p:cNvCxnSpPr>
            <p:nvPr/>
          </p:nvCxnSpPr>
          <p:spPr bwMode="auto">
            <a:xfrm flipV="1">
              <a:off x="1586673" y="1841434"/>
              <a:ext cx="268939" cy="81300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7" name="文本框 26"/>
            <p:cNvSpPr txBox="1"/>
            <p:nvPr/>
          </p:nvSpPr>
          <p:spPr>
            <a:xfrm>
              <a:off x="1250317" y="774629"/>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736016" y="2030261"/>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a:endCxn id="14" idx="2"/>
            </p:cNvCxnSpPr>
            <p:nvPr/>
          </p:nvCxnSpPr>
          <p:spPr bwMode="auto">
            <a:xfrm flipH="1" flipV="1">
              <a:off x="3857265" y="1072444"/>
              <a:ext cx="2658878" cy="1478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5101377" y="1438332"/>
              <a:ext cx="1156335" cy="315277"/>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矩形 30"/>
            <p:cNvSpPr/>
            <p:nvPr/>
          </p:nvSpPr>
          <p:spPr bwMode="auto">
            <a:xfrm>
              <a:off x="1020227"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144267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1442053"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2145620"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256806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2567446"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329081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713265"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712645"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6178113"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6600559"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6599939"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7300026"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7722472" y="2654438"/>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7721852" y="3045717"/>
              <a:ext cx="288000" cy="288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6" name="文本框 45"/>
          <p:cNvSpPr txBox="1"/>
          <p:nvPr/>
        </p:nvSpPr>
        <p:spPr>
          <a:xfrm>
            <a:off x="4612175" y="5748058"/>
            <a:ext cx="29305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体系结构</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矩形 46"/>
          <p:cNvSpPr/>
          <p:nvPr/>
        </p:nvSpPr>
        <p:spPr bwMode="auto">
          <a:xfrm>
            <a:off x="751769" y="3164583"/>
            <a:ext cx="5185352" cy="2204823"/>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7573952" y="3164583"/>
            <a:ext cx="3719041" cy="2204823"/>
          </a:xfrm>
          <a:prstGeom prst="rect">
            <a:avLst/>
          </a:prstGeom>
          <a:noFill/>
          <a:ln w="50800" cap="flat" cmpd="sng" algn="ctr">
            <a:solidFill>
              <a:srgbClr val="C0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064658" y="2669273"/>
            <a:ext cx="601789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中数据管理与容错</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03985" y="768350"/>
            <a:ext cx="9330690" cy="5413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repeatCount="2000" autoRev="1" fill="hold" grpId="0" nodeType="clickEffect">
                                  <p:stCondLst>
                                    <p:cond delay="0"/>
                                  </p:stCondLst>
                                  <p:childTnLst>
                                    <p:animClr clrSpc="rgb" dir="cw">
                                      <p:cBhvr>
                                        <p:cTn id="6" dur="500" fill="hold"/>
                                        <p:tgtEl>
                                          <p:spTgt spid="34"/>
                                        </p:tgtEl>
                                        <p:attrNameLst>
                                          <p:attrName>fillcolor</p:attrName>
                                        </p:attrNameLst>
                                      </p:cBhvr>
                                      <p:to>
                                        <a:schemeClr val="accent2"/>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1" presetClass="emph" presetSubtype="2" repeatCount="2000" autoRev="1" fill="hold" grpId="0" nodeType="withEffect">
                                  <p:stCondLst>
                                    <p:cond delay="0"/>
                                  </p:stCondLst>
                                  <p:childTnLst>
                                    <p:animClr clrSpc="rgb" dir="cw">
                                      <p:cBhvr>
                                        <p:cTn id="10" dur="500" fill="hold"/>
                                        <p:tgtEl>
                                          <p:spTgt spid="37"/>
                                        </p:tgtEl>
                                        <p:attrNameLst>
                                          <p:attrName>fillcolor</p:attrName>
                                        </p:attrNameLst>
                                      </p:cBhvr>
                                      <p:to>
                                        <a:schemeClr val="accent2"/>
                                      </p:to>
                                    </p:animClr>
                                    <p:set>
                                      <p:cBhvr>
                                        <p:cTn id="11" dur="500" fill="hold"/>
                                        <p:tgtEl>
                                          <p:spTgt spid="37"/>
                                        </p:tgtEl>
                                        <p:attrNameLst>
                                          <p:attrName>fill.type</p:attrName>
                                        </p:attrNameLst>
                                      </p:cBhvr>
                                      <p:to>
                                        <p:strVal val="solid"/>
                                      </p:to>
                                    </p:set>
                                    <p:set>
                                      <p:cBhvr>
                                        <p:cTn id="12" dur="500" fill="hold"/>
                                        <p:tgtEl>
                                          <p:spTgt spid="37"/>
                                        </p:tgtEl>
                                        <p:attrNameLst>
                                          <p:attrName>fill.on</p:attrName>
                                        </p:attrNameLst>
                                      </p:cBhvr>
                                      <p:to>
                                        <p:strVal val="true"/>
                                      </p:to>
                                    </p:set>
                                  </p:childTnLst>
                                </p:cTn>
                              </p:par>
                              <p:par>
                                <p:cTn id="13" presetID="1" presetClass="emph" presetSubtype="2" repeatCount="2000" autoRev="1" fill="hold" grpId="0" nodeType="withEffect">
                                  <p:stCondLst>
                                    <p:cond delay="0"/>
                                  </p:stCondLst>
                                  <p:childTnLst>
                                    <p:animClr clrSpc="rgb" dir="cw">
                                      <p:cBhvr>
                                        <p:cTn id="14" dur="500" fill="hold"/>
                                        <p:tgtEl>
                                          <p:spTgt spid="43"/>
                                        </p:tgtEl>
                                        <p:attrNameLst>
                                          <p:attrName>fillcolor</p:attrName>
                                        </p:attrNameLst>
                                      </p:cBhvr>
                                      <p:to>
                                        <a:schemeClr val="accent2"/>
                                      </p:to>
                                    </p:animClr>
                                    <p:set>
                                      <p:cBhvr>
                                        <p:cTn id="15" dur="500" fill="hold"/>
                                        <p:tgtEl>
                                          <p:spTgt spid="43"/>
                                        </p:tgtEl>
                                        <p:attrNameLst>
                                          <p:attrName>fill.type</p:attrName>
                                        </p:attrNameLst>
                                      </p:cBhvr>
                                      <p:to>
                                        <p:strVal val="solid"/>
                                      </p:to>
                                    </p:set>
                                    <p:set>
                                      <p:cBhvr>
                                        <p:cTn id="16" dur="500" fill="hold"/>
                                        <p:tgtEl>
                                          <p:spTgt spid="43"/>
                                        </p:tgtEl>
                                        <p:attrNameLst>
                                          <p:attrName>fill.on</p:attrName>
                                        </p:attrNameLst>
                                      </p:cBhvr>
                                      <p:to>
                                        <p:strVal val="true"/>
                                      </p:to>
                                    </p:set>
                                  </p:childTnLst>
                                </p:cTn>
                              </p:par>
                            </p:childTnLst>
                          </p:cTn>
                        </p:par>
                        <p:par>
                          <p:cTn id="17" fill="hold">
                            <p:stCondLst>
                              <p:cond delay="500"/>
                            </p:stCondLst>
                            <p:childTnLst>
                              <p:par>
                                <p:cTn id="18" presetID="1" presetClass="emph" presetSubtype="2" repeatCount="2000" autoRev="1" fill="hold" grpId="0" nodeType="afterEffect">
                                  <p:stCondLst>
                                    <p:cond delay="500"/>
                                  </p:stCondLst>
                                  <p:childTnLst>
                                    <p:animClr clrSpc="rgb" dir="cw">
                                      <p:cBhvr>
                                        <p:cTn id="19" dur="500" fill="hold"/>
                                        <p:tgtEl>
                                          <p:spTgt spid="39"/>
                                        </p:tgtEl>
                                        <p:attrNameLst>
                                          <p:attrName>fillcolor</p:attrName>
                                        </p:attrNameLst>
                                      </p:cBhvr>
                                      <p:to>
                                        <a:schemeClr val="accent2"/>
                                      </p:to>
                                    </p:animClr>
                                    <p:set>
                                      <p:cBhvr>
                                        <p:cTn id="20" dur="500" fill="hold"/>
                                        <p:tgtEl>
                                          <p:spTgt spid="39"/>
                                        </p:tgtEl>
                                        <p:attrNameLst>
                                          <p:attrName>fill.type</p:attrName>
                                        </p:attrNameLst>
                                      </p:cBhvr>
                                      <p:to>
                                        <p:strVal val="solid"/>
                                      </p:to>
                                    </p:set>
                                    <p:set>
                                      <p:cBhvr>
                                        <p:cTn id="21" dur="500" fill="hold"/>
                                        <p:tgtEl>
                                          <p:spTgt spid="39"/>
                                        </p:tgtEl>
                                        <p:attrNameLst>
                                          <p:attrName>fill.on</p:attrName>
                                        </p:attrNameLst>
                                      </p:cBhvr>
                                      <p:to>
                                        <p:strVal val="true"/>
                                      </p:to>
                                    </p:set>
                                  </p:childTnLst>
                                </p:cTn>
                              </p:par>
                              <p:par>
                                <p:cTn id="22" presetID="1" presetClass="emph" presetSubtype="2" repeatCount="2000" autoRev="1" fill="hold" grpId="0" nodeType="withEffect">
                                  <p:stCondLst>
                                    <p:cond delay="500"/>
                                  </p:stCondLst>
                                  <p:childTnLst>
                                    <p:animClr clrSpc="rgb" dir="cw">
                                      <p:cBhvr>
                                        <p:cTn id="23" dur="500" fill="hold"/>
                                        <p:tgtEl>
                                          <p:spTgt spid="45"/>
                                        </p:tgtEl>
                                        <p:attrNameLst>
                                          <p:attrName>fillcolor</p:attrName>
                                        </p:attrNameLst>
                                      </p:cBhvr>
                                      <p:to>
                                        <a:schemeClr val="accent2"/>
                                      </p:to>
                                    </p:animClr>
                                    <p:set>
                                      <p:cBhvr>
                                        <p:cTn id="24" dur="500" fill="hold"/>
                                        <p:tgtEl>
                                          <p:spTgt spid="45"/>
                                        </p:tgtEl>
                                        <p:attrNameLst>
                                          <p:attrName>fill.type</p:attrName>
                                        </p:attrNameLst>
                                      </p:cBhvr>
                                      <p:to>
                                        <p:strVal val="solid"/>
                                      </p:to>
                                    </p:set>
                                    <p:set>
                                      <p:cBhvr>
                                        <p:cTn id="25" dur="500" fill="hold"/>
                                        <p:tgtEl>
                                          <p:spTgt spid="45"/>
                                        </p:tgtEl>
                                        <p:attrNameLst>
                                          <p:attrName>fill.on</p:attrName>
                                        </p:attrNameLst>
                                      </p:cBhvr>
                                      <p:to>
                                        <p:strVal val="true"/>
                                      </p:to>
                                    </p:set>
                                  </p:childTnLst>
                                </p:cTn>
                              </p:par>
                              <p:par>
                                <p:cTn id="26" presetID="1" presetClass="emph" presetSubtype="2" repeatCount="2000" autoRev="1" fill="hold" grpId="0" nodeType="withEffect">
                                  <p:stCondLst>
                                    <p:cond delay="500"/>
                                  </p:stCondLst>
                                  <p:childTnLst>
                                    <p:animClr clrSpc="rgb" dir="cw">
                                      <p:cBhvr>
                                        <p:cTn id="27" dur="500" fill="hold"/>
                                        <p:tgtEl>
                                          <p:spTgt spid="47"/>
                                        </p:tgtEl>
                                        <p:attrNameLst>
                                          <p:attrName>fillcolor</p:attrName>
                                        </p:attrNameLst>
                                      </p:cBhvr>
                                      <p:to>
                                        <a:schemeClr val="accent2"/>
                                      </p:to>
                                    </p:animClr>
                                    <p:set>
                                      <p:cBhvr>
                                        <p:cTn id="28" dur="500" fill="hold"/>
                                        <p:tgtEl>
                                          <p:spTgt spid="47"/>
                                        </p:tgtEl>
                                        <p:attrNameLst>
                                          <p:attrName>fill.type</p:attrName>
                                        </p:attrNameLst>
                                      </p:cBhvr>
                                      <p:to>
                                        <p:strVal val="solid"/>
                                      </p:to>
                                    </p:set>
                                    <p:set>
                                      <p:cBhvr>
                                        <p:cTn id="29" dur="500" fill="hold"/>
                                        <p:tgtEl>
                                          <p:spTgt spid="47"/>
                                        </p:tgtEl>
                                        <p:attrNameLst>
                                          <p:attrName>fill.on</p:attrName>
                                        </p:attrNameLst>
                                      </p:cBhvr>
                                      <p:to>
                                        <p:strVal val="true"/>
                                      </p:to>
                                    </p:set>
                                  </p:childTnLst>
                                </p:cTn>
                              </p:par>
                            </p:childTnLst>
                          </p:cTn>
                        </p:par>
                        <p:par>
                          <p:cTn id="30" fill="hold">
                            <p:stCondLst>
                              <p:cond delay="1500"/>
                            </p:stCondLst>
                            <p:childTnLst>
                              <p:par>
                                <p:cTn id="31" presetID="1" presetClass="emph" presetSubtype="2" repeatCount="2000" autoRev="1" fill="hold" nodeType="afterEffect">
                                  <p:stCondLst>
                                    <p:cond delay="500"/>
                                  </p:stCondLst>
                                  <p:childTnLst>
                                    <p:animClr clrSpc="rgb" dir="cw">
                                      <p:cBhvr>
                                        <p:cTn id="32" dur="500" fill="hold"/>
                                        <p:tgtEl>
                                          <p:spTgt spid="35"/>
                                        </p:tgtEl>
                                        <p:attrNameLst>
                                          <p:attrName>fillcolor</p:attrName>
                                        </p:attrNameLst>
                                      </p:cBhvr>
                                      <p:to>
                                        <a:schemeClr val="accent2"/>
                                      </p:to>
                                    </p:animClr>
                                    <p:set>
                                      <p:cBhvr>
                                        <p:cTn id="33" dur="500" fill="hold"/>
                                        <p:tgtEl>
                                          <p:spTgt spid="35"/>
                                        </p:tgtEl>
                                        <p:attrNameLst>
                                          <p:attrName>fill.type</p:attrName>
                                        </p:attrNameLst>
                                      </p:cBhvr>
                                      <p:to>
                                        <p:strVal val="solid"/>
                                      </p:to>
                                    </p:set>
                                    <p:set>
                                      <p:cBhvr>
                                        <p:cTn id="34" dur="500" fill="hold"/>
                                        <p:tgtEl>
                                          <p:spTgt spid="35"/>
                                        </p:tgtEl>
                                        <p:attrNameLst>
                                          <p:attrName>fill.on</p:attrName>
                                        </p:attrNameLst>
                                      </p:cBhvr>
                                      <p:to>
                                        <p:strVal val="true"/>
                                      </p:to>
                                    </p:set>
                                  </p:childTnLst>
                                </p:cTn>
                              </p:par>
                              <p:par>
                                <p:cTn id="35" presetID="1" presetClass="emph" presetSubtype="2" repeatCount="2000" autoRev="1" fill="hold" nodeType="withEffect">
                                  <p:stCondLst>
                                    <p:cond delay="500"/>
                                  </p:stCondLst>
                                  <p:childTnLst>
                                    <p:animClr clrSpc="rgb" dir="cw">
                                      <p:cBhvr>
                                        <p:cTn id="36" dur="500" fill="hold"/>
                                        <p:tgtEl>
                                          <p:spTgt spid="40"/>
                                        </p:tgtEl>
                                        <p:attrNameLst>
                                          <p:attrName>fillcolor</p:attrName>
                                        </p:attrNameLst>
                                      </p:cBhvr>
                                      <p:to>
                                        <a:schemeClr val="accent2"/>
                                      </p:to>
                                    </p:animClr>
                                    <p:set>
                                      <p:cBhvr>
                                        <p:cTn id="37" dur="500" fill="hold"/>
                                        <p:tgtEl>
                                          <p:spTgt spid="40"/>
                                        </p:tgtEl>
                                        <p:attrNameLst>
                                          <p:attrName>fill.type</p:attrName>
                                        </p:attrNameLst>
                                      </p:cBhvr>
                                      <p:to>
                                        <p:strVal val="solid"/>
                                      </p:to>
                                    </p:set>
                                    <p:set>
                                      <p:cBhvr>
                                        <p:cTn id="38" dur="500" fill="hold"/>
                                        <p:tgtEl>
                                          <p:spTgt spid="40"/>
                                        </p:tgtEl>
                                        <p:attrNameLst>
                                          <p:attrName>fill.on</p:attrName>
                                        </p:attrNameLst>
                                      </p:cBhvr>
                                      <p:to>
                                        <p:strVal val="true"/>
                                      </p:to>
                                    </p:set>
                                  </p:childTnLst>
                                </p:cTn>
                              </p:par>
                              <p:par>
                                <p:cTn id="39" presetID="1" presetClass="emph" presetSubtype="2" repeatCount="2000" autoRev="1" fill="hold" nodeType="withEffect">
                                  <p:stCondLst>
                                    <p:cond delay="500"/>
                                  </p:stCondLst>
                                  <p:childTnLst>
                                    <p:animClr clrSpc="rgb" dir="cw">
                                      <p:cBhvr>
                                        <p:cTn id="40" dur="500" fill="hold"/>
                                        <p:tgtEl>
                                          <p:spTgt spid="44"/>
                                        </p:tgtEl>
                                        <p:attrNameLst>
                                          <p:attrName>fillcolor</p:attrName>
                                        </p:attrNameLst>
                                      </p:cBhvr>
                                      <p:to>
                                        <a:schemeClr val="accent2"/>
                                      </p:to>
                                    </p:animClr>
                                    <p:set>
                                      <p:cBhvr>
                                        <p:cTn id="41" dur="500" fill="hold"/>
                                        <p:tgtEl>
                                          <p:spTgt spid="44"/>
                                        </p:tgtEl>
                                        <p:attrNameLst>
                                          <p:attrName>fill.type</p:attrName>
                                        </p:attrNameLst>
                                      </p:cBhvr>
                                      <p:to>
                                        <p:strVal val="solid"/>
                                      </p:to>
                                    </p:set>
                                    <p:set>
                                      <p:cBhvr>
                                        <p:cTn id="42" dur="500" fill="hold"/>
                                        <p:tgtEl>
                                          <p:spTgt spid="44"/>
                                        </p:tgtEl>
                                        <p:attrNameLst>
                                          <p:attrName>fill.on</p:attrName>
                                        </p:attrNameLst>
                                      </p:cBhvr>
                                      <p:to>
                                        <p:strVal val="true"/>
                                      </p:to>
                                    </p:set>
                                  </p:childTnLst>
                                </p:cTn>
                              </p:par>
                            </p:childTnLst>
                          </p:cTn>
                        </p:par>
                        <p:par>
                          <p:cTn id="43" fill="hold">
                            <p:stCondLst>
                              <p:cond delay="2500"/>
                            </p:stCondLst>
                            <p:childTnLst>
                              <p:par>
                                <p:cTn id="44" presetID="1" presetClass="emph" presetSubtype="2" repeatCount="2000" autoRev="1" fill="hold" nodeType="afterEffect">
                                  <p:stCondLst>
                                    <p:cond delay="500"/>
                                  </p:stCondLst>
                                  <p:childTnLst>
                                    <p:animClr clrSpc="rgb" dir="cw">
                                      <p:cBhvr>
                                        <p:cTn id="45" dur="500" fill="hold"/>
                                        <p:tgtEl>
                                          <p:spTgt spid="36"/>
                                        </p:tgtEl>
                                        <p:attrNameLst>
                                          <p:attrName>fillcolor</p:attrName>
                                        </p:attrNameLst>
                                      </p:cBhvr>
                                      <p:to>
                                        <a:schemeClr val="accent2"/>
                                      </p:to>
                                    </p:animClr>
                                    <p:set>
                                      <p:cBhvr>
                                        <p:cTn id="46" dur="500" fill="hold"/>
                                        <p:tgtEl>
                                          <p:spTgt spid="36"/>
                                        </p:tgtEl>
                                        <p:attrNameLst>
                                          <p:attrName>fill.type</p:attrName>
                                        </p:attrNameLst>
                                      </p:cBhvr>
                                      <p:to>
                                        <p:strVal val="solid"/>
                                      </p:to>
                                    </p:set>
                                    <p:set>
                                      <p:cBhvr>
                                        <p:cTn id="47" dur="500" fill="hold"/>
                                        <p:tgtEl>
                                          <p:spTgt spid="36"/>
                                        </p:tgtEl>
                                        <p:attrNameLst>
                                          <p:attrName>fill.on</p:attrName>
                                        </p:attrNameLst>
                                      </p:cBhvr>
                                      <p:to>
                                        <p:strVal val="true"/>
                                      </p:to>
                                    </p:set>
                                  </p:childTnLst>
                                </p:cTn>
                              </p:par>
                              <p:par>
                                <p:cTn id="48" presetID="1" presetClass="emph" presetSubtype="2" repeatCount="2000" autoRev="1" fill="hold" nodeType="withEffect">
                                  <p:stCondLst>
                                    <p:cond delay="500"/>
                                  </p:stCondLst>
                                  <p:childTnLst>
                                    <p:animClr clrSpc="rgb" dir="cw">
                                      <p:cBhvr>
                                        <p:cTn id="49" dur="500" fill="hold"/>
                                        <p:tgtEl>
                                          <p:spTgt spid="42"/>
                                        </p:tgtEl>
                                        <p:attrNameLst>
                                          <p:attrName>fillcolor</p:attrName>
                                        </p:attrNameLst>
                                      </p:cBhvr>
                                      <p:to>
                                        <a:schemeClr val="accent2"/>
                                      </p:to>
                                    </p:animClr>
                                    <p:set>
                                      <p:cBhvr>
                                        <p:cTn id="50" dur="500" fill="hold"/>
                                        <p:tgtEl>
                                          <p:spTgt spid="42"/>
                                        </p:tgtEl>
                                        <p:attrNameLst>
                                          <p:attrName>fill.type</p:attrName>
                                        </p:attrNameLst>
                                      </p:cBhvr>
                                      <p:to>
                                        <p:strVal val="solid"/>
                                      </p:to>
                                    </p:set>
                                    <p:set>
                                      <p:cBhvr>
                                        <p:cTn id="51" dur="500" fill="hold"/>
                                        <p:tgtEl>
                                          <p:spTgt spid="42"/>
                                        </p:tgtEl>
                                        <p:attrNameLst>
                                          <p:attrName>fill.on</p:attrName>
                                        </p:attrNameLst>
                                      </p:cBhvr>
                                      <p:to>
                                        <p:strVal val="true"/>
                                      </p:to>
                                    </p:set>
                                  </p:childTnLst>
                                </p:cTn>
                              </p:par>
                              <p:par>
                                <p:cTn id="52" presetID="1" presetClass="emph" presetSubtype="2" repeatCount="2000" autoRev="1" fill="hold" nodeType="withEffect">
                                  <p:stCondLst>
                                    <p:cond delay="500"/>
                                  </p:stCondLst>
                                  <p:childTnLst>
                                    <p:animClr clrSpc="rgb" dir="cw">
                                      <p:cBhvr>
                                        <p:cTn id="53" dur="500" fill="hold"/>
                                        <p:tgtEl>
                                          <p:spTgt spid="46"/>
                                        </p:tgtEl>
                                        <p:attrNameLst>
                                          <p:attrName>fillcolor</p:attrName>
                                        </p:attrNameLst>
                                      </p:cBhvr>
                                      <p:to>
                                        <a:schemeClr val="accent2"/>
                                      </p:to>
                                    </p:animClr>
                                    <p:set>
                                      <p:cBhvr>
                                        <p:cTn id="54" dur="500" fill="hold"/>
                                        <p:tgtEl>
                                          <p:spTgt spid="46"/>
                                        </p:tgtEl>
                                        <p:attrNameLst>
                                          <p:attrName>fill.type</p:attrName>
                                        </p:attrNameLst>
                                      </p:cBhvr>
                                      <p:to>
                                        <p:strVal val="solid"/>
                                      </p:to>
                                    </p:set>
                                    <p:set>
                                      <p:cBhvr>
                                        <p:cTn id="55" dur="500" fill="hold"/>
                                        <p:tgtEl>
                                          <p:spTgt spid="46"/>
                                        </p:tgtEl>
                                        <p:attrNameLst>
                                          <p:attrName>fill.on</p:attrName>
                                        </p:attrNameLst>
                                      </p:cBhvr>
                                      <p:to>
                                        <p:strVal val="true"/>
                                      </p:to>
                                    </p:set>
                                  </p:childTnLst>
                                </p:cTn>
                              </p:par>
                            </p:childTnLst>
                          </p:cTn>
                        </p:par>
                        <p:par>
                          <p:cTn id="56" fill="hold">
                            <p:stCondLst>
                              <p:cond delay="3500"/>
                            </p:stCondLst>
                            <p:childTnLst>
                              <p:par>
                                <p:cTn id="57" presetID="1" presetClass="emph" presetSubtype="2" repeatCount="2000" autoRev="1" fill="hold" nodeType="afterEffect">
                                  <p:stCondLst>
                                    <p:cond delay="500"/>
                                  </p:stCondLst>
                                  <p:childTnLst>
                                    <p:animClr clrSpc="rgb" dir="cw">
                                      <p:cBhvr>
                                        <p:cTn id="58" dur="500" fill="hold"/>
                                        <p:tgtEl>
                                          <p:spTgt spid="38"/>
                                        </p:tgtEl>
                                        <p:attrNameLst>
                                          <p:attrName>fillcolor</p:attrName>
                                        </p:attrNameLst>
                                      </p:cBhvr>
                                      <p:to>
                                        <a:schemeClr val="accent2"/>
                                      </p:to>
                                    </p:animClr>
                                    <p:set>
                                      <p:cBhvr>
                                        <p:cTn id="59" dur="500" fill="hold"/>
                                        <p:tgtEl>
                                          <p:spTgt spid="38"/>
                                        </p:tgtEl>
                                        <p:attrNameLst>
                                          <p:attrName>fill.type</p:attrName>
                                        </p:attrNameLst>
                                      </p:cBhvr>
                                      <p:to>
                                        <p:strVal val="solid"/>
                                      </p:to>
                                    </p:set>
                                    <p:set>
                                      <p:cBhvr>
                                        <p:cTn id="60" dur="500" fill="hold"/>
                                        <p:tgtEl>
                                          <p:spTgt spid="38"/>
                                        </p:tgtEl>
                                        <p:attrNameLst>
                                          <p:attrName>fill.on</p:attrName>
                                        </p:attrNameLst>
                                      </p:cBhvr>
                                      <p:to>
                                        <p:strVal val="true"/>
                                      </p:to>
                                    </p:set>
                                  </p:childTnLst>
                                </p:cTn>
                              </p:par>
                              <p:par>
                                <p:cTn id="61" presetID="1" presetClass="emph" presetSubtype="2" repeatCount="2000" autoRev="1" fill="hold" nodeType="withEffect">
                                  <p:stCondLst>
                                    <p:cond delay="500"/>
                                  </p:stCondLst>
                                  <p:childTnLst>
                                    <p:animClr clrSpc="rgb" dir="cw">
                                      <p:cBhvr>
                                        <p:cTn id="62" dur="500" fill="hold"/>
                                        <p:tgtEl>
                                          <p:spTgt spid="41"/>
                                        </p:tgtEl>
                                        <p:attrNameLst>
                                          <p:attrName>fillcolor</p:attrName>
                                        </p:attrNameLst>
                                      </p:cBhvr>
                                      <p:to>
                                        <a:schemeClr val="accent2"/>
                                      </p:to>
                                    </p:animClr>
                                    <p:set>
                                      <p:cBhvr>
                                        <p:cTn id="63" dur="500" fill="hold"/>
                                        <p:tgtEl>
                                          <p:spTgt spid="41"/>
                                        </p:tgtEl>
                                        <p:attrNameLst>
                                          <p:attrName>fill.type</p:attrName>
                                        </p:attrNameLst>
                                      </p:cBhvr>
                                      <p:to>
                                        <p:strVal val="solid"/>
                                      </p:to>
                                    </p:set>
                                    <p:set>
                                      <p:cBhvr>
                                        <p:cTn id="64" dur="500" fill="hold"/>
                                        <p:tgtEl>
                                          <p:spTgt spid="41"/>
                                        </p:tgtEl>
                                        <p:attrNameLst>
                                          <p:attrName>fill.on</p:attrName>
                                        </p:attrNameLst>
                                      </p:cBhvr>
                                      <p:to>
                                        <p:strVal val="true"/>
                                      </p:to>
                                    </p:set>
                                  </p:childTnLst>
                                </p:cTn>
                              </p:par>
                              <p:par>
                                <p:cTn id="65" presetID="1" presetClass="emph" presetSubtype="2" repeatCount="2000" autoRev="1" fill="hold" nodeType="withEffect">
                                  <p:stCondLst>
                                    <p:cond delay="500"/>
                                  </p:stCondLst>
                                  <p:childTnLst>
                                    <p:animClr clrSpc="rgb" dir="cw">
                                      <p:cBhvr>
                                        <p:cTn id="66" dur="500" fill="hold"/>
                                        <p:tgtEl>
                                          <p:spTgt spid="48"/>
                                        </p:tgtEl>
                                        <p:attrNameLst>
                                          <p:attrName>fillcolor</p:attrName>
                                        </p:attrNameLst>
                                      </p:cBhvr>
                                      <p:to>
                                        <a:schemeClr val="accent2"/>
                                      </p:to>
                                    </p:animClr>
                                    <p:set>
                                      <p:cBhvr>
                                        <p:cTn id="67" dur="500" fill="hold"/>
                                        <p:tgtEl>
                                          <p:spTgt spid="48"/>
                                        </p:tgtEl>
                                        <p:attrNameLst>
                                          <p:attrName>fill.type</p:attrName>
                                        </p:attrNameLst>
                                      </p:cBhvr>
                                      <p:to>
                                        <p:strVal val="solid"/>
                                      </p:to>
                                    </p:set>
                                    <p:set>
                                      <p:cBhvr>
                                        <p:cTn id="68" dur="500" fill="hold"/>
                                        <p:tgtEl>
                                          <p:spTgt spid="48"/>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500" fill="hold"/>
                                        <p:tgtEl>
                                          <p:spTgt spid="35"/>
                                        </p:tgtEl>
                                        <p:attrNameLst>
                                          <p:attrName>fillcolor</p:attrName>
                                        </p:attrNameLst>
                                      </p:cBhvr>
                                      <p:to>
                                        <a:schemeClr val="accent2"/>
                                      </p:to>
                                    </p:animClr>
                                    <p:set>
                                      <p:cBhvr>
                                        <p:cTn id="73" dur="500" fill="hold"/>
                                        <p:tgtEl>
                                          <p:spTgt spid="35"/>
                                        </p:tgtEl>
                                        <p:attrNameLst>
                                          <p:attrName>fill.type</p:attrName>
                                        </p:attrNameLst>
                                      </p:cBhvr>
                                      <p:to>
                                        <p:strVal val="solid"/>
                                      </p:to>
                                    </p:set>
                                    <p:set>
                                      <p:cBhvr>
                                        <p:cTn id="74" dur="500" fill="hold"/>
                                        <p:tgtEl>
                                          <p:spTgt spid="35"/>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40"/>
                                        </p:tgtEl>
                                        <p:attrNameLst>
                                          <p:attrName>fillcolor</p:attrName>
                                        </p:attrNameLst>
                                      </p:cBhvr>
                                      <p:to>
                                        <a:schemeClr val="accent2"/>
                                      </p:to>
                                    </p:animClr>
                                    <p:set>
                                      <p:cBhvr>
                                        <p:cTn id="77" dur="500" fill="hold"/>
                                        <p:tgtEl>
                                          <p:spTgt spid="40"/>
                                        </p:tgtEl>
                                        <p:attrNameLst>
                                          <p:attrName>fill.type</p:attrName>
                                        </p:attrNameLst>
                                      </p:cBhvr>
                                      <p:to>
                                        <p:strVal val="solid"/>
                                      </p:to>
                                    </p:set>
                                    <p:set>
                                      <p:cBhvr>
                                        <p:cTn id="78" dur="500" fill="hold"/>
                                        <p:tgtEl>
                                          <p:spTgt spid="40"/>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nodeType="clickEffect">
                                  <p:stCondLst>
                                    <p:cond delay="0"/>
                                  </p:stCondLst>
                                  <p:childTnLst>
                                    <p:animClr clrSpc="rgb" dir="cw">
                                      <p:cBhvr>
                                        <p:cTn id="82" dur="500" fill="hold"/>
                                        <p:tgtEl>
                                          <p:spTgt spid="44"/>
                                        </p:tgtEl>
                                        <p:attrNameLst>
                                          <p:attrName>fillcolor</p:attrName>
                                        </p:attrNameLst>
                                      </p:cBhvr>
                                      <p:to>
                                        <a:schemeClr val="accent2"/>
                                      </p:to>
                                    </p:animClr>
                                    <p:set>
                                      <p:cBhvr>
                                        <p:cTn id="83" dur="500" fill="hold"/>
                                        <p:tgtEl>
                                          <p:spTgt spid="44"/>
                                        </p:tgtEl>
                                        <p:attrNameLst>
                                          <p:attrName>fill.type</p:attrName>
                                        </p:attrNameLst>
                                      </p:cBhvr>
                                      <p:to>
                                        <p:strVal val="solid"/>
                                      </p:to>
                                    </p:set>
                                    <p:set>
                                      <p:cBhvr>
                                        <p:cTn id="84" dur="500" fill="hold"/>
                                        <p:tgtEl>
                                          <p:spTgt spid="4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9" grpId="0" animBg="1"/>
      <p:bldP spid="43" grpId="0" animBg="1"/>
      <p:bldP spid="45"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500" fill="hold"/>
                                        <p:tgtEl>
                                          <p:spTgt spid="37"/>
                                        </p:tgtEl>
                                        <p:attrNameLst>
                                          <p:attrName>fillcolor</p:attrName>
                                        </p:attrNameLst>
                                      </p:cBhvr>
                                      <p:to>
                                        <a:srgbClr val="F0CCF0"/>
                                      </p:to>
                                    </p:animClr>
                                    <p:set>
                                      <p:cBhvr>
                                        <p:cTn id="14" dur="500" fill="hold"/>
                                        <p:tgtEl>
                                          <p:spTgt spid="37"/>
                                        </p:tgtEl>
                                        <p:attrNameLst>
                                          <p:attrName>fill.type</p:attrName>
                                        </p:attrNameLst>
                                      </p:cBhvr>
                                      <p:to>
                                        <p:strVal val="solid"/>
                                      </p:to>
                                    </p:set>
                                    <p:set>
                                      <p:cBhvr>
                                        <p:cTn id="15" dur="500" fill="hold"/>
                                        <p:tgtEl>
                                          <p:spTgt spid="37"/>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43"/>
                                        </p:tgtEl>
                                        <p:attrNameLst>
                                          <p:attrName>fillcolor</p:attrName>
                                        </p:attrNameLst>
                                      </p:cBhvr>
                                      <p:to>
                                        <a:srgbClr val="F0CCF0"/>
                                      </p:to>
                                    </p:animClr>
                                    <p:set>
                                      <p:cBhvr>
                                        <p:cTn id="18" dur="500" fill="hold"/>
                                        <p:tgtEl>
                                          <p:spTgt spid="43"/>
                                        </p:tgtEl>
                                        <p:attrNameLst>
                                          <p:attrName>fill.type</p:attrName>
                                        </p:attrNameLst>
                                      </p:cBhvr>
                                      <p:to>
                                        <p:strVal val="solid"/>
                                      </p:to>
                                    </p:set>
                                    <p:set>
                                      <p:cBhvr>
                                        <p:cTn id="19" dur="500" fill="hold"/>
                                        <p:tgtEl>
                                          <p:spTgt spid="43"/>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mph" presetSubtype="2" fill="hold" nodeType="clickEffect">
                                  <p:stCondLst>
                                    <p:cond delay="0"/>
                                  </p:stCondLst>
                                  <p:childTnLst>
                                    <p:animClr clrSpc="rgb" dir="cw">
                                      <p:cBhvr>
                                        <p:cTn id="23" dur="500" fill="hold"/>
                                        <p:tgtEl>
                                          <p:spTgt spid="40"/>
                                        </p:tgtEl>
                                        <p:attrNameLst>
                                          <p:attrName>fillcolor</p:attrName>
                                        </p:attrNameLst>
                                      </p:cBhvr>
                                      <p:to>
                                        <a:srgbClr val="BADC8D"/>
                                      </p:to>
                                    </p:animClr>
                                    <p:set>
                                      <p:cBhvr>
                                        <p:cTn id="24" dur="500" fill="hold"/>
                                        <p:tgtEl>
                                          <p:spTgt spid="40"/>
                                        </p:tgtEl>
                                        <p:attrNameLst>
                                          <p:attrName>fill.type</p:attrName>
                                        </p:attrNameLst>
                                      </p:cBhvr>
                                      <p:to>
                                        <p:strVal val="solid"/>
                                      </p:to>
                                    </p:set>
                                    <p:set>
                                      <p:cBhvr>
                                        <p:cTn id="25" dur="500" fill="hold"/>
                                        <p:tgtEl>
                                          <p:spTgt spid="40"/>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500" fill="hold"/>
                                        <p:tgtEl>
                                          <p:spTgt spid="44"/>
                                        </p:tgtEl>
                                        <p:attrNameLst>
                                          <p:attrName>fillcolor</p:attrName>
                                        </p:attrNameLst>
                                      </p:cBhvr>
                                      <p:to>
                                        <a:srgbClr val="BADC8D"/>
                                      </p:to>
                                    </p:animClr>
                                    <p:set>
                                      <p:cBhvr>
                                        <p:cTn id="28" dur="500" fill="hold"/>
                                        <p:tgtEl>
                                          <p:spTgt spid="44"/>
                                        </p:tgtEl>
                                        <p:attrNameLst>
                                          <p:attrName>fill.type</p:attrName>
                                        </p:attrNameLst>
                                      </p:cBhvr>
                                      <p:to>
                                        <p:strVal val="solid"/>
                                      </p:to>
                                    </p:set>
                                    <p:set>
                                      <p:cBhvr>
                                        <p:cTn id="29" dur="500" fill="hold"/>
                                        <p:tgtEl>
                                          <p:spTgt spid="44"/>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 presetClass="emph" presetSubtype="2" fill="hold" nodeType="clickEffect">
                                  <p:stCondLst>
                                    <p:cond delay="0"/>
                                  </p:stCondLst>
                                  <p:childTnLst>
                                    <p:animClr clrSpc="rgb" dir="cw">
                                      <p:cBhvr>
                                        <p:cTn id="33" dur="500" fill="hold"/>
                                        <p:tgtEl>
                                          <p:spTgt spid="42"/>
                                        </p:tgtEl>
                                        <p:attrNameLst>
                                          <p:attrName>fillcolor</p:attrName>
                                        </p:attrNameLst>
                                      </p:cBhvr>
                                      <p:to>
                                        <a:srgbClr val="EFC500"/>
                                      </p:to>
                                    </p:animClr>
                                    <p:set>
                                      <p:cBhvr>
                                        <p:cTn id="34" dur="500" fill="hold"/>
                                        <p:tgtEl>
                                          <p:spTgt spid="42"/>
                                        </p:tgtEl>
                                        <p:attrNameLst>
                                          <p:attrName>fill.type</p:attrName>
                                        </p:attrNameLst>
                                      </p:cBhvr>
                                      <p:to>
                                        <p:strVal val="solid"/>
                                      </p:to>
                                    </p:set>
                                    <p:set>
                                      <p:cBhvr>
                                        <p:cTn id="35" dur="500" fill="hold"/>
                                        <p:tgtEl>
                                          <p:spTgt spid="42"/>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46"/>
                                        </p:tgtEl>
                                        <p:attrNameLst>
                                          <p:attrName>fillcolor</p:attrName>
                                        </p:attrNameLst>
                                      </p:cBhvr>
                                      <p:to>
                                        <a:srgbClr val="EFC500"/>
                                      </p:to>
                                    </p:animClr>
                                    <p:set>
                                      <p:cBhvr>
                                        <p:cTn id="38" dur="500" fill="hold"/>
                                        <p:tgtEl>
                                          <p:spTgt spid="46"/>
                                        </p:tgtEl>
                                        <p:attrNameLst>
                                          <p:attrName>fill.type</p:attrName>
                                        </p:attrNameLst>
                                      </p:cBhvr>
                                      <p:to>
                                        <p:strVal val="solid"/>
                                      </p:to>
                                    </p:set>
                                    <p:set>
                                      <p:cBhvr>
                                        <p:cTn id="39" dur="500" fill="hold"/>
                                        <p:tgtEl>
                                          <p:spTgt spid="4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75982" y="85277"/>
            <a:ext cx="255778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数据块副本</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35" idx="0"/>
            <a:endCxn id="19" idx="4"/>
          </p:cNvCxnSpPr>
          <p:nvPr/>
        </p:nvCxnSpPr>
        <p:spPr bwMode="auto">
          <a:xfrm flipV="1">
            <a:off x="2115565" y="2578398"/>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314688" y="2830167"/>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6801836" y="2040928"/>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110721" y="5842917"/>
            <a:ext cx="785177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每个数据块</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个副本，分布在两个机架内的三个节点</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1" name="Freeform 29"/>
          <p:cNvSpPr>
            <a:spLocks noChangeAspect="1"/>
          </p:cNvSpPr>
          <p:nvPr/>
        </p:nvSpPr>
        <p:spPr bwMode="auto">
          <a:xfrm>
            <a:off x="9050871" y="4384966"/>
            <a:ext cx="806452" cy="622300"/>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94444E-6 -2.34568E-6 L 0.11996 0.03426 " pathEditMode="relative" rAng="0" ptsTypes="AA">
                                      <p:cBhvr>
                                        <p:cTn id="6" dur="2000" fill="hold"/>
                                        <p:tgtEl>
                                          <p:spTgt spid="50"/>
                                        </p:tgtEl>
                                        <p:attrNameLst>
                                          <p:attrName>ppt_x</p:attrName>
                                          <p:attrName>ppt_y</p:attrName>
                                        </p:attrNameLst>
                                      </p:cBhvr>
                                      <p:rCtr x="5990" y="1698"/>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50"/>
                                        </p:tgtEl>
                                      </p:cBhvr>
                                      <p:by x="250000" y="2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childTnLst>
                                </p:cTn>
                              </p:par>
                            </p:childTnLst>
                          </p:cTn>
                        </p:par>
                        <p:par>
                          <p:cTn id="17" fill="hold">
                            <p:stCondLst>
                              <p:cond delay="500"/>
                            </p:stCondLst>
                            <p:childTnLst>
                              <p:par>
                                <p:cTn id="18" presetID="1" presetClass="emph" presetSubtype="2" repeatCount="2000" fill="hold" nodeType="afterEffect">
                                  <p:stCondLst>
                                    <p:cond delay="0"/>
                                  </p:stCondLst>
                                  <p:childTnLst>
                                    <p:animClr clrSpc="rgb" dir="cw">
                                      <p:cBhvr>
                                        <p:cTn id="19" dur="1000" fill="hold"/>
                                        <p:tgtEl>
                                          <p:spTgt spid="43"/>
                                        </p:tgtEl>
                                        <p:attrNameLst>
                                          <p:attrName>fillcolor</p:attrName>
                                        </p:attrNameLst>
                                      </p:cBhvr>
                                      <p:to>
                                        <a:srgbClr val="F8B1D0"/>
                                      </p:to>
                                    </p:animClr>
                                    <p:set>
                                      <p:cBhvr>
                                        <p:cTn id="20" dur="1000" fill="hold"/>
                                        <p:tgtEl>
                                          <p:spTgt spid="43"/>
                                        </p:tgtEl>
                                        <p:attrNameLst>
                                          <p:attrName>fill.type</p:attrName>
                                        </p:attrNameLst>
                                      </p:cBhvr>
                                      <p:to>
                                        <p:strVal val="solid"/>
                                      </p:to>
                                    </p:set>
                                    <p:set>
                                      <p:cBhvr>
                                        <p:cTn id="21" dur="1000" fill="hold"/>
                                        <p:tgtEl>
                                          <p:spTgt spid="43"/>
                                        </p:tgtEl>
                                        <p:attrNameLst>
                                          <p:attrName>fill.on</p:attrName>
                                        </p:attrNameLst>
                                      </p:cBhvr>
                                      <p:to>
                                        <p:strVal val="true"/>
                                      </p:to>
                                    </p:set>
                                  </p:childTnLst>
                                </p:cTn>
                              </p:par>
                              <p:par>
                                <p:cTn id="22" presetID="1" presetClass="emph" presetSubtype="2" repeatCount="2000" fill="hold" nodeType="withEffect">
                                  <p:stCondLst>
                                    <p:cond delay="0"/>
                                  </p:stCondLst>
                                  <p:childTnLst>
                                    <p:animClr clrSpc="rgb" dir="cw">
                                      <p:cBhvr>
                                        <p:cTn id="23" dur="1000" fill="hold"/>
                                        <p:tgtEl>
                                          <p:spTgt spid="44"/>
                                        </p:tgtEl>
                                        <p:attrNameLst>
                                          <p:attrName>fillcolor</p:attrName>
                                        </p:attrNameLst>
                                      </p:cBhvr>
                                      <p:to>
                                        <a:srgbClr val="92D050"/>
                                      </p:to>
                                    </p:animClr>
                                    <p:set>
                                      <p:cBhvr>
                                        <p:cTn id="24" dur="1000" fill="hold"/>
                                        <p:tgtEl>
                                          <p:spTgt spid="44"/>
                                        </p:tgtEl>
                                        <p:attrNameLst>
                                          <p:attrName>fill.type</p:attrName>
                                        </p:attrNameLst>
                                      </p:cBhvr>
                                      <p:to>
                                        <p:strVal val="solid"/>
                                      </p:to>
                                    </p:set>
                                    <p:set>
                                      <p:cBhvr>
                                        <p:cTn id="25" dur="1000" fill="hold"/>
                                        <p:tgtEl>
                                          <p:spTgt spid="44"/>
                                        </p:tgtEl>
                                        <p:attrNameLst>
                                          <p:attrName>fill.on</p:attrName>
                                        </p:attrNameLst>
                                      </p:cBhvr>
                                      <p:to>
                                        <p:strVal val="true"/>
                                      </p:to>
                                    </p:set>
                                  </p:childTnLst>
                                </p:cTn>
                              </p:par>
                              <p:par>
                                <p:cTn id="26" presetID="1" presetClass="emph" presetSubtype="2" repeatCount="2000" fill="hold" nodeType="withEffect">
                                  <p:stCondLst>
                                    <p:cond delay="0"/>
                                  </p:stCondLst>
                                  <p:childTnLst>
                                    <p:animClr clrSpc="rgb" dir="cw">
                                      <p:cBhvr>
                                        <p:cTn id="27" dur="1000" fill="hold"/>
                                        <p:tgtEl>
                                          <p:spTgt spid="46"/>
                                        </p:tgtEl>
                                        <p:attrNameLst>
                                          <p:attrName>fillcolor</p:attrName>
                                        </p:attrNameLst>
                                      </p:cBhvr>
                                      <p:to>
                                        <a:srgbClr val="FFC000"/>
                                      </p:to>
                                    </p:animClr>
                                    <p:set>
                                      <p:cBhvr>
                                        <p:cTn id="28" dur="1000" fill="hold"/>
                                        <p:tgtEl>
                                          <p:spTgt spid="46"/>
                                        </p:tgtEl>
                                        <p:attrNameLst>
                                          <p:attrName>fill.type</p:attrName>
                                        </p:attrNameLst>
                                      </p:cBhvr>
                                      <p:to>
                                        <p:strVal val="solid"/>
                                      </p:to>
                                    </p:set>
                                    <p:set>
                                      <p:cBhvr>
                                        <p:cTn id="29" dur="1000" fill="hold"/>
                                        <p:tgtEl>
                                          <p:spTgt spid="4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15363" y="85277"/>
            <a:ext cx="20828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心跳检测</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a:t>
            </a:r>
            <a:r>
              <a:rPr lang="en-US" altLang="zh-CN" sz="2665" b="1" dirty="0" err="1">
                <a:solidFill>
                  <a:srgbClr val="7F739A"/>
                </a:solidFill>
                <a:latin typeface="微软雅黑" panose="020B0503020204020204" pitchFamily="34" charset="-122"/>
                <a:ea typeface="微软雅黑" panose="020B0503020204020204" pitchFamily="34" charset="-122"/>
              </a:rPr>
              <a:t>e</a:t>
            </a:r>
            <a:endParaRPr lang="zh-CN" altLang="en-US" sz="2665"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p:cNvCxnSpPr>
          <p:nvPr/>
        </p:nvCxnSpPr>
        <p:spPr bwMode="auto">
          <a:xfrm flipV="1">
            <a:off x="1857024" y="1553079"/>
            <a:ext cx="3111413" cy="19567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8127993" y="2305744"/>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652536" y="5842917"/>
            <a:ext cx="6915150" cy="501650"/>
          </a:xfrm>
          <a:prstGeom prst="rect">
            <a:avLst/>
          </a:prstGeom>
          <a:noFill/>
        </p:spPr>
        <p:txBody>
          <a:bodyPr wrap="none" rtlCol="0">
            <a:spAutoFit/>
          </a:bodyPr>
          <a:lstStyle/>
          <a:p>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DataNode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定期向</a:t>
            </a:r>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发送心跳消息</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箭头连接符 50"/>
          <p:cNvCxnSpPr>
            <a:stCxn id="16" idx="0"/>
          </p:cNvCxnSpPr>
          <p:nvPr/>
        </p:nvCxnSpPr>
        <p:spPr bwMode="auto">
          <a:xfrm flipH="1" flipV="1">
            <a:off x="5335021" y="1553078"/>
            <a:ext cx="4849055" cy="1986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4" name="直接箭头连接符 53"/>
          <p:cNvCxnSpPr>
            <a:stCxn id="13" idx="0"/>
          </p:cNvCxnSpPr>
          <p:nvPr/>
        </p:nvCxnSpPr>
        <p:spPr bwMode="auto">
          <a:xfrm flipV="1">
            <a:off x="3352908" y="1553077"/>
            <a:ext cx="1755277"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6" name="直接箭头连接符 55"/>
          <p:cNvCxnSpPr>
            <a:stCxn id="14" idx="0"/>
            <a:endCxn id="17" idx="2"/>
          </p:cNvCxnSpPr>
          <p:nvPr/>
        </p:nvCxnSpPr>
        <p:spPr bwMode="auto">
          <a:xfrm flipV="1">
            <a:off x="4848793" y="1553077"/>
            <a:ext cx="294228"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9" name="文本框 58"/>
          <p:cNvSpPr txBox="1"/>
          <p:nvPr/>
        </p:nvSpPr>
        <p:spPr>
          <a:xfrm>
            <a:off x="4914360" y="2692861"/>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497137" y="2695533"/>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repeatCount="indefinite" autoRev="1" fill="hold" nodeType="clickEffect">
                                  <p:stCondLst>
                                    <p:cond delay="0"/>
                                  </p:stCondLst>
                                  <p:endCondLst>
                                    <p:cond evt="onNext" delay="0">
                                      <p:tgtEl>
                                        <p:sldTgt/>
                                      </p:tgtEl>
                                    </p:cond>
                                  </p:endCondLst>
                                  <p:childTnLst>
                                    <p:animClr clrSpc="rgb" dir="cw">
                                      <p:cBhvr>
                                        <p:cTn id="6" dur="1000" fill="hold"/>
                                        <p:tgtEl>
                                          <p:spTgt spid="29"/>
                                        </p:tgtEl>
                                        <p:attrNameLst>
                                          <p:attrName>stroke.color</p:attrName>
                                        </p:attrNameLst>
                                      </p:cBhvr>
                                      <p:to>
                                        <a:srgbClr val="FF3F5F"/>
                                      </p:to>
                                    </p:animClr>
                                    <p:set>
                                      <p:cBhvr>
                                        <p:cTn id="7" dur="1000" fill="hold"/>
                                        <p:tgtEl>
                                          <p:spTgt spid="29"/>
                                        </p:tgtEl>
                                        <p:attrNameLst>
                                          <p:attrName>stroke.on</p:attrName>
                                        </p:attrNameLst>
                                      </p:cBhvr>
                                      <p:to>
                                        <p:strVal val="true"/>
                                      </p:to>
                                    </p:set>
                                  </p:childTnLst>
                                </p:cTn>
                              </p:par>
                              <p:par>
                                <p:cTn id="8" presetID="7" presetClass="emph" presetSubtype="2" repeatCount="indefinite" autoRev="1" fill="hold" nodeType="withEffect">
                                  <p:stCondLst>
                                    <p:cond delay="0"/>
                                  </p:stCondLst>
                                  <p:endCondLst>
                                    <p:cond evt="onNext" delay="0">
                                      <p:tgtEl>
                                        <p:sldTgt/>
                                      </p:tgtEl>
                                    </p:cond>
                                  </p:endCondLst>
                                  <p:childTnLst>
                                    <p:animClr clrSpc="rgb" dir="cw">
                                      <p:cBhvr>
                                        <p:cTn id="9" dur="1000" fill="hold"/>
                                        <p:tgtEl>
                                          <p:spTgt spid="54"/>
                                        </p:tgtEl>
                                        <p:attrNameLst>
                                          <p:attrName>stroke.color</p:attrName>
                                        </p:attrNameLst>
                                      </p:cBhvr>
                                      <p:to>
                                        <a:srgbClr val="FF3F5F"/>
                                      </p:to>
                                    </p:animClr>
                                    <p:set>
                                      <p:cBhvr>
                                        <p:cTn id="10" dur="1000" fill="hold"/>
                                        <p:tgtEl>
                                          <p:spTgt spid="54"/>
                                        </p:tgtEl>
                                        <p:attrNameLst>
                                          <p:attrName>stroke.on</p:attrName>
                                        </p:attrNameLst>
                                      </p:cBhvr>
                                      <p:to>
                                        <p:strVal val="true"/>
                                      </p:to>
                                    </p:set>
                                  </p:childTnLst>
                                </p:cTn>
                              </p:par>
                              <p:par>
                                <p:cTn id="11" presetID="7" presetClass="emph" presetSubtype="2" repeatCount="indefinite" autoRev="1" fill="hold" nodeType="withEffect">
                                  <p:stCondLst>
                                    <p:cond delay="0"/>
                                  </p:stCondLst>
                                  <p:endCondLst>
                                    <p:cond evt="onNext" delay="0">
                                      <p:tgtEl>
                                        <p:sldTgt/>
                                      </p:tgtEl>
                                    </p:cond>
                                  </p:endCondLst>
                                  <p:childTnLst>
                                    <p:animClr clrSpc="rgb" dir="cw">
                                      <p:cBhvr>
                                        <p:cTn id="12" dur="1000" fill="hold"/>
                                        <p:tgtEl>
                                          <p:spTgt spid="56"/>
                                        </p:tgtEl>
                                        <p:attrNameLst>
                                          <p:attrName>stroke.color</p:attrName>
                                        </p:attrNameLst>
                                      </p:cBhvr>
                                      <p:to>
                                        <a:srgbClr val="FF3F5F"/>
                                      </p:to>
                                    </p:animClr>
                                    <p:set>
                                      <p:cBhvr>
                                        <p:cTn id="13" dur="1000" fill="hold"/>
                                        <p:tgtEl>
                                          <p:spTgt spid="56"/>
                                        </p:tgtEl>
                                        <p:attrNameLst>
                                          <p:attrName>stroke.on</p:attrName>
                                        </p:attrNameLst>
                                      </p:cBhvr>
                                      <p:to>
                                        <p:strVal val="true"/>
                                      </p:to>
                                    </p:set>
                                  </p:childTnLst>
                                </p:cTn>
                              </p:par>
                              <p:par>
                                <p:cTn id="14" presetID="7" presetClass="emph" presetSubtype="2" repeatCount="indefinite" autoRev="1" fill="hold" nodeType="withEffect">
                                  <p:stCondLst>
                                    <p:cond delay="0"/>
                                  </p:stCondLst>
                                  <p:endCondLst>
                                    <p:cond evt="onNext" delay="0">
                                      <p:tgtEl>
                                        <p:sldTgt/>
                                      </p:tgtEl>
                                    </p:cond>
                                  </p:endCondLst>
                                  <p:childTnLst>
                                    <p:animClr clrSpc="rgb" dir="cw">
                                      <p:cBhvr>
                                        <p:cTn id="15" dur="1000" fill="hold"/>
                                        <p:tgtEl>
                                          <p:spTgt spid="32"/>
                                        </p:tgtEl>
                                        <p:attrNameLst>
                                          <p:attrName>stroke.color</p:attrName>
                                        </p:attrNameLst>
                                      </p:cBhvr>
                                      <p:to>
                                        <a:srgbClr val="FF3F5F"/>
                                      </p:to>
                                    </p:animClr>
                                    <p:set>
                                      <p:cBhvr>
                                        <p:cTn id="16" dur="1000" fill="hold"/>
                                        <p:tgtEl>
                                          <p:spTgt spid="32"/>
                                        </p:tgtEl>
                                        <p:attrNameLst>
                                          <p:attrName>stroke.on</p:attrName>
                                        </p:attrNameLst>
                                      </p:cBhvr>
                                      <p:to>
                                        <p:strVal val="true"/>
                                      </p:to>
                                    </p:set>
                                  </p:childTnLst>
                                </p:cTn>
                              </p:par>
                              <p:par>
                                <p:cTn id="17" presetID="7" presetClass="emph" presetSubtype="2" repeatCount="indefinite" autoRev="1" fill="hold" nodeType="withEffect">
                                  <p:stCondLst>
                                    <p:cond delay="0"/>
                                  </p:stCondLst>
                                  <p:endCondLst>
                                    <p:cond evt="onNext" delay="0">
                                      <p:tgtEl>
                                        <p:sldTgt/>
                                      </p:tgtEl>
                                    </p:cond>
                                  </p:endCondLst>
                                  <p:childTnLst>
                                    <p:animClr clrSpc="rgb" dir="cw">
                                      <p:cBhvr>
                                        <p:cTn id="18" dur="1000" fill="hold"/>
                                        <p:tgtEl>
                                          <p:spTgt spid="51"/>
                                        </p:tgtEl>
                                        <p:attrNameLst>
                                          <p:attrName>stroke.color</p:attrName>
                                        </p:attrNameLst>
                                      </p:cBhvr>
                                      <p:to>
                                        <a:srgbClr val="FF3F5F"/>
                                      </p:to>
                                    </p:animClr>
                                    <p:set>
                                      <p:cBhvr>
                                        <p:cTn id="19" dur="1000" fill="hold"/>
                                        <p:tgtEl>
                                          <p:spTgt spid="5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15363" y="85277"/>
            <a:ext cx="2082800"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心跳检测</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900601" y="3402707"/>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圆角矩形 8"/>
          <p:cNvSpPr/>
          <p:nvPr/>
        </p:nvSpPr>
        <p:spPr bwMode="auto">
          <a:xfrm>
            <a:off x="7755125" y="3402707"/>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2854409"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962383" y="5398599"/>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bwMode="auto">
          <a:xfrm>
            <a:off x="1239898" y="35098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35782"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4231666"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8071065" y="35248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9566949" y="353992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圆角矩形 16"/>
          <p:cNvSpPr/>
          <p:nvPr/>
        </p:nvSpPr>
        <p:spPr bwMode="auto">
          <a:xfrm>
            <a:off x="3942026" y="811853"/>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bwMode="auto">
          <a:xfrm>
            <a:off x="8360748" y="811853"/>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9" name="椭圆 18"/>
          <p:cNvSpPr/>
          <p:nvPr/>
        </p:nvSpPr>
        <p:spPr bwMode="auto">
          <a:xfrm>
            <a:off x="1428474" y="1807074"/>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20" name="直接箭头连接符 19"/>
          <p:cNvCxnSpPr>
            <a:stCxn id="19" idx="0"/>
            <a:endCxn id="17" idx="1"/>
          </p:cNvCxnSpPr>
          <p:nvPr/>
        </p:nvCxnSpPr>
        <p:spPr bwMode="auto">
          <a:xfrm flipV="1">
            <a:off x="2474150" y="1182465"/>
            <a:ext cx="1467876" cy="624608"/>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a:stCxn id="17" idx="3"/>
            <a:endCxn id="18" idx="1"/>
          </p:cNvCxnSpPr>
          <p:nvPr/>
        </p:nvCxnSpPr>
        <p:spPr bwMode="auto">
          <a:xfrm>
            <a:off x="6344014" y="1182465"/>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2" name="直接箭头连接符 21"/>
          <p:cNvCxnSpPr/>
          <p:nvPr/>
        </p:nvCxnSpPr>
        <p:spPr bwMode="auto">
          <a:xfrm>
            <a:off x="5465917" y="3806136"/>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3" name="文本框 22"/>
          <p:cNvSpPr txBox="1"/>
          <p:nvPr/>
        </p:nvSpPr>
        <p:spPr>
          <a:xfrm>
            <a:off x="6369165" y="3832721"/>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076680"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572564"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7690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07847"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439223" y="4839267"/>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9" name="直接箭头连接符 28"/>
          <p:cNvCxnSpPr>
            <a:stCxn id="12" idx="0"/>
          </p:cNvCxnSpPr>
          <p:nvPr/>
        </p:nvCxnSpPr>
        <p:spPr bwMode="auto">
          <a:xfrm flipV="1">
            <a:off x="1857024" y="1553079"/>
            <a:ext cx="3111413" cy="19567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0" name="文本框 29"/>
          <p:cNvSpPr txBox="1"/>
          <p:nvPr/>
        </p:nvSpPr>
        <p:spPr>
          <a:xfrm>
            <a:off x="1667090" y="1155991"/>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2" name="直接箭头连接符 31"/>
          <p:cNvCxnSpPr>
            <a:stCxn id="15" idx="0"/>
            <a:endCxn id="17" idx="2"/>
          </p:cNvCxnSpPr>
          <p:nvPr/>
        </p:nvCxnSpPr>
        <p:spPr bwMode="auto">
          <a:xfrm flipH="1" flipV="1">
            <a:off x="5143020" y="1553077"/>
            <a:ext cx="3545171"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3" name="文本框 32"/>
          <p:cNvSpPr txBox="1"/>
          <p:nvPr/>
        </p:nvSpPr>
        <p:spPr>
          <a:xfrm>
            <a:off x="8127993" y="2305744"/>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360303"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356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1922737"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2860827"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408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3423261"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38775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1020"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495019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237484"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800745"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8799919"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9733368"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6629" y="3662403"/>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10295803" y="4184108"/>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48"/>
          <p:cNvSpPr txBox="1"/>
          <p:nvPr/>
        </p:nvSpPr>
        <p:spPr>
          <a:xfrm>
            <a:off x="2652536" y="5842917"/>
            <a:ext cx="6915150" cy="501650"/>
          </a:xfrm>
          <a:prstGeom prst="rect">
            <a:avLst/>
          </a:prstGeom>
          <a:noFill/>
        </p:spPr>
        <p:txBody>
          <a:bodyPr wrap="none" rtlCol="0">
            <a:spAutoFit/>
          </a:bodyPr>
          <a:lstStyle/>
          <a:p>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DataNode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定期向</a:t>
            </a:r>
            <a:r>
              <a:rPr lang="en-US" altLang="zh-CN" sz="26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发送心跳消息</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箭头连接符 50"/>
          <p:cNvCxnSpPr>
            <a:stCxn id="16" idx="0"/>
          </p:cNvCxnSpPr>
          <p:nvPr/>
        </p:nvCxnSpPr>
        <p:spPr bwMode="auto">
          <a:xfrm flipH="1" flipV="1">
            <a:off x="5335021" y="1553078"/>
            <a:ext cx="4849055" cy="19868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4" name="直接箭头连接符 53"/>
          <p:cNvCxnSpPr>
            <a:stCxn id="13" idx="0"/>
          </p:cNvCxnSpPr>
          <p:nvPr/>
        </p:nvCxnSpPr>
        <p:spPr bwMode="auto">
          <a:xfrm flipV="1">
            <a:off x="3352908" y="1553077"/>
            <a:ext cx="1755277"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6" name="直接箭头连接符 55"/>
          <p:cNvCxnSpPr>
            <a:stCxn id="14" idx="0"/>
            <a:endCxn id="17" idx="2"/>
          </p:cNvCxnSpPr>
          <p:nvPr/>
        </p:nvCxnSpPr>
        <p:spPr bwMode="auto">
          <a:xfrm flipV="1">
            <a:off x="4848793" y="1553077"/>
            <a:ext cx="294228" cy="1971792"/>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9" name="文本框 58"/>
          <p:cNvSpPr txBox="1"/>
          <p:nvPr/>
        </p:nvSpPr>
        <p:spPr>
          <a:xfrm>
            <a:off x="4914360" y="2692861"/>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497137" y="2695533"/>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心跳消息</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779822" y="3661249"/>
            <a:ext cx="119813" cy="961491"/>
            <a:chOff x="3782746" y="3710107"/>
            <a:chExt cx="144011" cy="729855"/>
          </a:xfrm>
        </p:grpSpPr>
        <p:sp>
          <p:nvSpPr>
            <p:cNvPr id="52" name="圆角矩形 51"/>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圆角矩形 52"/>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5" name="Freeform 29"/>
          <p:cNvSpPr>
            <a:spLocks noChangeAspect="1"/>
          </p:cNvSpPr>
          <p:nvPr/>
        </p:nvSpPr>
        <p:spPr bwMode="auto">
          <a:xfrm>
            <a:off x="3155269"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7" name="Freeform 29"/>
          <p:cNvSpPr>
            <a:spLocks noChangeAspect="1"/>
          </p:cNvSpPr>
          <p:nvPr/>
        </p:nvSpPr>
        <p:spPr bwMode="auto">
          <a:xfrm>
            <a:off x="4573376"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8" name="Freeform 29"/>
          <p:cNvSpPr>
            <a:spLocks noChangeAspect="1"/>
          </p:cNvSpPr>
          <p:nvPr/>
        </p:nvSpPr>
        <p:spPr bwMode="auto">
          <a:xfrm>
            <a:off x="8481613"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61" name="Freeform 29"/>
          <p:cNvSpPr>
            <a:spLocks noChangeAspect="1"/>
          </p:cNvSpPr>
          <p:nvPr/>
        </p:nvSpPr>
        <p:spPr bwMode="auto">
          <a:xfrm>
            <a:off x="10002772" y="5092858"/>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7" presetClass="emph" presetSubtype="2" repeatCount="indefinite" autoRev="1" fill="hold" nodeType="withEffect">
                                  <p:stCondLst>
                                    <p:cond delay="0"/>
                                  </p:stCondLst>
                                  <p:endCondLst>
                                    <p:cond evt="onNext" delay="0">
                                      <p:tgtEl>
                                        <p:sldTgt/>
                                      </p:tgtEl>
                                    </p:cond>
                                  </p:endCondLst>
                                  <p:childTnLst>
                                    <p:animClr clrSpc="rgb" dir="cw">
                                      <p:cBhvr>
                                        <p:cTn id="11" dur="1000" fill="hold"/>
                                        <p:tgtEl>
                                          <p:spTgt spid="54"/>
                                        </p:tgtEl>
                                        <p:attrNameLst>
                                          <p:attrName>stroke.color</p:attrName>
                                        </p:attrNameLst>
                                      </p:cBhvr>
                                      <p:to>
                                        <a:srgbClr val="FF3F5F"/>
                                      </p:to>
                                    </p:animClr>
                                    <p:set>
                                      <p:cBhvr>
                                        <p:cTn id="12" dur="1000" fill="hold"/>
                                        <p:tgtEl>
                                          <p:spTgt spid="54"/>
                                        </p:tgtEl>
                                        <p:attrNameLst>
                                          <p:attrName>stroke.on</p:attrName>
                                        </p:attrNameLst>
                                      </p:cBhvr>
                                      <p:to>
                                        <p:strVal val="true"/>
                                      </p:to>
                                    </p:set>
                                  </p:childTnLst>
                                </p:cTn>
                              </p:par>
                              <p:par>
                                <p:cTn id="13" presetID="7" presetClass="emph" presetSubtype="2" repeatCount="indefinite" autoRev="1" fill="hold" nodeType="withEffect">
                                  <p:stCondLst>
                                    <p:cond delay="0"/>
                                  </p:stCondLst>
                                  <p:endCondLst>
                                    <p:cond evt="onNext" delay="0">
                                      <p:tgtEl>
                                        <p:sldTgt/>
                                      </p:tgtEl>
                                    </p:cond>
                                  </p:endCondLst>
                                  <p:childTnLst>
                                    <p:animClr clrSpc="rgb" dir="cw">
                                      <p:cBhvr>
                                        <p:cTn id="14" dur="1000" fill="hold"/>
                                        <p:tgtEl>
                                          <p:spTgt spid="56"/>
                                        </p:tgtEl>
                                        <p:attrNameLst>
                                          <p:attrName>stroke.color</p:attrName>
                                        </p:attrNameLst>
                                      </p:cBhvr>
                                      <p:to>
                                        <a:srgbClr val="FF3F5F"/>
                                      </p:to>
                                    </p:animClr>
                                    <p:set>
                                      <p:cBhvr>
                                        <p:cTn id="15" dur="1000" fill="hold"/>
                                        <p:tgtEl>
                                          <p:spTgt spid="56"/>
                                        </p:tgtEl>
                                        <p:attrNameLst>
                                          <p:attrName>stroke.on</p:attrName>
                                        </p:attrNameLst>
                                      </p:cBhvr>
                                      <p:to>
                                        <p:strVal val="true"/>
                                      </p:to>
                                    </p:set>
                                  </p:childTnLst>
                                </p:cTn>
                              </p:par>
                              <p:par>
                                <p:cTn id="16" presetID="7" presetClass="emph" presetSubtype="2" repeatCount="indefinite" autoRev="1" fill="hold" nodeType="withEffect">
                                  <p:stCondLst>
                                    <p:cond delay="0"/>
                                  </p:stCondLst>
                                  <p:endCondLst>
                                    <p:cond evt="onNext" delay="0">
                                      <p:tgtEl>
                                        <p:sldTgt/>
                                      </p:tgtEl>
                                    </p:cond>
                                  </p:endCondLst>
                                  <p:childTnLst>
                                    <p:animClr clrSpc="rgb" dir="cw">
                                      <p:cBhvr>
                                        <p:cTn id="17" dur="1000" fill="hold"/>
                                        <p:tgtEl>
                                          <p:spTgt spid="32"/>
                                        </p:tgtEl>
                                        <p:attrNameLst>
                                          <p:attrName>stroke.color</p:attrName>
                                        </p:attrNameLst>
                                      </p:cBhvr>
                                      <p:to>
                                        <a:srgbClr val="FF3F5F"/>
                                      </p:to>
                                    </p:animClr>
                                    <p:set>
                                      <p:cBhvr>
                                        <p:cTn id="18" dur="1000" fill="hold"/>
                                        <p:tgtEl>
                                          <p:spTgt spid="32"/>
                                        </p:tgtEl>
                                        <p:attrNameLst>
                                          <p:attrName>stroke.on</p:attrName>
                                        </p:attrNameLst>
                                      </p:cBhvr>
                                      <p:to>
                                        <p:strVal val="true"/>
                                      </p:to>
                                    </p:set>
                                  </p:childTnLst>
                                </p:cTn>
                              </p:par>
                              <p:par>
                                <p:cTn id="19" presetID="7" presetClass="emph" presetSubtype="2" repeatCount="indefinite" autoRev="1" fill="hold" nodeType="withEffect">
                                  <p:stCondLst>
                                    <p:cond delay="0"/>
                                  </p:stCondLst>
                                  <p:endCondLst>
                                    <p:cond evt="onNext" delay="0">
                                      <p:tgtEl>
                                        <p:sldTgt/>
                                      </p:tgtEl>
                                    </p:cond>
                                  </p:endCondLst>
                                  <p:childTnLst>
                                    <p:animClr clrSpc="rgb" dir="cw">
                                      <p:cBhvr>
                                        <p:cTn id="20" dur="1000" fill="hold"/>
                                        <p:tgtEl>
                                          <p:spTgt spid="51"/>
                                        </p:tgtEl>
                                        <p:attrNameLst>
                                          <p:attrName>stroke.color</p:attrName>
                                        </p:attrNameLst>
                                      </p:cBhvr>
                                      <p:to>
                                        <a:srgbClr val="FF3F5F"/>
                                      </p:to>
                                    </p:animClr>
                                    <p:set>
                                      <p:cBhvr>
                                        <p:cTn id="21" dur="1000" fill="hold"/>
                                        <p:tgtEl>
                                          <p:spTgt spid="51"/>
                                        </p:tgtEl>
                                        <p:attrNameLst>
                                          <p:attrName>stroke.on</p:attrName>
                                        </p:attrNameLst>
                                      </p:cBhvr>
                                      <p:to>
                                        <p:strVal val="true"/>
                                      </p:to>
                                    </p:se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p:cTn id="25" dur="500" fill="hold"/>
                                        <p:tgtEl>
                                          <p:spTgt spid="55"/>
                                        </p:tgtEl>
                                        <p:attrNameLst>
                                          <p:attrName>ppt_w</p:attrName>
                                        </p:attrNameLst>
                                      </p:cBhvr>
                                      <p:tavLst>
                                        <p:tav tm="0">
                                          <p:val>
                                            <p:fltVal val="0"/>
                                          </p:val>
                                        </p:tav>
                                        <p:tav tm="100000">
                                          <p:val>
                                            <p:strVal val="#ppt_w"/>
                                          </p:val>
                                        </p:tav>
                                      </p:tavLst>
                                    </p:anim>
                                    <p:anim calcmode="lin" valueType="num">
                                      <p:cBhvr>
                                        <p:cTn id="26" dur="500" fill="hold"/>
                                        <p:tgtEl>
                                          <p:spTgt spid="55"/>
                                        </p:tgtEl>
                                        <p:attrNameLst>
                                          <p:attrName>ppt_h</p:attrName>
                                        </p:attrNameLst>
                                      </p:cBhvr>
                                      <p:tavLst>
                                        <p:tav tm="0">
                                          <p:val>
                                            <p:fltVal val="0"/>
                                          </p:val>
                                        </p:tav>
                                        <p:tav tm="100000">
                                          <p:val>
                                            <p:strVal val="#ppt_h"/>
                                          </p:val>
                                        </p:tav>
                                      </p:tavLst>
                                    </p:anim>
                                    <p:animEffect transition="in" filter="fade">
                                      <p:cBhvr>
                                        <p:cTn id="27" dur="500"/>
                                        <p:tgtEl>
                                          <p:spTgt spid="5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fltVal val="0"/>
                                          </p:val>
                                        </p:tav>
                                        <p:tav tm="100000">
                                          <p:val>
                                            <p:strVal val="#ppt_h"/>
                                          </p:val>
                                        </p:tav>
                                      </p:tavLst>
                                    </p:anim>
                                    <p:animEffect transition="in" filter="fade">
                                      <p:cBhvr>
                                        <p:cTn id="32" dur="500"/>
                                        <p:tgtEl>
                                          <p:spTgt spid="5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fltVal val="0"/>
                                          </p:val>
                                        </p:tav>
                                        <p:tav tm="100000">
                                          <p:val>
                                            <p:strVal val="#ppt_w"/>
                                          </p:val>
                                        </p:tav>
                                      </p:tavLst>
                                    </p:anim>
                                    <p:anim calcmode="lin" valueType="num">
                                      <p:cBhvr>
                                        <p:cTn id="36" dur="500" fill="hold"/>
                                        <p:tgtEl>
                                          <p:spTgt spid="58"/>
                                        </p:tgtEl>
                                        <p:attrNameLst>
                                          <p:attrName>ppt_h</p:attrName>
                                        </p:attrNameLst>
                                      </p:cBhvr>
                                      <p:tavLst>
                                        <p:tav tm="0">
                                          <p:val>
                                            <p:fltVal val="0"/>
                                          </p:val>
                                        </p:tav>
                                        <p:tav tm="100000">
                                          <p:val>
                                            <p:strVal val="#ppt_h"/>
                                          </p:val>
                                        </p:tav>
                                      </p:tavLst>
                                    </p:anim>
                                    <p:animEffect transition="in" filter="fade">
                                      <p:cBhvr>
                                        <p:cTn id="37" dur="500"/>
                                        <p:tgtEl>
                                          <p:spTgt spid="5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animEffect transition="in" filter="fade">
                                      <p:cBhvr>
                                        <p:cTn id="4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900601" y="3415019"/>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圆角矩形 7"/>
          <p:cNvSpPr/>
          <p:nvPr/>
        </p:nvSpPr>
        <p:spPr bwMode="auto">
          <a:xfrm>
            <a:off x="7755125" y="3415019"/>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2854409" y="5410911"/>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8962383" y="5410911"/>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bwMode="auto">
          <a:xfrm>
            <a:off x="1239898" y="352213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bwMode="auto">
          <a:xfrm>
            <a:off x="2735782"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4231666"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bwMode="auto">
          <a:xfrm>
            <a:off x="8071065" y="3537182"/>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p:cNvSpPr/>
          <p:nvPr/>
        </p:nvSpPr>
        <p:spPr bwMode="auto">
          <a:xfrm>
            <a:off x="9566949" y="3552234"/>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圆角矩形 15"/>
          <p:cNvSpPr/>
          <p:nvPr/>
        </p:nvSpPr>
        <p:spPr bwMode="auto">
          <a:xfrm>
            <a:off x="3948637" y="833734"/>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bwMode="auto">
          <a:xfrm>
            <a:off x="8360748" y="824165"/>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8" name="椭圆 17"/>
          <p:cNvSpPr/>
          <p:nvPr/>
        </p:nvSpPr>
        <p:spPr bwMode="auto">
          <a:xfrm>
            <a:off x="1428474" y="1819386"/>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9" name="直接箭头连接符 18"/>
          <p:cNvCxnSpPr>
            <a:stCxn id="18" idx="0"/>
            <a:endCxn id="16" idx="1"/>
          </p:cNvCxnSpPr>
          <p:nvPr/>
        </p:nvCxnSpPr>
        <p:spPr bwMode="auto">
          <a:xfrm flipV="1">
            <a:off x="2474150" y="1204347"/>
            <a:ext cx="1474487" cy="61503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0" name="直接箭头连接符 19"/>
          <p:cNvCxnSpPr>
            <a:stCxn id="16" idx="3"/>
            <a:endCxn id="17" idx="1"/>
          </p:cNvCxnSpPr>
          <p:nvPr/>
        </p:nvCxnSpPr>
        <p:spPr bwMode="auto">
          <a:xfrm flipV="1">
            <a:off x="6350625" y="1194778"/>
            <a:ext cx="2010124" cy="956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21" name="直接箭头连接符 20"/>
          <p:cNvCxnSpPr/>
          <p:nvPr/>
        </p:nvCxnSpPr>
        <p:spPr bwMode="auto">
          <a:xfrm>
            <a:off x="5465917" y="3818448"/>
            <a:ext cx="2605147" cy="0"/>
          </a:xfrm>
          <a:prstGeom prst="straightConnector1">
            <a:avLst/>
          </a:prstGeom>
          <a:solidFill>
            <a:schemeClr val="accent1"/>
          </a:solidFill>
          <a:ln w="19050" cap="flat" cmpd="sng" algn="ctr">
            <a:solidFill>
              <a:srgbClr val="7F739A"/>
            </a:solidFill>
            <a:prstDash val="solid"/>
            <a:round/>
            <a:headEnd type="stealth" w="lg" len="lg"/>
            <a:tailEnd type="stealth" w="lg" len="lg"/>
          </a:ln>
          <a:effectLst/>
        </p:spPr>
      </p:cxnSp>
      <p:sp>
        <p:nvSpPr>
          <p:cNvPr id="22" name="文本框 21"/>
          <p:cNvSpPr txBox="1"/>
          <p:nvPr/>
        </p:nvSpPr>
        <p:spPr>
          <a:xfrm>
            <a:off x="6369165" y="3845033"/>
            <a:ext cx="72644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复制</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076680"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572564"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076907"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907847"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439223" y="4851579"/>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8" name="直接箭头连接符 27"/>
          <p:cNvCxnSpPr>
            <a:stCxn id="34" idx="0"/>
            <a:endCxn id="18" idx="4"/>
          </p:cNvCxnSpPr>
          <p:nvPr/>
        </p:nvCxnSpPr>
        <p:spPr bwMode="auto">
          <a:xfrm flipV="1">
            <a:off x="2115565" y="2590710"/>
            <a:ext cx="358585" cy="1084005"/>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9" name="文本框 28"/>
          <p:cNvSpPr txBox="1"/>
          <p:nvPr/>
        </p:nvSpPr>
        <p:spPr>
          <a:xfrm>
            <a:off x="1667090" y="1168303"/>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读取元数据</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2314688" y="2842479"/>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读取数据块</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cxnSp>
        <p:nvCxnSpPr>
          <p:cNvPr id="31" name="直接箭头连接符 30"/>
          <p:cNvCxnSpPr>
            <a:stCxn id="14" idx="0"/>
            <a:endCxn id="16" idx="2"/>
          </p:cNvCxnSpPr>
          <p:nvPr/>
        </p:nvCxnSpPr>
        <p:spPr bwMode="auto">
          <a:xfrm flipH="1" flipV="1">
            <a:off x="5149631" y="1574959"/>
            <a:ext cx="3538560" cy="19622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32" name="文本框 31"/>
          <p:cNvSpPr txBox="1"/>
          <p:nvPr/>
        </p:nvSpPr>
        <p:spPr>
          <a:xfrm>
            <a:off x="6801836" y="2053240"/>
            <a:ext cx="15417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元数据更新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1360303"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1923564"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1922737"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2860827"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3424088"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3423261"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4387759"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4951020"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4950193"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8237484"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8800745"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3"/>
          <p:cNvSpPr/>
          <p:nvPr/>
        </p:nvSpPr>
        <p:spPr bwMode="auto">
          <a:xfrm>
            <a:off x="8799919"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矩形 44"/>
          <p:cNvSpPr/>
          <p:nvPr/>
        </p:nvSpPr>
        <p:spPr bwMode="auto">
          <a:xfrm>
            <a:off x="9733368"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p:nvPr/>
        </p:nvSpPr>
        <p:spPr bwMode="auto">
          <a:xfrm>
            <a:off x="10296629" y="3674715"/>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p:nvPr/>
        </p:nvSpPr>
        <p:spPr bwMode="auto">
          <a:xfrm>
            <a:off x="10295803" y="4196420"/>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文本框 47"/>
          <p:cNvSpPr txBox="1"/>
          <p:nvPr/>
        </p:nvSpPr>
        <p:spPr>
          <a:xfrm>
            <a:off x="4172183" y="85277"/>
            <a:ext cx="385889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二级</a:t>
            </a:r>
            <a:r>
              <a:rPr lang="en-US" altLang="zh-CN" sz="373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endParaRPr lang="zh-CN" altLang="en-US" sz="37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文本框 48"/>
          <p:cNvSpPr txBox="1"/>
          <p:nvPr/>
        </p:nvSpPr>
        <p:spPr>
          <a:xfrm>
            <a:off x="2" y="5687278"/>
            <a:ext cx="12191999" cy="829945"/>
          </a:xfrm>
          <a:prstGeom prst="rect">
            <a:avLst/>
          </a:prstGeom>
          <a:noFill/>
        </p:spPr>
        <p:txBody>
          <a:bodyPr wrap="squar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二级</a:t>
            </a:r>
            <a:r>
              <a:rPr lang="en-US" altLang="zh-CN" sz="24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定期同步元数据映射文件和修改日志</a:t>
            </a:r>
            <a:endParaRPr lang="en-US" altLang="zh-CN"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24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NameNode</a:t>
            </a:r>
            <a:r>
              <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发生故障时，备胎转正。</a:t>
            </a:r>
            <a:endParaRPr lang="zh-CN" altLang="en-US" sz="24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bwMode="auto">
          <a:xfrm>
            <a:off x="8360748" y="824165"/>
            <a:ext cx="2156949" cy="741225"/>
          </a:xfrm>
          <a:prstGeom prst="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圆角矩形 49"/>
          <p:cNvSpPr/>
          <p:nvPr/>
        </p:nvSpPr>
        <p:spPr bwMode="auto">
          <a:xfrm>
            <a:off x="3948637" y="833734"/>
            <a:ext cx="2401988" cy="741225"/>
          </a:xfrm>
          <a:prstGeom prst="roundRect">
            <a:avLst>
              <a:gd name="adj" fmla="val 25118"/>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endParaRPr lang="zh-CN" altLang="en-US" sz="3200"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文本框 50"/>
          <p:cNvSpPr txBox="1"/>
          <p:nvPr/>
        </p:nvSpPr>
        <p:spPr>
          <a:xfrm>
            <a:off x="6667243" y="1217172"/>
            <a:ext cx="1151255" cy="420370"/>
          </a:xfrm>
          <a:prstGeom prst="rect">
            <a:avLst/>
          </a:prstGeom>
          <a:noFill/>
        </p:spPr>
        <p:txBody>
          <a:bodyPr wrap="none" rtlCol="0">
            <a:spAutoFit/>
          </a:bodyPr>
          <a:lstStyle/>
          <a:p>
            <a:pPr algn="ctr"/>
            <a:r>
              <a:rPr lang="en-US" altLang="zh-CN" sz="2135" b="1" dirty="0" err="1">
                <a:solidFill>
                  <a:srgbClr val="FF0000"/>
                </a:solidFill>
                <a:latin typeface="微软雅黑" panose="020B0503020204020204" pitchFamily="34" charset="-122"/>
                <a:ea typeface="微软雅黑" panose="020B0503020204020204" pitchFamily="34" charset="-122"/>
              </a:rPr>
              <a:t>Editlog</a:t>
            </a:r>
            <a:endParaRPr lang="en-US" altLang="zh-CN" sz="2135" b="1" dirty="0" err="1">
              <a:solidFill>
                <a:srgbClr val="FF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6585809" y="782904"/>
            <a:ext cx="1322070" cy="420370"/>
          </a:xfrm>
          <a:prstGeom prst="rect">
            <a:avLst/>
          </a:prstGeom>
          <a:noFill/>
        </p:spPr>
        <p:txBody>
          <a:bodyPr wrap="none" rtlCol="0">
            <a:spAutoFit/>
          </a:bodyPr>
          <a:lstStyle/>
          <a:p>
            <a:pPr algn="ctr"/>
            <a:r>
              <a:rPr lang="en-US" altLang="zh-CN" sz="2135" b="1" dirty="0" err="1">
                <a:solidFill>
                  <a:srgbClr val="FF0000"/>
                </a:solidFill>
                <a:latin typeface="微软雅黑" panose="020B0503020204020204" pitchFamily="34" charset="-122"/>
                <a:ea typeface="微软雅黑" panose="020B0503020204020204" pitchFamily="34" charset="-122"/>
              </a:rPr>
              <a:t>FsImage</a:t>
            </a:r>
            <a:endParaRPr lang="en-US" altLang="zh-CN" sz="2135" b="1" dirty="0" err="1">
              <a:solidFill>
                <a:srgbClr val="FF0000"/>
              </a:solidFill>
              <a:latin typeface="微软雅黑" panose="020B0503020204020204" pitchFamily="34" charset="-122"/>
              <a:ea typeface="微软雅黑" panose="020B0503020204020204" pitchFamily="34" charset="-122"/>
            </a:endParaRPr>
          </a:p>
        </p:txBody>
      </p:sp>
      <p:sp>
        <p:nvSpPr>
          <p:cNvPr id="53" name="Freeform 29"/>
          <p:cNvSpPr>
            <a:spLocks noChangeAspect="1"/>
          </p:cNvSpPr>
          <p:nvPr/>
        </p:nvSpPr>
        <p:spPr bwMode="auto">
          <a:xfrm>
            <a:off x="5018797" y="1297466"/>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tx1">
              <a:lumMod val="85000"/>
              <a:lumOff val="15000"/>
            </a:schemeClr>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sp>
        <p:nvSpPr>
          <p:cNvPr id="54" name="Freeform 29"/>
          <p:cNvSpPr>
            <a:spLocks noChangeAspect="1"/>
          </p:cNvSpPr>
          <p:nvPr/>
        </p:nvSpPr>
        <p:spPr bwMode="auto">
          <a:xfrm>
            <a:off x="10277403" y="1061597"/>
            <a:ext cx="403227" cy="311151"/>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grpSp>
        <p:nvGrpSpPr>
          <p:cNvPr id="55" name="组合 54"/>
          <p:cNvGrpSpPr>
            <a:grpSpLocks noChangeAspect="1"/>
          </p:cNvGrpSpPr>
          <p:nvPr/>
        </p:nvGrpSpPr>
        <p:grpSpPr>
          <a:xfrm>
            <a:off x="5167908" y="1313294"/>
            <a:ext cx="59907" cy="480745"/>
            <a:chOff x="3782746" y="3710107"/>
            <a:chExt cx="144011" cy="729855"/>
          </a:xfrm>
        </p:grpSpPr>
        <p:sp>
          <p:nvSpPr>
            <p:cNvPr id="56" name="圆角矩形 55"/>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圆角矩形 56"/>
            <p:cNvSpPr/>
            <p:nvPr/>
          </p:nvSpPr>
          <p:spPr bwMode="auto">
            <a:xfrm rot="7967015">
              <a:off x="3489819" y="4003035"/>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heel(1)">
                                      <p:cBhvr>
                                        <p:cTn id="12" dur="1000"/>
                                        <p:tgtEl>
                                          <p:spTgt spid="5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par>
                                <p:cTn id="27" presetID="53" presetClass="entr" presetSubtype="16"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fltVal val="0"/>
                                          </p:val>
                                        </p:tav>
                                        <p:tav tm="100000">
                                          <p:val>
                                            <p:strVal val="#ppt_w"/>
                                          </p:val>
                                        </p:tav>
                                      </p:tavLst>
                                    </p:anim>
                                    <p:anim calcmode="lin" valueType="num">
                                      <p:cBhvr>
                                        <p:cTn id="30" dur="500" fill="hold"/>
                                        <p:tgtEl>
                                          <p:spTgt spid="54"/>
                                        </p:tgtEl>
                                        <p:attrNameLst>
                                          <p:attrName>ppt_h</p:attrName>
                                        </p:attrNameLst>
                                      </p:cBhvr>
                                      <p:tavLst>
                                        <p:tav tm="0">
                                          <p:val>
                                            <p:fltVal val="0"/>
                                          </p:val>
                                        </p:tav>
                                        <p:tav tm="100000">
                                          <p:val>
                                            <p:strVal val="#ppt_h"/>
                                          </p:val>
                                        </p:tav>
                                      </p:tavLst>
                                    </p:anim>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p:cTn id="36" dur="500" fill="hold"/>
                                        <p:tgtEl>
                                          <p:spTgt spid="55"/>
                                        </p:tgtEl>
                                        <p:attrNameLst>
                                          <p:attrName>ppt_w</p:attrName>
                                        </p:attrNameLst>
                                      </p:cBhvr>
                                      <p:tavLst>
                                        <p:tav tm="0">
                                          <p:val>
                                            <p:fltVal val="0"/>
                                          </p:val>
                                        </p:tav>
                                        <p:tav tm="100000">
                                          <p:val>
                                            <p:strVal val="#ppt_w"/>
                                          </p:val>
                                        </p:tav>
                                      </p:tavLst>
                                    </p:anim>
                                    <p:anim calcmode="lin" valueType="num">
                                      <p:cBhvr>
                                        <p:cTn id="37" dur="500" fill="hold"/>
                                        <p:tgtEl>
                                          <p:spTgt spid="55"/>
                                        </p:tgtEl>
                                        <p:attrNameLst>
                                          <p:attrName>ppt_h</p:attrName>
                                        </p:attrNameLst>
                                      </p:cBhvr>
                                      <p:tavLst>
                                        <p:tav tm="0">
                                          <p:val>
                                            <p:fltVal val="0"/>
                                          </p:val>
                                        </p:tav>
                                        <p:tav tm="100000">
                                          <p:val>
                                            <p:strVal val="#ppt_h"/>
                                          </p:val>
                                        </p:tav>
                                      </p:tavLst>
                                    </p:anim>
                                    <p:animEffect transition="in" filter="fade">
                                      <p:cBhvr>
                                        <p:cTn id="38"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5E-6 8.64198E-7 L -0.43698 0.04969 " pathEditMode="relative" rAng="0" ptsTypes="AA">
                                      <p:cBhvr>
                                        <p:cTn id="42" dur="2000" fill="hold"/>
                                        <p:tgtEl>
                                          <p:spTgt spid="54"/>
                                        </p:tgtEl>
                                        <p:attrNameLst>
                                          <p:attrName>ppt_x</p:attrName>
                                          <p:attrName>ppt_y</p:attrName>
                                        </p:attrNameLst>
                                      </p:cBhvr>
                                      <p:rCtr x="-21858" y="24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0" grpId="0" animBg="1"/>
      <p:bldP spid="51" grpId="0"/>
      <p:bldP spid="52" grpId="0"/>
      <p:bldP spid="53" grpId="0" animBg="1"/>
      <p:bldP spid="54" grpId="0" animBg="1"/>
      <p:bldP spid="5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64658" y="2669273"/>
            <a:ext cx="6017895"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HDFS</a:t>
            </a:r>
            <a:r>
              <a:rPr lang="zh-CN" altLang="en-US" sz="4265" b="1" dirty="0">
                <a:solidFill>
                  <a:srgbClr val="0A9496"/>
                </a:solidFill>
                <a:latin typeface="微软雅黑" panose="020B0503020204020204" pitchFamily="34" charset="-122"/>
                <a:ea typeface="微软雅黑" panose="020B0503020204020204" pitchFamily="34" charset="-122"/>
              </a:rPr>
              <a:t>中文件读写的流程</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00601" y="3279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279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386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416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688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688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1683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041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059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7" idx="0"/>
            <a:endCxn id="14" idx="4"/>
          </p:cNvCxnSpPr>
          <p:nvPr/>
        </p:nvCxnSpPr>
        <p:spPr bwMode="auto">
          <a:xfrm flipV="1">
            <a:off x="1857024" y="2455246"/>
            <a:ext cx="617125" cy="931420"/>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963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文件读取请求</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stCxn id="10" idx="0"/>
            <a:endCxn id="14" idx="5"/>
          </p:cNvCxnSpPr>
          <p:nvPr/>
        </p:nvCxnSpPr>
        <p:spPr bwMode="auto">
          <a:xfrm flipH="1" flipV="1">
            <a:off x="3213554" y="2342288"/>
            <a:ext cx="5474637" cy="1059429"/>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p:cNvSpPr txBox="1"/>
          <p:nvPr/>
        </p:nvSpPr>
        <p:spPr>
          <a:xfrm>
            <a:off x="3996623" y="58183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读取文件的流程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直接箭头连接符 44"/>
          <p:cNvCxnSpPr/>
          <p:nvPr/>
        </p:nvCxnSpPr>
        <p:spPr bwMode="auto">
          <a:xfrm flipH="1">
            <a:off x="2707891" y="1176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0" y="1368487"/>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5" name="直接箭头连接符 54"/>
          <p:cNvCxnSpPr>
            <a:stCxn id="8" idx="0"/>
          </p:cNvCxnSpPr>
          <p:nvPr/>
        </p:nvCxnSpPr>
        <p:spPr bwMode="auto">
          <a:xfrm flipH="1" flipV="1">
            <a:off x="2845412" y="2455245"/>
            <a:ext cx="507496" cy="946472"/>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58" name="文本框 57"/>
          <p:cNvSpPr txBox="1"/>
          <p:nvPr/>
        </p:nvSpPr>
        <p:spPr>
          <a:xfrm>
            <a:off x="7112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0128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5165187" y="239175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读取数据块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right)">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1000" fill="hold"/>
                                        <p:tgtEl>
                                          <p:spTgt spid="29"/>
                                        </p:tgtEl>
                                        <p:attrNameLst>
                                          <p:attrName>fillcolor</p:attrName>
                                        </p:attrNameLst>
                                      </p:cBhvr>
                                      <p:to>
                                        <a:schemeClr val="accent2"/>
                                      </p:to>
                                    </p:animClr>
                                    <p:set>
                                      <p:cBhvr>
                                        <p:cTn id="23" dur="1000" fill="hold"/>
                                        <p:tgtEl>
                                          <p:spTgt spid="29"/>
                                        </p:tgtEl>
                                        <p:attrNameLst>
                                          <p:attrName>fill.type</p:attrName>
                                        </p:attrNameLst>
                                      </p:cBhvr>
                                      <p:to>
                                        <p:strVal val="solid"/>
                                      </p:to>
                                    </p:set>
                                    <p:set>
                                      <p:cBhvr>
                                        <p:cTn id="24" dur="1000" fill="hold"/>
                                        <p:tgtEl>
                                          <p:spTgt spid="29"/>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1000" fill="hold"/>
                                        <p:tgtEl>
                                          <p:spTgt spid="33"/>
                                        </p:tgtEl>
                                        <p:attrNameLst>
                                          <p:attrName>fillcolor</p:attrName>
                                        </p:attrNameLst>
                                      </p:cBhvr>
                                      <p:to>
                                        <a:schemeClr val="accent2"/>
                                      </p:to>
                                    </p:animClr>
                                    <p:set>
                                      <p:cBhvr>
                                        <p:cTn id="27" dur="1000" fill="hold"/>
                                        <p:tgtEl>
                                          <p:spTgt spid="33"/>
                                        </p:tgtEl>
                                        <p:attrNameLst>
                                          <p:attrName>fill.type</p:attrName>
                                        </p:attrNameLst>
                                      </p:cBhvr>
                                      <p:to>
                                        <p:strVal val="solid"/>
                                      </p:to>
                                    </p:set>
                                    <p:set>
                                      <p:cBhvr>
                                        <p:cTn id="28" dur="1000" fill="hold"/>
                                        <p:tgtEl>
                                          <p:spTgt spid="3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1000" fill="hold"/>
                                        <p:tgtEl>
                                          <p:spTgt spid="40"/>
                                        </p:tgtEl>
                                        <p:attrNameLst>
                                          <p:attrName>fillcolor</p:attrName>
                                        </p:attrNameLst>
                                      </p:cBhvr>
                                      <p:to>
                                        <a:schemeClr val="accent2"/>
                                      </p:to>
                                    </p:animClr>
                                    <p:set>
                                      <p:cBhvr>
                                        <p:cTn id="31" dur="1000" fill="hold"/>
                                        <p:tgtEl>
                                          <p:spTgt spid="40"/>
                                        </p:tgtEl>
                                        <p:attrNameLst>
                                          <p:attrName>fill.type</p:attrName>
                                        </p:attrNameLst>
                                      </p:cBhvr>
                                      <p:to>
                                        <p:strVal val="solid"/>
                                      </p:to>
                                    </p:set>
                                    <p:set>
                                      <p:cBhvr>
                                        <p:cTn id="32" dur="1000" fill="hold"/>
                                        <p:tgtEl>
                                          <p:spTgt spid="40"/>
                                        </p:tgtEl>
                                        <p:attrNameLst>
                                          <p:attrName>fill.on</p:attrName>
                                        </p:attrNameLst>
                                      </p:cBhvr>
                                      <p:to>
                                        <p:strVal val="true"/>
                                      </p:to>
                                    </p:set>
                                  </p:childTnLst>
                                </p:cTn>
                              </p:par>
                              <p:par>
                                <p:cTn id="33" presetID="3" presetClass="emph" presetSubtype="2" fill="hold" grpId="0" nodeType="withEffect">
                                  <p:stCondLst>
                                    <p:cond delay="0"/>
                                  </p:stCondLst>
                                  <p:childTnLst>
                                    <p:animClr clrSpc="rgb" dir="cw">
                                      <p:cBhvr override="childStyle">
                                        <p:cTn id="34" dur="1000" fill="hold"/>
                                        <p:tgtEl>
                                          <p:spTgt spid="19"/>
                                        </p:tgtEl>
                                        <p:attrNameLst>
                                          <p:attrName>style.color</p:attrName>
                                        </p:attrNameLst>
                                      </p:cBhvr>
                                      <p:to>
                                        <a:schemeClr val="accent2"/>
                                      </p:to>
                                    </p:animClr>
                                  </p:childTnLst>
                                </p:cTn>
                              </p:par>
                              <p:par>
                                <p:cTn id="35" presetID="3" presetClass="emph" presetSubtype="2" fill="hold" grpId="0" nodeType="withEffect">
                                  <p:stCondLst>
                                    <p:cond delay="0"/>
                                  </p:stCondLst>
                                  <p:childTnLst>
                                    <p:animClr clrSpc="rgb" dir="cw">
                                      <p:cBhvr override="childStyle">
                                        <p:cTn id="36" dur="1000" fill="hold"/>
                                        <p:tgtEl>
                                          <p:spTgt spid="20"/>
                                        </p:tgtEl>
                                        <p:attrNameLst>
                                          <p:attrName>style.color</p:attrName>
                                        </p:attrNameLst>
                                      </p:cBhvr>
                                      <p:to>
                                        <a:schemeClr val="accent2"/>
                                      </p:to>
                                    </p:animClr>
                                  </p:childTnLst>
                                </p:cTn>
                              </p:par>
                              <p:par>
                                <p:cTn id="37" presetID="3" presetClass="emph" presetSubtype="2" fill="hold" grpId="0" nodeType="withEffect">
                                  <p:stCondLst>
                                    <p:cond delay="0"/>
                                  </p:stCondLst>
                                  <p:childTnLst>
                                    <p:animClr clrSpc="rgb" dir="cw">
                                      <p:cBhvr override="childStyle">
                                        <p:cTn id="38" dur="1000" fill="hold"/>
                                        <p:tgtEl>
                                          <p:spTgt spid="22"/>
                                        </p:tgtEl>
                                        <p:attrNameLst>
                                          <p:attrName>style.color</p:attrName>
                                        </p:attrNameLst>
                                      </p:cBhvr>
                                      <p:to>
                                        <a:schemeClr val="accent2"/>
                                      </p:to>
                                    </p:animClr>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22" presetClass="entr" presetSubtype="4"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down)">
                                      <p:cBhvr>
                                        <p:cTn id="55" dur="500"/>
                                        <p:tgtEl>
                                          <p:spTgt spid="55"/>
                                        </p:tgtEl>
                                      </p:cBhvr>
                                    </p:animEffect>
                                  </p:childTnLst>
                                </p:cTn>
                              </p:par>
                              <p:par>
                                <p:cTn id="56" presetID="22" presetClass="entr" presetSubtype="4"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5" grpId="0"/>
      <p:bldP spid="46" grpId="0"/>
      <p:bldP spid="58" grpId="0"/>
      <p:bldP spid="59"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00601" y="3279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279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275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386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401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416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688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688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1683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041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059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4716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14" idx="4"/>
            <a:endCxn id="30" idx="0"/>
          </p:cNvCxnSpPr>
          <p:nvPr/>
        </p:nvCxnSpPr>
        <p:spPr bwMode="auto">
          <a:xfrm flipH="1">
            <a:off x="2115565" y="2455246"/>
            <a:ext cx="358585" cy="1084005"/>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963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文件拆分成块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endCxn id="12" idx="2"/>
          </p:cNvCxnSpPr>
          <p:nvPr/>
        </p:nvCxnSpPr>
        <p:spPr bwMode="auto">
          <a:xfrm flipH="1" flipV="1">
            <a:off x="5143020" y="1429925"/>
            <a:ext cx="3545168" cy="1948416"/>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539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060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p:cNvSpPr txBox="1"/>
          <p:nvPr/>
        </p:nvSpPr>
        <p:spPr>
          <a:xfrm>
            <a:off x="3996623" y="58183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写入文件的流程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直接箭头连接符 44"/>
          <p:cNvCxnSpPr/>
          <p:nvPr/>
        </p:nvCxnSpPr>
        <p:spPr bwMode="auto">
          <a:xfrm flipH="1">
            <a:off x="2707891" y="1176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1" y="1368487"/>
            <a:ext cx="202628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a:t>
            </a:r>
            <a:r>
              <a:rPr lang="en-US" altLang="zh-CN" sz="1600" b="1" dirty="0" err="1">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DataNodes</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711253" y="2662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写入数据块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970033" y="2498572"/>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④</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流水线复制</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6666113" y="1985076"/>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⑤</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更新元数据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3" name="曲线连接符 52"/>
          <p:cNvCxnSpPr>
            <a:stCxn id="30" idx="0"/>
            <a:endCxn id="35" idx="0"/>
          </p:cNvCxnSpPr>
          <p:nvPr/>
        </p:nvCxnSpPr>
        <p:spPr bwMode="auto">
          <a:xfrm rot="5400000" flipH="1" flipV="1">
            <a:off x="3347662" y="2307153"/>
            <a:ext cx="16933" cy="2464195"/>
          </a:xfrm>
          <a:prstGeom prst="curvedConnector3">
            <a:avLst>
              <a:gd name="adj1" fmla="val 5453732"/>
            </a:avLst>
          </a:prstGeom>
          <a:solidFill>
            <a:schemeClr val="accent1"/>
          </a:solidFill>
          <a:ln w="19050" cap="flat" cmpd="sng" algn="ctr">
            <a:solidFill>
              <a:srgbClr val="FF3F5F"/>
            </a:solidFill>
            <a:prstDash val="solid"/>
            <a:round/>
            <a:headEnd type="none" w="med" len="med"/>
            <a:tailEnd type="arrow" w="lg" len="lg"/>
          </a:ln>
          <a:effectLst/>
        </p:spPr>
      </p:cxnSp>
      <p:cxnSp>
        <p:nvCxnSpPr>
          <p:cNvPr id="66" name="曲线连接符 65"/>
          <p:cNvCxnSpPr>
            <a:stCxn id="35" idx="0"/>
            <a:endCxn id="39" idx="0"/>
          </p:cNvCxnSpPr>
          <p:nvPr/>
        </p:nvCxnSpPr>
        <p:spPr bwMode="auto">
          <a:xfrm rot="5400000" flipH="1" flipV="1">
            <a:off x="6786252" y="1332757"/>
            <a:ext cx="16933" cy="4412987"/>
          </a:xfrm>
          <a:prstGeom prst="curvedConnector3">
            <a:avLst>
              <a:gd name="adj1" fmla="val 5676929"/>
            </a:avLst>
          </a:prstGeom>
          <a:solidFill>
            <a:schemeClr val="accent1"/>
          </a:solidFill>
          <a:ln w="19050" cap="flat" cmpd="sng" algn="ctr">
            <a:solidFill>
              <a:srgbClr val="FF3F5F"/>
            </a:solidFill>
            <a:prstDash val="solid"/>
            <a:round/>
            <a:headEnd type="none" w="med" len="med"/>
            <a:tailEnd type="arrow" w="lg" len="lg"/>
          </a:ln>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par>
                          <p:cTn id="29" fill="hold">
                            <p:stCondLst>
                              <p:cond delay="500"/>
                            </p:stCondLst>
                            <p:childTnLst>
                              <p:par>
                                <p:cTn id="30" presetID="1" presetClass="emph" presetSubtype="2" fill="hold" nodeType="afterEffect">
                                  <p:stCondLst>
                                    <p:cond delay="0"/>
                                  </p:stCondLst>
                                  <p:childTnLst>
                                    <p:animClr clrSpc="rgb" dir="cw">
                                      <p:cBhvr>
                                        <p:cTn id="31" dur="500" fill="hold"/>
                                        <p:tgtEl>
                                          <p:spTgt spid="30"/>
                                        </p:tgtEl>
                                        <p:attrNameLst>
                                          <p:attrName>fillcolor</p:attrName>
                                        </p:attrNameLst>
                                      </p:cBhvr>
                                      <p:to>
                                        <a:schemeClr val="accent2"/>
                                      </p:to>
                                    </p:animClr>
                                    <p:set>
                                      <p:cBhvr>
                                        <p:cTn id="32" dur="500" fill="hold"/>
                                        <p:tgtEl>
                                          <p:spTgt spid="30"/>
                                        </p:tgtEl>
                                        <p:attrNameLst>
                                          <p:attrName>fill.type</p:attrName>
                                        </p:attrNameLst>
                                      </p:cBhvr>
                                      <p:to>
                                        <p:strVal val="solid"/>
                                      </p:to>
                                    </p:set>
                                    <p:set>
                                      <p:cBhvr>
                                        <p:cTn id="33" dur="500" fill="hold"/>
                                        <p:tgtEl>
                                          <p:spTgt spid="30"/>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par>
                                <p:cTn id="42" presetID="1" presetClass="emph" presetSubtype="2" fill="hold" nodeType="withEffect">
                                  <p:stCondLst>
                                    <p:cond delay="0"/>
                                  </p:stCondLst>
                                  <p:childTnLst>
                                    <p:animClr clrSpc="rgb" dir="cw">
                                      <p:cBhvr>
                                        <p:cTn id="43" dur="500" fill="hold"/>
                                        <p:tgtEl>
                                          <p:spTgt spid="35"/>
                                        </p:tgtEl>
                                        <p:attrNameLst>
                                          <p:attrName>fillcolor</p:attrName>
                                        </p:attrNameLst>
                                      </p:cBhvr>
                                      <p:to>
                                        <a:schemeClr val="accent2"/>
                                      </p:to>
                                    </p:animClr>
                                    <p:set>
                                      <p:cBhvr>
                                        <p:cTn id="44" dur="500" fill="hold"/>
                                        <p:tgtEl>
                                          <p:spTgt spid="35"/>
                                        </p:tgtEl>
                                        <p:attrNameLst>
                                          <p:attrName>fill.type</p:attrName>
                                        </p:attrNameLst>
                                      </p:cBhvr>
                                      <p:to>
                                        <p:strVal val="solid"/>
                                      </p:to>
                                    </p:set>
                                    <p:set>
                                      <p:cBhvr>
                                        <p:cTn id="45" dur="500" fill="hold"/>
                                        <p:tgtEl>
                                          <p:spTgt spid="35"/>
                                        </p:tgtEl>
                                        <p:attrNameLst>
                                          <p:attrName>fill.on</p:attrName>
                                        </p:attrNameLst>
                                      </p:cBhvr>
                                      <p:to>
                                        <p:strVal val="true"/>
                                      </p:to>
                                    </p:se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left)">
                                      <p:cBhvr>
                                        <p:cTn id="49" dur="500"/>
                                        <p:tgtEl>
                                          <p:spTgt spid="66"/>
                                        </p:tgtEl>
                                      </p:cBhvr>
                                    </p:animEffect>
                                  </p:childTnLst>
                                </p:cTn>
                              </p:par>
                            </p:childTnLst>
                          </p:cTn>
                        </p:par>
                        <p:par>
                          <p:cTn id="50" fill="hold">
                            <p:stCondLst>
                              <p:cond delay="1000"/>
                            </p:stCondLst>
                            <p:childTnLst>
                              <p:par>
                                <p:cTn id="51" presetID="1" presetClass="emph" presetSubtype="2" fill="hold" nodeType="afterEffect">
                                  <p:stCondLst>
                                    <p:cond delay="0"/>
                                  </p:stCondLst>
                                  <p:childTnLst>
                                    <p:animClr clrSpc="rgb" dir="cw">
                                      <p:cBhvr>
                                        <p:cTn id="52" dur="500" fill="hold"/>
                                        <p:tgtEl>
                                          <p:spTgt spid="39"/>
                                        </p:tgtEl>
                                        <p:attrNameLst>
                                          <p:attrName>fillcolor</p:attrName>
                                        </p:attrNameLst>
                                      </p:cBhvr>
                                      <p:to>
                                        <a:schemeClr val="accent2"/>
                                      </p:to>
                                    </p:animClr>
                                    <p:set>
                                      <p:cBhvr>
                                        <p:cTn id="53" dur="500" fill="hold"/>
                                        <p:tgtEl>
                                          <p:spTgt spid="39"/>
                                        </p:tgtEl>
                                        <p:attrNameLst>
                                          <p:attrName>fill.type</p:attrName>
                                        </p:attrNameLst>
                                      </p:cBhvr>
                                      <p:to>
                                        <p:strVal val="solid"/>
                                      </p:to>
                                    </p:set>
                                    <p:set>
                                      <p:cBhvr>
                                        <p:cTn id="54" dur="500" fill="hold"/>
                                        <p:tgtEl>
                                          <p:spTgt spid="39"/>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6" grpId="0"/>
      <p:bldP spid="58" grpId="0"/>
      <p:bldP spid="59" grpId="0"/>
      <p:bldP spid="6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9664" y="1080000"/>
            <a:ext cx="369443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HDFS</a:t>
            </a:r>
            <a:r>
              <a:rPr lang="zh-CN" altLang="en-US" sz="4800" b="1" dirty="0">
                <a:solidFill>
                  <a:srgbClr val="0A9496"/>
                </a:solidFill>
                <a:latin typeface="微软雅黑" panose="020B0503020204020204" pitchFamily="34" charset="-122"/>
                <a:ea typeface="微软雅黑" panose="020B0503020204020204" pitchFamily="34" charset="-122"/>
              </a:rPr>
              <a:t>的特点</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566243" y="2210853"/>
            <a:ext cx="44570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① </a:t>
            </a:r>
            <a:r>
              <a:rPr lang="zh-CN" altLang="en-US" sz="3200" b="1" dirty="0">
                <a:solidFill>
                  <a:srgbClr val="0A9496"/>
                </a:solidFill>
                <a:latin typeface="微软雅黑" panose="020B0503020204020204" pitchFamily="34" charset="-122"/>
                <a:ea typeface="微软雅黑" panose="020B0503020204020204" pitchFamily="34" charset="-122"/>
              </a:rPr>
              <a:t>数据冗余，硬件容错</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66243" y="3228055"/>
            <a:ext cx="36442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② </a:t>
            </a:r>
            <a:r>
              <a:rPr lang="zh-CN" altLang="en-US" sz="3200" b="1" dirty="0">
                <a:solidFill>
                  <a:srgbClr val="0A9496"/>
                </a:solidFill>
                <a:latin typeface="微软雅黑" panose="020B0503020204020204" pitchFamily="34" charset="-122"/>
                <a:ea typeface="微软雅黑" panose="020B0503020204020204" pitchFamily="34" charset="-122"/>
              </a:rPr>
              <a:t>流式的数据访问</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566241" y="4245256"/>
            <a:ext cx="3644265" cy="666115"/>
          </a:xfrm>
          <a:prstGeom prst="rect">
            <a:avLst/>
          </a:prstGeom>
          <a:noFill/>
        </p:spPr>
        <p:txBody>
          <a:bodyPr wrap="none" rtlCol="0">
            <a:spAutoFit/>
          </a:bodyPr>
          <a:lstStyle/>
          <a:p>
            <a:r>
              <a:rPr lang="zh-CN" altLang="en-US" sz="3735" b="1" dirty="0">
                <a:solidFill>
                  <a:srgbClr val="0A9496"/>
                </a:solidFill>
                <a:latin typeface="微软雅黑" panose="020B0503020204020204" pitchFamily="34" charset="-122"/>
                <a:ea typeface="微软雅黑" panose="020B0503020204020204" pitchFamily="34" charset="-122"/>
              </a:rPr>
              <a:t>③ </a:t>
            </a:r>
            <a:r>
              <a:rPr lang="zh-CN" altLang="en-US" sz="3200" b="1" dirty="0">
                <a:solidFill>
                  <a:srgbClr val="0A9496"/>
                </a:solidFill>
                <a:latin typeface="微软雅黑" panose="020B0503020204020204" pitchFamily="34" charset="-122"/>
                <a:ea typeface="微软雅黑" panose="020B0503020204020204" pitchFamily="34" charset="-122"/>
              </a:rPr>
              <a:t>适合存储大文件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2.quanjing.com/2m/monkey011/mar1299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0207" y="2131161"/>
            <a:ext cx="4530687" cy="384046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185862" y="2234220"/>
            <a:ext cx="7307580" cy="666115"/>
          </a:xfrm>
          <a:prstGeom prst="rect">
            <a:avLst/>
          </a:prstGeom>
          <a:noFill/>
        </p:spPr>
        <p:txBody>
          <a:bodyPr wrap="none" rtlCol="0">
            <a:spAutoFit/>
          </a:bodyPr>
          <a:lstStyle/>
          <a:p>
            <a:r>
              <a:rPr lang="zh-CN" altLang="en-US" sz="3735" b="1" dirty="0">
                <a:solidFill>
                  <a:srgbClr val="48A2A0"/>
                </a:solidFill>
                <a:latin typeface="微软雅黑" panose="020B0503020204020204" pitchFamily="34" charset="-122"/>
                <a:ea typeface="微软雅黑" panose="020B0503020204020204" pitchFamily="34" charset="-122"/>
              </a:rPr>
              <a:t>如何对大数据进行存储与分析呢？</a:t>
            </a:r>
            <a:endParaRPr lang="zh-CN" altLang="en-US" sz="3735" b="1" dirty="0">
              <a:solidFill>
                <a:srgbClr val="48A2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left)">
                                      <p:cBhvr>
                                        <p:cTn id="1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3996623" y="5907294"/>
            <a:ext cx="4149725" cy="583565"/>
          </a:xfrm>
          <a:prstGeom prst="rect">
            <a:avLst/>
          </a:prstGeom>
          <a:noFill/>
        </p:spPr>
        <p:txBody>
          <a:bodyPr wrap="none" rtlCol="0">
            <a:spAutoFit/>
          </a:bodyPr>
          <a:lstStyle/>
          <a:p>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写入文件的流程</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圆角矩形 2"/>
          <p:cNvSpPr/>
          <p:nvPr/>
        </p:nvSpPr>
        <p:spPr bwMode="auto">
          <a:xfrm>
            <a:off x="900601" y="3660555"/>
            <a:ext cx="4875983" cy="1979015"/>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755125" y="3660555"/>
            <a:ext cx="3368195" cy="19790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854409" y="5656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962383" y="5656447"/>
            <a:ext cx="89408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机架</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bwMode="auto">
          <a:xfrm>
            <a:off x="1239898" y="3767666"/>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735782"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231666"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071065" y="3782718"/>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566949" y="3797770"/>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3942026" y="1069701"/>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NameNode</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8360748" y="1069701"/>
            <a:ext cx="2156949" cy="741225"/>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a:r>
              <a:rPr lang="en-US" altLang="zh-CN" sz="2400" b="1" dirty="0">
                <a:solidFill>
                  <a:srgbClr val="7F739A"/>
                </a:solidFill>
                <a:latin typeface="微软雅黑" panose="020B0503020204020204" pitchFamily="34" charset="-122"/>
                <a:ea typeface="微软雅黑" panose="020B0503020204020204" pitchFamily="34" charset="-122"/>
              </a:rPr>
              <a:t>Secondary</a:t>
            </a:r>
            <a:endParaRPr lang="en-US" altLang="zh-CN" sz="2400" b="1" dirty="0">
              <a:solidFill>
                <a:srgbClr val="7F739A"/>
              </a:solidFill>
              <a:latin typeface="微软雅黑" panose="020B0503020204020204" pitchFamily="34" charset="-122"/>
              <a:ea typeface="微软雅黑" panose="020B0503020204020204" pitchFamily="34" charset="-122"/>
            </a:endParaRPr>
          </a:p>
          <a:p>
            <a:pPr algn="ctr"/>
            <a:r>
              <a:rPr lang="en-US" altLang="zh-CN" sz="2400" b="1" dirty="0" err="1">
                <a:solidFill>
                  <a:srgbClr val="7F739A"/>
                </a:solidFill>
                <a:latin typeface="微软雅黑" panose="020B0503020204020204" pitchFamily="34" charset="-122"/>
                <a:ea typeface="微软雅黑" panose="020B0503020204020204" pitchFamily="34" charset="-122"/>
              </a:rPr>
              <a:t>NameNode</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1428474" y="2064922"/>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bwMode="auto">
          <a:xfrm flipV="1">
            <a:off x="2567931" y="1422606"/>
            <a:ext cx="1333939" cy="560257"/>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cxnSp>
        <p:nvCxnSpPr>
          <p:cNvPr id="16" name="直接箭头连接符 15"/>
          <p:cNvCxnSpPr>
            <a:stCxn id="12" idx="3"/>
            <a:endCxn id="13" idx="1"/>
          </p:cNvCxnSpPr>
          <p:nvPr/>
        </p:nvCxnSpPr>
        <p:spPr bwMode="auto">
          <a:xfrm>
            <a:off x="6344014" y="1440313"/>
            <a:ext cx="2016735"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076680"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DataNode1</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72564"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DataNode2</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76907"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DataNode3</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907847"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DataNode4</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439223" y="5097115"/>
            <a:ext cx="154432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rPr>
              <a:t>DataNode5</a:t>
            </a:r>
            <a:endParaRPr lang="en-US" altLang="zh-CN" sz="1865" b="1" dirty="0">
              <a:solidFill>
                <a:srgbClr val="7F739A"/>
              </a:solidFill>
              <a:latin typeface="微软雅黑" panose="020B0503020204020204" pitchFamily="34" charset="-122"/>
              <a:ea typeface="微软雅黑" panose="020B0503020204020204" pitchFamily="34" charset="-122"/>
            </a:endParaRPr>
          </a:p>
        </p:txBody>
      </p:sp>
      <p:cxnSp>
        <p:nvCxnSpPr>
          <p:cNvPr id="24" name="直接箭头连接符 23"/>
          <p:cNvCxnSpPr>
            <a:stCxn id="14" idx="4"/>
            <a:endCxn id="30" idx="0"/>
          </p:cNvCxnSpPr>
          <p:nvPr/>
        </p:nvCxnSpPr>
        <p:spPr bwMode="auto">
          <a:xfrm flipH="1">
            <a:off x="2115565" y="2836246"/>
            <a:ext cx="358585" cy="1084005"/>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5" name="文本框 24"/>
          <p:cNvSpPr txBox="1"/>
          <p:nvPr/>
        </p:nvSpPr>
        <p:spPr>
          <a:xfrm>
            <a:off x="1636845" y="1344207"/>
            <a:ext cx="171005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文件拆分成块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endCxn id="12" idx="2"/>
          </p:cNvCxnSpPr>
          <p:nvPr/>
        </p:nvCxnSpPr>
        <p:spPr bwMode="auto">
          <a:xfrm flipH="1" flipV="1">
            <a:off x="5143020" y="1810925"/>
            <a:ext cx="3545168" cy="1948416"/>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29" name="矩形 28"/>
          <p:cNvSpPr/>
          <p:nvPr/>
        </p:nvSpPr>
        <p:spPr bwMode="auto">
          <a:xfrm>
            <a:off x="1360303"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1923564"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1922737"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860827"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424088"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423261"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387759"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4951020"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4950193"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237484"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00745"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799919"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733368"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296629" y="3920251"/>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295803" y="4441956"/>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5" name="直接箭头连接符 44"/>
          <p:cNvCxnSpPr/>
          <p:nvPr/>
        </p:nvCxnSpPr>
        <p:spPr bwMode="auto">
          <a:xfrm flipH="1">
            <a:off x="2707891" y="1557559"/>
            <a:ext cx="1167088" cy="478053"/>
          </a:xfrm>
          <a:prstGeom prst="straightConnector1">
            <a:avLst/>
          </a:prstGeom>
          <a:solidFill>
            <a:schemeClr val="accent1"/>
          </a:solidFill>
          <a:ln w="19050" cap="flat" cmpd="sng" algn="ctr">
            <a:solidFill>
              <a:srgbClr val="FF3F5F"/>
            </a:solidFill>
            <a:prstDash val="solid"/>
            <a:round/>
            <a:headEnd type="none" w="med" len="med"/>
            <a:tailEnd type="stealth" w="lg" len="lg"/>
          </a:ln>
          <a:effectLst/>
        </p:spPr>
      </p:cxnSp>
      <p:sp>
        <p:nvSpPr>
          <p:cNvPr id="46" name="文本框 45"/>
          <p:cNvSpPr txBox="1"/>
          <p:nvPr/>
        </p:nvSpPr>
        <p:spPr>
          <a:xfrm>
            <a:off x="3156341" y="1749487"/>
            <a:ext cx="202628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返回</a:t>
            </a:r>
            <a:r>
              <a:rPr lang="en-US" altLang="zh-CN" sz="1600" b="1" dirty="0" err="1">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DataNodes</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文本框 57"/>
          <p:cNvSpPr txBox="1"/>
          <p:nvPr/>
        </p:nvSpPr>
        <p:spPr>
          <a:xfrm>
            <a:off x="711253" y="3043215"/>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③</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写入数据块</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970033" y="2879572"/>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④</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流水线复制</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6666113" y="2366076"/>
            <a:ext cx="1496695" cy="378460"/>
          </a:xfrm>
          <a:prstGeom prst="rect">
            <a:avLst/>
          </a:prstGeom>
          <a:noFill/>
        </p:spPr>
        <p:txBody>
          <a:bodyPr wrap="none" rtlCol="0">
            <a:spAutoFit/>
          </a:bodyPr>
          <a:lstStyle/>
          <a:p>
            <a:r>
              <a:rPr lang="zh-CN" altLang="en-US" sz="186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⑤</a:t>
            </a:r>
            <a:r>
              <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 更新元数据</a:t>
            </a:r>
            <a:endParaRPr lang="zh-CN" altLang="en-US" sz="16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3" name="曲线连接符 52"/>
          <p:cNvCxnSpPr>
            <a:stCxn id="30" idx="0"/>
            <a:endCxn id="35" idx="0"/>
          </p:cNvCxnSpPr>
          <p:nvPr/>
        </p:nvCxnSpPr>
        <p:spPr bwMode="auto">
          <a:xfrm rot="5400000" flipH="1" flipV="1">
            <a:off x="3347662" y="2688153"/>
            <a:ext cx="16933" cy="2464195"/>
          </a:xfrm>
          <a:prstGeom prst="curvedConnector3">
            <a:avLst>
              <a:gd name="adj1" fmla="val 5453732"/>
            </a:avLst>
          </a:prstGeom>
          <a:solidFill>
            <a:schemeClr val="accent1"/>
          </a:solidFill>
          <a:ln w="19050" cap="flat" cmpd="sng" algn="ctr">
            <a:solidFill>
              <a:srgbClr val="FF3F5F"/>
            </a:solidFill>
            <a:prstDash val="solid"/>
            <a:round/>
            <a:headEnd type="none" w="med" len="med"/>
            <a:tailEnd type="arrow" w="lg" len="lg"/>
          </a:ln>
          <a:effectLst/>
        </p:spPr>
      </p:cxnSp>
      <p:cxnSp>
        <p:nvCxnSpPr>
          <p:cNvPr id="66" name="曲线连接符 65"/>
          <p:cNvCxnSpPr>
            <a:stCxn id="35" idx="0"/>
            <a:endCxn id="39" idx="0"/>
          </p:cNvCxnSpPr>
          <p:nvPr/>
        </p:nvCxnSpPr>
        <p:spPr bwMode="auto">
          <a:xfrm rot="5400000" flipH="1" flipV="1">
            <a:off x="6786252" y="1713757"/>
            <a:ext cx="16933" cy="4412987"/>
          </a:xfrm>
          <a:prstGeom prst="curvedConnector3">
            <a:avLst>
              <a:gd name="adj1" fmla="val 5676929"/>
            </a:avLst>
          </a:prstGeom>
          <a:solidFill>
            <a:schemeClr val="accent1"/>
          </a:solidFill>
          <a:ln w="19050" cap="flat" cmpd="sng" algn="ctr">
            <a:solidFill>
              <a:srgbClr val="FF3F5F"/>
            </a:solidFill>
            <a:prstDash val="solid"/>
            <a:round/>
            <a:headEnd type="none" w="med" len="med"/>
            <a:tailEnd type="arrow" w="lg" len="lg"/>
          </a:ln>
          <a:effectLst/>
        </p:spPr>
      </p:cxnSp>
      <p:sp>
        <p:nvSpPr>
          <p:cNvPr id="48" name="文本框 47"/>
          <p:cNvSpPr txBox="1"/>
          <p:nvPr/>
        </p:nvSpPr>
        <p:spPr>
          <a:xfrm>
            <a:off x="4240663" y="58591"/>
            <a:ext cx="369443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HDFS</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的特点</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afterEffect">
                                  <p:stCondLst>
                                    <p:cond delay="0"/>
                                  </p:stCondLst>
                                  <p:endCondLst>
                                    <p:cond evt="onNext" delay="0">
                                      <p:tgtEl>
                                        <p:sldTgt/>
                                      </p:tgtEl>
                                    </p:cond>
                                  </p:end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8453" y="1080000"/>
            <a:ext cx="445008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适用性和局限性</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86276" y="2634127"/>
            <a:ext cx="670687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适合数据批量读写，吞吐量高</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386276" y="3796907"/>
            <a:ext cx="813181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不适合交互式应用，低延迟很难满足</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231871" y="2398288"/>
            <a:ext cx="1345543" cy="1093253"/>
          </a:xfrm>
          <a:prstGeom prst="rect">
            <a:avLst/>
          </a:prstGeom>
        </p:spPr>
      </p:pic>
      <p:pic>
        <p:nvPicPr>
          <p:cNvPr id="6" name="图片 5"/>
          <p:cNvPicPr>
            <a:picLocks noChangeAspect="1"/>
          </p:cNvPicPr>
          <p:nvPr/>
        </p:nvPicPr>
        <p:blipFill>
          <a:blip r:embed="rId2"/>
          <a:stretch>
            <a:fillRect/>
          </a:stretch>
        </p:blipFill>
        <p:spPr>
          <a:xfrm>
            <a:off x="9641100" y="3651984"/>
            <a:ext cx="1200744" cy="990224"/>
          </a:xfrm>
          <a:prstGeom prst="rect">
            <a:avLst/>
          </a:prstGeom>
        </p:spPr>
      </p:pic>
      <p:sp>
        <p:nvSpPr>
          <p:cNvPr id="7" name="文本框 6"/>
          <p:cNvSpPr txBox="1"/>
          <p:nvPr/>
        </p:nvSpPr>
        <p:spPr>
          <a:xfrm>
            <a:off x="1389307" y="2637160"/>
            <a:ext cx="765683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适合一次写入多次读取，顺序读写</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89307" y="3799940"/>
            <a:ext cx="6706870" cy="666115"/>
          </a:xfrm>
          <a:prstGeom prst="rect">
            <a:avLst/>
          </a:prstGeom>
          <a:noFill/>
        </p:spPr>
        <p:txBody>
          <a:bodyPr wrap="none" rtlCol="0">
            <a:spAutoFit/>
          </a:bodyPr>
          <a:lstStyle/>
          <a:p>
            <a:r>
              <a:rPr lang="en-US" altLang="zh-CN" sz="3735" b="1" dirty="0">
                <a:solidFill>
                  <a:srgbClr val="0A9496"/>
                </a:solidFill>
                <a:latin typeface="微软雅黑" panose="020B0503020204020204" pitchFamily="34" charset="-122"/>
                <a:ea typeface="微软雅黑" panose="020B0503020204020204" pitchFamily="34" charset="-122"/>
              </a:rPr>
              <a:t>- </a:t>
            </a:r>
            <a:r>
              <a:rPr lang="zh-CN" altLang="en-US" sz="3735" b="1" dirty="0">
                <a:solidFill>
                  <a:srgbClr val="0A9496"/>
                </a:solidFill>
                <a:latin typeface="微软雅黑" panose="020B0503020204020204" pitchFamily="34" charset="-122"/>
                <a:ea typeface="微软雅黑" panose="020B0503020204020204" pitchFamily="34" charset="-122"/>
              </a:rPr>
              <a:t>不支持多用户并发写相同文件</a:t>
            </a:r>
            <a:endParaRPr lang="zh-CN" altLang="en-US" sz="373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grpId="1" nodeType="clickEffect">
                                  <p:stCondLst>
                                    <p:cond delay="0"/>
                                  </p:stCondLst>
                                  <p:childTnLst>
                                    <p:animEffect transition="out" filter="wipe(left)">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22" presetClass="exit" presetSubtype="8" fill="hold" grpId="1" nodeType="withEffect">
                                  <p:stCondLst>
                                    <p:cond delay="0"/>
                                  </p:stCondLst>
                                  <p:childTnLst>
                                    <p:animEffect transition="out" filter="wipe(left)">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22" presetClass="exit" presetSubtype="8" fill="hold" nodeType="withEffect">
                                  <p:stCondLst>
                                    <p:cond delay="0"/>
                                  </p:stCondLst>
                                  <p:childTnLst>
                                    <p:animEffect transition="out" filter="wipe(left)">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3"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3"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3"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3"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3"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3"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3"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4"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8"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4"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8"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4" y="498319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8" y="4311417"/>
            <a:ext cx="5318235" cy="460375"/>
          </a:xfrm>
          <a:prstGeom prst="rect">
            <a:avLst/>
          </a:prstGeom>
          <a:noFill/>
        </p:spPr>
        <p:txBody>
          <a:bodyPr wrap="square" rtlCol="0">
            <a:spAutoFit/>
          </a:bodyPr>
          <a:lstStyle/>
          <a:p>
            <a:r>
              <a:rPr lang="en-US" altLang="zh-CN" sz="2400" b="1" dirty="0" err="1">
                <a:solidFill>
                  <a:srgbClr val="7B7C7F"/>
                </a:solidFill>
                <a:latin typeface="微软雅黑" panose="020B0503020204020204" pitchFamily="34" charset="-122"/>
                <a:ea typeface="微软雅黑" panose="020B0503020204020204" pitchFamily="34" charset="-122"/>
              </a:rPr>
              <a:t>MapReduce</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2"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2"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2" y="436563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8089" y="58569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5185177"/>
            <a:ext cx="5318235" cy="460375"/>
          </a:xfrm>
          <a:prstGeom prst="rect">
            <a:avLst/>
          </a:prstGeom>
          <a:noFill/>
        </p:spPr>
        <p:txBody>
          <a:bodyPr wrap="square" rtlCol="0">
            <a:spAutoFit/>
          </a:bodyPr>
          <a:p>
            <a:r>
              <a:rPr lang="zh-CN" altLang="en-US" sz="2400" b="1" dirty="0">
                <a:solidFill>
                  <a:srgbClr val="7B7C7F"/>
                </a:solidFill>
                <a:latin typeface="微软雅黑" panose="020B0503020204020204" pitchFamily="34" charset="-122"/>
                <a:ea typeface="微软雅黑" panose="020B0503020204020204" pitchFamily="34" charset="-122"/>
              </a:rPr>
              <a:t>计算加速引擎</a:t>
            </a:r>
            <a:r>
              <a:rPr lang="en-US" altLang="zh-CN" sz="2400" b="1" dirty="0">
                <a:solidFill>
                  <a:srgbClr val="7B7C7F"/>
                </a:solidFill>
                <a:latin typeface="微软雅黑" panose="020B0503020204020204" pitchFamily="34" charset="-122"/>
                <a:ea typeface="微软雅黑" panose="020B0503020204020204" pitchFamily="34" charset="-122"/>
              </a:rPr>
              <a:t>-Spark</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7057" y="52393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4"/>
                                        </p:tgtEl>
                                        <p:attrNameLst>
                                          <p:attrName>fillcolor</p:attrName>
                                        </p:attrNameLst>
                                      </p:cBhvr>
                                      <p:to>
                                        <a:srgbClr val="FF3F5F"/>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31"/>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18454" y="1080000"/>
            <a:ext cx="50203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rPr>
              <a:t>原理</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72516" y="3223973"/>
            <a:ext cx="10046970" cy="107632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分而治之，一个大任务分成多个小的子任务（</a:t>
            </a:r>
            <a:r>
              <a:rPr lang="en-US" altLang="zh-CN" sz="3200" b="1" dirty="0">
                <a:solidFill>
                  <a:srgbClr val="0A9496"/>
                </a:solidFill>
                <a:latin typeface="微软雅黑" panose="020B0503020204020204" pitchFamily="34" charset="-122"/>
                <a:ea typeface="微软雅黑" panose="020B0503020204020204" pitchFamily="34" charset="-122"/>
              </a:rPr>
              <a:t>Map</a:t>
            </a:r>
            <a:r>
              <a:rPr lang="zh-CN" altLang="en-US" sz="3200" b="1" dirty="0">
                <a:solidFill>
                  <a:srgbClr val="0A9496"/>
                </a:solidFill>
                <a:latin typeface="微软雅黑" panose="020B0503020204020204" pitchFamily="34" charset="-122"/>
                <a:ea typeface="微软雅黑" panose="020B0503020204020204" pitchFamily="34" charset="-122"/>
              </a:rPr>
              <a:t>），</a:t>
            </a:r>
            <a:endParaRPr lang="en-US" altLang="zh-CN" sz="3200" b="1" dirty="0">
              <a:solidFill>
                <a:srgbClr val="0A9496"/>
              </a:solidFill>
              <a:latin typeface="微软雅黑" panose="020B0503020204020204" pitchFamily="34" charset="-122"/>
              <a:ea typeface="微软雅黑" panose="020B0503020204020204" pitchFamily="34" charset="-122"/>
            </a:endParaRPr>
          </a:p>
          <a:p>
            <a:pPr algn="ctr"/>
            <a:r>
              <a:rPr lang="zh-CN" altLang="en-US" sz="3200" b="1" dirty="0">
                <a:solidFill>
                  <a:srgbClr val="0A9496"/>
                </a:solidFill>
                <a:latin typeface="微软雅黑" panose="020B0503020204020204" pitchFamily="34" charset="-122"/>
                <a:ea typeface="微软雅黑" panose="020B0503020204020204" pitchFamily="34" charset="-122"/>
              </a:rPr>
              <a:t>并行执行后，合并结果（</a:t>
            </a:r>
            <a:r>
              <a:rPr lang="en-US" altLang="zh-CN" sz="3200" b="1" dirty="0">
                <a:solidFill>
                  <a:srgbClr val="0A9496"/>
                </a:solidFill>
                <a:latin typeface="微软雅黑" panose="020B0503020204020204" pitchFamily="34" charset="-122"/>
                <a:ea typeface="微软雅黑" panose="020B0503020204020204" pitchFamily="34" charset="-122"/>
              </a:rPr>
              <a:t>Reduce</a:t>
            </a:r>
            <a:r>
              <a:rPr lang="zh-CN" altLang="en-US" sz="3200" b="1" dirty="0">
                <a:solidFill>
                  <a:srgbClr val="0A9496"/>
                </a:solidFill>
                <a:latin typeface="微软雅黑" panose="020B0503020204020204" pitchFamily="34" charset="-122"/>
                <a:ea typeface="微软雅黑" panose="020B0503020204020204" pitchFamily="34" charset="-122"/>
              </a:rPr>
              <a:t>）</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7111" y="2880001"/>
            <a:ext cx="10177780" cy="583565"/>
          </a:xfrm>
          <a:prstGeom prst="rect">
            <a:avLst/>
          </a:prstGeom>
          <a:noFill/>
        </p:spPr>
        <p:txBody>
          <a:bodyPr wrap="none" rtlCol="0">
            <a:spAutoFit/>
          </a:bodyPr>
          <a:lstStyle/>
          <a:p>
            <a:pPr algn="ct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100GB </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网站访问日志文件，找出访问次数最多的</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地址</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183515" y="5700395"/>
            <a:ext cx="293433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rPr>
              <a:t>output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V="1">
            <a:off x="1651013" y="4981202"/>
            <a:ext cx="2540" cy="71945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744249" y="620440"/>
            <a:ext cx="1813353" cy="4575077"/>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80049" y="2689580"/>
            <a:ext cx="1183451" cy="1595765"/>
            <a:chOff x="4196326" y="1780117"/>
            <a:chExt cx="887588" cy="1196824"/>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580049" y="2689580"/>
            <a:ext cx="1183451" cy="1595765"/>
            <a:chOff x="4196326" y="1780117"/>
            <a:chExt cx="887588" cy="1196824"/>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5580049" y="2689580"/>
            <a:ext cx="1183451" cy="1595765"/>
            <a:chOff x="4196326" y="1780117"/>
            <a:chExt cx="887588" cy="1196824"/>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580049" y="2689580"/>
            <a:ext cx="1183451" cy="1595765"/>
            <a:chOff x="4196326" y="1780117"/>
            <a:chExt cx="887588" cy="1196824"/>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5580049" y="2689580"/>
            <a:ext cx="1183451" cy="1595765"/>
            <a:chOff x="4196326" y="1780117"/>
            <a:chExt cx="887588" cy="1196824"/>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500"/>
                            </p:stCondLst>
                            <p:childTnLst>
                              <p:par>
                                <p:cTn id="38" presetID="63" presetClass="path" presetSubtype="0" accel="50000" decel="50000" fill="hold" nodeType="afterEffect">
                                  <p:stCondLst>
                                    <p:cond delay="500"/>
                                  </p:stCondLst>
                                  <p:childTnLst>
                                    <p:animMotion origin="layout" path="M 3.61111E-6 -2.46914E-6 L 0.34583 0.00062 " pathEditMode="relative" rAng="0" ptsTypes="AA">
                                      <p:cBhvr>
                                        <p:cTn id="39" dur="1000" fill="hold"/>
                                        <p:tgtEl>
                                          <p:spTgt spid="16"/>
                                        </p:tgtEl>
                                        <p:attrNameLst>
                                          <p:attrName>ppt_x</p:attrName>
                                          <p:attrName>ppt_y</p:attrName>
                                        </p:attrNameLst>
                                      </p:cBhvr>
                                      <p:rCtr x="17292" y="31"/>
                                    </p:animMotion>
                                  </p:childTnLst>
                                </p:cTn>
                              </p:par>
                              <p:par>
                                <p:cTn id="40" presetID="63" presetClass="path" presetSubtype="0" accel="50000" decel="50000" fill="hold" nodeType="withEffect">
                                  <p:stCondLst>
                                    <p:cond delay="500"/>
                                  </p:stCondLst>
                                  <p:childTnLst>
                                    <p:animMotion origin="layout" path="M 3.61111E-6 -2.46914E-6 L 0.1717 0.00278 " pathEditMode="relative" rAng="0" ptsTypes="AA">
                                      <p:cBhvr>
                                        <p:cTn id="41" dur="1000" fill="hold"/>
                                        <p:tgtEl>
                                          <p:spTgt spid="17"/>
                                        </p:tgtEl>
                                        <p:attrNameLst>
                                          <p:attrName>ppt_x</p:attrName>
                                          <p:attrName>ppt_y</p:attrName>
                                        </p:attrNameLst>
                                      </p:cBhvr>
                                      <p:rCtr x="8576" y="123"/>
                                    </p:animMotion>
                                  </p:childTnLst>
                                </p:cTn>
                              </p:par>
                              <p:par>
                                <p:cTn id="42" presetID="35" presetClass="path" presetSubtype="0" accel="50000" decel="50000" fill="hold" nodeType="withEffect">
                                  <p:stCondLst>
                                    <p:cond delay="500"/>
                                  </p:stCondLst>
                                  <p:childTnLst>
                                    <p:animMotion origin="layout" path="M 3.61111E-6 -2.46914E-6 L -0.17882 0.00062 " pathEditMode="relative" rAng="0" ptsTypes="AA">
                                      <p:cBhvr>
                                        <p:cTn id="43" dur="1000" fill="hold"/>
                                        <p:tgtEl>
                                          <p:spTgt spid="23"/>
                                        </p:tgtEl>
                                        <p:attrNameLst>
                                          <p:attrName>ppt_x</p:attrName>
                                          <p:attrName>ppt_y</p:attrName>
                                        </p:attrNameLst>
                                      </p:cBhvr>
                                      <p:rCtr x="-8941" y="31"/>
                                    </p:animMotion>
                                  </p:childTnLst>
                                </p:cTn>
                              </p:par>
                              <p:par>
                                <p:cTn id="44" presetID="35" presetClass="path" presetSubtype="0" accel="50000" decel="50000" fill="hold" nodeType="withEffect">
                                  <p:stCondLst>
                                    <p:cond delay="500"/>
                                  </p:stCondLst>
                                  <p:childTnLst>
                                    <p:animMotion origin="layout" path="M 3.61111E-6 -2.46914E-6 L -0.35174 0.00062 " pathEditMode="relative" rAng="0" ptsTypes="AA">
                                      <p:cBhvr>
                                        <p:cTn id="45" dur="1000" fill="hold"/>
                                        <p:tgtEl>
                                          <p:spTgt spid="26"/>
                                        </p:tgtEl>
                                        <p:attrNameLst>
                                          <p:attrName>ppt_x</p:attrName>
                                          <p:attrName>ppt_y</p:attrName>
                                        </p:attrNameLst>
                                      </p:cBhvr>
                                      <p:rCtr x="-17587"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213995" y="5723255"/>
            <a:ext cx="2865120"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970" y="5699760"/>
            <a:ext cx="207454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698355" y="5699760"/>
            <a:ext cx="199453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rPr>
              <a:t>output</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V="1">
            <a:off x="1646568" y="4981202"/>
            <a:ext cx="6985" cy="7423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385604"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H="1" flipV="1">
            <a:off x="10684497" y="4373559"/>
            <a:ext cx="11430" cy="13265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2985804" y="574963"/>
            <a:ext cx="3069385" cy="4575077"/>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61624" y="2689580"/>
            <a:ext cx="1183451" cy="1595765"/>
            <a:chOff x="4196326" y="1780117"/>
            <a:chExt cx="887588" cy="1196824"/>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799039" y="2689580"/>
            <a:ext cx="1183451" cy="1595765"/>
            <a:chOff x="4196326" y="1780117"/>
            <a:chExt cx="887588" cy="1196824"/>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680331" y="2684347"/>
            <a:ext cx="1183451" cy="1595765"/>
            <a:chOff x="4196326" y="1780117"/>
            <a:chExt cx="887588" cy="1196824"/>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442917" y="2689580"/>
            <a:ext cx="1183451" cy="1595765"/>
            <a:chOff x="4196326" y="1780117"/>
            <a:chExt cx="887588" cy="1196824"/>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324211" y="2689580"/>
            <a:ext cx="1183451" cy="1595765"/>
            <a:chOff x="4196326" y="1780117"/>
            <a:chExt cx="887588" cy="1196824"/>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2941" y="2631660"/>
              <a:ext cx="594360" cy="345281"/>
            </a:xfrm>
            <a:prstGeom prst="rect">
              <a:avLst/>
            </a:prstGeom>
            <a:noFill/>
          </p:spPr>
          <p:txBody>
            <a:bodyPr wrap="none" rtlCol="0">
              <a:spAutoFit/>
            </a:bodyPr>
            <a:lstStyle/>
            <a:p>
              <a:pPr algn="ctr"/>
              <a:r>
                <a:rPr lang="zh-CN" altLang="en-US" sz="2400" b="1" dirty="0">
                  <a:solidFill>
                    <a:srgbClr val="0A9496"/>
                  </a:solidFill>
                  <a:latin typeface="微软雅黑" panose="020B0503020204020204" pitchFamily="34" charset="-122"/>
                  <a:ea typeface="微软雅黑" panose="020B0503020204020204" pitchFamily="34" charset="-122"/>
                </a:rPr>
                <a:t>日志</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662955"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563778"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410819"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808165"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9930359" y="2682961"/>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IP1</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672631"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468223"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573453"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7817841"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940035" y="2692636"/>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IP2</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3540763"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458551"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662958"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7808169"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9930363" y="2682968"/>
            <a:ext cx="1055370" cy="748030"/>
          </a:xfrm>
          <a:prstGeom prst="rect">
            <a:avLst/>
          </a:prstGeom>
          <a:noFill/>
        </p:spPr>
        <p:txBody>
          <a:bodyPr wrap="none" rtlCol="0">
            <a:spAutoFit/>
          </a:bodyPr>
          <a:lstStyle/>
          <a:p>
            <a:r>
              <a:rPr lang="en-US" altLang="zh-CN" sz="4265" b="1" dirty="0">
                <a:solidFill>
                  <a:srgbClr val="0A9496"/>
                </a:solidFill>
                <a:latin typeface="微软雅黑" panose="020B0503020204020204" pitchFamily="34" charset="-122"/>
                <a:ea typeface="微软雅黑" panose="020B0503020204020204" pitchFamily="34" charset="-122"/>
              </a:rPr>
              <a:t>IP3</a:t>
            </a:r>
            <a:endParaRPr lang="en-US" altLang="zh-CN" sz="4265"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27708" y="1698998"/>
            <a:ext cx="873760"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文本框 53"/>
          <p:cNvSpPr txBox="1"/>
          <p:nvPr/>
        </p:nvSpPr>
        <p:spPr>
          <a:xfrm>
            <a:off x="3599393" y="1695486"/>
            <a:ext cx="852805"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54"/>
          <p:cNvSpPr txBox="1"/>
          <p:nvPr/>
        </p:nvSpPr>
        <p:spPr>
          <a:xfrm>
            <a:off x="5680246" y="1705161"/>
            <a:ext cx="853440" cy="583565"/>
          </a:xfrm>
          <a:prstGeom prst="rect">
            <a:avLst/>
          </a:prstGeom>
          <a:noFill/>
        </p:spPr>
        <p:txBody>
          <a:bodyPr wrap="none" rtlCol="0">
            <a:spAutoFit/>
          </a:bodyPr>
          <a:lstStyle/>
          <a:p>
            <a:r>
              <a:rPr lang="en-US" altLang="zh-CN"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Z</a:t>
            </a:r>
            <a:r>
              <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32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061887" y="435608"/>
            <a:ext cx="3196590" cy="1732915"/>
          </a:xfrm>
          <a:prstGeom prst="rect">
            <a:avLst/>
          </a:prstGeom>
          <a:noFill/>
        </p:spPr>
        <p:txBody>
          <a:bodyPr wrap="none" rtlCol="0">
            <a:spAutoFit/>
          </a:bodyPr>
          <a:lstStyle/>
          <a:p>
            <a:r>
              <a:rPr lang="en-US" altLang="zh-CN" sz="10665" b="1" dirty="0">
                <a:solidFill>
                  <a:srgbClr val="0A9496"/>
                </a:solidFill>
                <a:latin typeface="微软雅黑" panose="020B0503020204020204" pitchFamily="34" charset="-122"/>
                <a:ea typeface="微软雅黑" panose="020B0503020204020204" pitchFamily="34" charset="-122"/>
              </a:rPr>
              <a:t>… …</a:t>
            </a:r>
            <a:endParaRPr lang="en-US" altLang="zh-CN" sz="106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4" presetClass="path" presetSubtype="0" accel="50000" decel="50000" fill="hold" grpId="1" nodeType="withEffect">
                                  <p:stCondLst>
                                    <p:cond delay="0"/>
                                  </p:stCondLst>
                                  <p:childTnLst>
                                    <p:animMotion origin="layout" path="M -3.88889E-6 1.85185E-6 L -3.88889E-6 -0.25 " pathEditMode="relative" rAng="0" ptsTypes="AA">
                                      <p:cBhvr>
                                        <p:cTn id="15" dur="1000" fill="hold"/>
                                        <p:tgtEl>
                                          <p:spTgt spid="30"/>
                                        </p:tgtEl>
                                        <p:attrNameLst>
                                          <p:attrName>ppt_x</p:attrName>
                                          <p:attrName>ppt_y</p:attrName>
                                        </p:attrNameLst>
                                      </p:cBhvr>
                                      <p:rCtr x="0" y="-12500"/>
                                    </p:animMotion>
                                  </p:childTnLst>
                                </p:cTn>
                              </p:par>
                              <p:par>
                                <p:cTn id="16" presetID="64" presetClass="path" presetSubtype="0" accel="50000" decel="50000" fill="hold" grpId="1" nodeType="withEffect">
                                  <p:stCondLst>
                                    <p:cond delay="0"/>
                                  </p:stCondLst>
                                  <p:childTnLst>
                                    <p:animMotion origin="layout" path="M 3.61111E-6 1.85185E-6 L -0.17761 -0.24722 " pathEditMode="relative" rAng="0" ptsTypes="AA">
                                      <p:cBhvr>
                                        <p:cTn id="17" dur="1000" fill="hold"/>
                                        <p:tgtEl>
                                          <p:spTgt spid="29"/>
                                        </p:tgtEl>
                                        <p:attrNameLst>
                                          <p:attrName>ppt_x</p:attrName>
                                          <p:attrName>ppt_y</p:attrName>
                                        </p:attrNameLst>
                                      </p:cBhvr>
                                      <p:rCtr x="-8889" y="-12377"/>
                                    </p:animMotion>
                                  </p:childTnLst>
                                  <p:subTnLst>
                                    <p:set>
                                      <p:cBhvr override="childStyle">
                                        <p:cTn dur="1" fill="hold" display="0" masterRel="sameClick" afterEffect="1">
                                          <p:stCondLst>
                                            <p:cond evt="end" delay="0">
                                              <p:tn val="16"/>
                                            </p:cond>
                                          </p:stCondLst>
                                        </p:cTn>
                                        <p:tgtEl>
                                          <p:spTgt spid="29"/>
                                        </p:tgtEl>
                                        <p:attrNameLst>
                                          <p:attrName>style.visibility</p:attrName>
                                        </p:attrNameLst>
                                      </p:cBhvr>
                                      <p:to>
                                        <p:strVal val="hidden"/>
                                      </p:to>
                                    </p:set>
                                  </p:subTnLst>
                                </p:cTn>
                              </p:par>
                              <p:par>
                                <p:cTn id="18" presetID="64" presetClass="path" presetSubtype="0" accel="50000" decel="50000" fill="hold" grpId="1" nodeType="withEffect">
                                  <p:stCondLst>
                                    <p:cond delay="0"/>
                                  </p:stCondLst>
                                  <p:childTnLst>
                                    <p:animMotion origin="layout" path="M 5E-6 1.85185E-6 L -0.34983 -0.25124 " pathEditMode="relative" rAng="0" ptsTypes="AA">
                                      <p:cBhvr>
                                        <p:cTn id="19" dur="1000" fill="hold"/>
                                        <p:tgtEl>
                                          <p:spTgt spid="2"/>
                                        </p:tgtEl>
                                        <p:attrNameLst>
                                          <p:attrName>ppt_x</p:attrName>
                                          <p:attrName>ppt_y</p:attrName>
                                        </p:attrNameLst>
                                      </p:cBhvr>
                                      <p:rCtr x="-17500" y="-12562"/>
                                    </p:animMotion>
                                  </p:childTnLst>
                                  <p:subTnLst>
                                    <p:set>
                                      <p:cBhvr override="childStyle">
                                        <p:cTn dur="1" fill="hold" display="0" masterRel="sameClick" afterEffect="1">
                                          <p:stCondLst>
                                            <p:cond evt="end" delay="0">
                                              <p:tn val="18"/>
                                            </p:cond>
                                          </p:stCondLst>
                                        </p:cTn>
                                        <p:tgtEl>
                                          <p:spTgt spid="2"/>
                                        </p:tgtEl>
                                        <p:attrNameLst>
                                          <p:attrName>style.visibility</p:attrName>
                                        </p:attrNameLst>
                                      </p:cBhvr>
                                      <p:to>
                                        <p:strVal val="hidden"/>
                                      </p:to>
                                    </p:set>
                                  </p:sub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64" presetClass="path" presetSubtype="0" accel="50000" decel="50000" fill="hold" grpId="1" nodeType="withEffect">
                                  <p:stCondLst>
                                    <p:cond delay="0"/>
                                  </p:stCondLst>
                                  <p:childTnLst>
                                    <p:animMotion origin="layout" path="M 3.33333E-6 1.85185E-6 L -0.52431 -0.24722 " pathEditMode="relative" rAng="0" ptsTypes="AA">
                                      <p:cBhvr>
                                        <p:cTn id="24" dur="1000" fill="hold"/>
                                        <p:tgtEl>
                                          <p:spTgt spid="32"/>
                                        </p:tgtEl>
                                        <p:attrNameLst>
                                          <p:attrName>ppt_x</p:attrName>
                                          <p:attrName>ppt_y</p:attrName>
                                        </p:attrNameLst>
                                      </p:cBhvr>
                                      <p:rCtr x="-26215" y="-12377"/>
                                    </p:animMotion>
                                  </p:childTnLst>
                                  <p:subTnLst>
                                    <p:set>
                                      <p:cBhvr override="childStyle">
                                        <p:cTn dur="1" fill="hold" display="0" masterRel="sameClick" afterEffect="1">
                                          <p:stCondLst>
                                            <p:cond evt="end" delay="0">
                                              <p:tn val="23"/>
                                            </p:cond>
                                          </p:stCondLst>
                                        </p:cTn>
                                        <p:tgtEl>
                                          <p:spTgt spid="32"/>
                                        </p:tgtEl>
                                        <p:attrNameLst>
                                          <p:attrName>style.visibility</p:attrName>
                                        </p:attrNameLst>
                                      </p:cBhvr>
                                      <p:to>
                                        <p:strVal val="hidden"/>
                                      </p:to>
                                    </p:set>
                                  </p:sub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64" presetClass="path" presetSubtype="0" accel="50000" decel="50000" fill="hold" grpId="1" nodeType="withEffect">
                                  <p:stCondLst>
                                    <p:cond delay="0"/>
                                  </p:stCondLst>
                                  <p:childTnLst>
                                    <p:animMotion origin="layout" path="M 1.38889E-6 1.85185E-6 L -0.69827 -0.25 " pathEditMode="relative" rAng="0" ptsTypes="AA">
                                      <p:cBhvr>
                                        <p:cTn id="29" dur="1000" fill="hold"/>
                                        <p:tgtEl>
                                          <p:spTgt spid="33"/>
                                        </p:tgtEl>
                                        <p:attrNameLst>
                                          <p:attrName>ppt_x</p:attrName>
                                          <p:attrName>ppt_y</p:attrName>
                                        </p:attrNameLst>
                                      </p:cBhvr>
                                      <p:rCtr x="-34913" y="-12500"/>
                                    </p:animMotion>
                                  </p:childTnLst>
                                  <p:subTnLst>
                                    <p:set>
                                      <p:cBhvr override="childStyle">
                                        <p:cTn dur="1" fill="hold" display="0" masterRel="sameClick" afterEffect="1">
                                          <p:stCondLst>
                                            <p:cond evt="end" delay="0">
                                              <p:tn val="28"/>
                                            </p:cond>
                                          </p:stCondLst>
                                        </p:cTn>
                                        <p:tgtEl>
                                          <p:spTgt spid="33"/>
                                        </p:tgtEl>
                                        <p:attrNameLst>
                                          <p:attrName>style.visibility</p:attrName>
                                        </p:attrNameLst>
                                      </p:cBhvr>
                                      <p:to>
                                        <p:strVal val="hidden"/>
                                      </p:to>
                                    </p:set>
                                  </p:sub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64" presetClass="path" presetSubtype="0" accel="50000" decel="50000" fill="hold" grpId="1" nodeType="withEffect">
                                  <p:stCondLst>
                                    <p:cond delay="0"/>
                                  </p:stCondLst>
                                  <p:childTnLst>
                                    <p:animMotion origin="layout" path="M -8.33333E-7 -2.71605E-6 L -8.33333E-7 -0.25 " pathEditMode="relative" rAng="0" ptsTypes="AA">
                                      <p:cBhvr>
                                        <p:cTn id="45" dur="1000" fill="hold"/>
                                        <p:tgtEl>
                                          <p:spTgt spid="41"/>
                                        </p:tgtEl>
                                        <p:attrNameLst>
                                          <p:attrName>ppt_x</p:attrName>
                                          <p:attrName>ppt_y</p:attrName>
                                        </p:attrNameLst>
                                      </p:cBhvr>
                                      <p:rCtr x="0" y="-12500"/>
                                    </p:animMotion>
                                  </p:childTnLst>
                                </p:cTn>
                              </p:par>
                              <p:par>
                                <p:cTn id="46" presetID="64" presetClass="path" presetSubtype="0" accel="50000" decel="50000" fill="hold" grpId="1" nodeType="withEffect">
                                  <p:stCondLst>
                                    <p:cond delay="0"/>
                                  </p:stCondLst>
                                  <p:childTnLst>
                                    <p:animMotion origin="layout" path="M -1.38889E-6 -2.71605E-6 L 0.17205 -0.25154 " pathEditMode="relative" rAng="0" ptsTypes="AA">
                                      <p:cBhvr>
                                        <p:cTn id="47" dur="1000" fill="hold"/>
                                        <p:tgtEl>
                                          <p:spTgt spid="40"/>
                                        </p:tgtEl>
                                        <p:attrNameLst>
                                          <p:attrName>ppt_x</p:attrName>
                                          <p:attrName>ppt_y</p:attrName>
                                        </p:attrNameLst>
                                      </p:cBhvr>
                                      <p:rCtr x="8594" y="-12593"/>
                                    </p:animMotion>
                                  </p:childTnLst>
                                  <p:subTnLst>
                                    <p:set>
                                      <p:cBhvr override="childStyle">
                                        <p:cTn dur="1" fill="hold" display="0" masterRel="sameClick" afterEffect="1">
                                          <p:stCondLst>
                                            <p:cond evt="end" delay="0">
                                              <p:tn val="46"/>
                                            </p:cond>
                                          </p:stCondLst>
                                        </p:cTn>
                                        <p:tgtEl>
                                          <p:spTgt spid="40"/>
                                        </p:tgtEl>
                                        <p:attrNameLst>
                                          <p:attrName>style.visibility</p:attrName>
                                        </p:attrNameLst>
                                      </p:cBhvr>
                                      <p:to>
                                        <p:strVal val="hidden"/>
                                      </p:to>
                                    </p:set>
                                  </p:subTnLst>
                                </p:cTn>
                              </p:par>
                              <p:par>
                                <p:cTn id="48" presetID="64" presetClass="path" presetSubtype="0" accel="50000" decel="50000" fill="hold" grpId="1" nodeType="withEffect">
                                  <p:stCondLst>
                                    <p:cond delay="0"/>
                                  </p:stCondLst>
                                  <p:childTnLst>
                                    <p:animMotion origin="layout" path="M -3.05556E-6 -2.71605E-6 L -0.17135 -0.24043 " pathEditMode="relative" rAng="0" ptsTypes="AA">
                                      <p:cBhvr>
                                        <p:cTn id="49" dur="1000" fill="hold"/>
                                        <p:tgtEl>
                                          <p:spTgt spid="39"/>
                                        </p:tgtEl>
                                        <p:attrNameLst>
                                          <p:attrName>ppt_x</p:attrName>
                                          <p:attrName>ppt_y</p:attrName>
                                        </p:attrNameLst>
                                      </p:cBhvr>
                                      <p:rCtr x="-8576" y="-12037"/>
                                    </p:animMotion>
                                  </p:childTnLst>
                                  <p:subTnLst>
                                    <p:set>
                                      <p:cBhvr override="childStyle">
                                        <p:cTn dur="1" fill="hold" display="0" masterRel="sameClick" afterEffect="1">
                                          <p:stCondLst>
                                            <p:cond evt="end" delay="0">
                                              <p:tn val="48"/>
                                            </p:cond>
                                          </p:stCondLst>
                                        </p:cTn>
                                        <p:tgtEl>
                                          <p:spTgt spid="39"/>
                                        </p:tgtEl>
                                        <p:attrNameLst>
                                          <p:attrName>style.visibility</p:attrName>
                                        </p:attrNameLst>
                                      </p:cBhvr>
                                      <p:to>
                                        <p:strVal val="hidden"/>
                                      </p:to>
                                    </p:set>
                                  </p:sub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64" presetClass="path" presetSubtype="0" accel="50000" decel="50000" fill="hold" grpId="1" nodeType="withEffect">
                                  <p:stCondLst>
                                    <p:cond delay="0"/>
                                  </p:stCondLst>
                                  <p:childTnLst>
                                    <p:animMotion origin="layout" path="M -1.11111E-6 -2.71605E-6 L -0.34878 -0.24598 " pathEditMode="relative" rAng="0" ptsTypes="AA">
                                      <p:cBhvr>
                                        <p:cTn id="54" dur="1000" fill="hold"/>
                                        <p:tgtEl>
                                          <p:spTgt spid="42"/>
                                        </p:tgtEl>
                                        <p:attrNameLst>
                                          <p:attrName>ppt_x</p:attrName>
                                          <p:attrName>ppt_y</p:attrName>
                                        </p:attrNameLst>
                                      </p:cBhvr>
                                      <p:rCtr x="-17448" y="-12315"/>
                                    </p:animMotion>
                                  </p:childTnLst>
                                  <p:subTnLst>
                                    <p:set>
                                      <p:cBhvr override="childStyle">
                                        <p:cTn dur="1" fill="hold" display="0" masterRel="sameClick" afterEffect="1">
                                          <p:stCondLst>
                                            <p:cond evt="end" delay="0">
                                              <p:tn val="53"/>
                                            </p:cond>
                                          </p:stCondLst>
                                        </p:cTn>
                                        <p:tgtEl>
                                          <p:spTgt spid="42"/>
                                        </p:tgtEl>
                                        <p:attrNameLst>
                                          <p:attrName>style.visibility</p:attrName>
                                        </p:attrNameLst>
                                      </p:cBhvr>
                                      <p:to>
                                        <p:strVal val="hidden"/>
                                      </p:to>
                                    </p:set>
                                  </p:sub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64" presetClass="path" presetSubtype="0" accel="50000" decel="50000" fill="hold" grpId="1" nodeType="withEffect">
                                  <p:stCondLst>
                                    <p:cond delay="0"/>
                                  </p:stCondLst>
                                  <p:childTnLst>
                                    <p:animMotion origin="layout" path="M -3.05556E-6 -2.71605E-6 L -0.52135 -0.24321 " pathEditMode="relative" rAng="0" ptsTypes="AA">
                                      <p:cBhvr>
                                        <p:cTn id="59" dur="1000" fill="hold"/>
                                        <p:tgtEl>
                                          <p:spTgt spid="43"/>
                                        </p:tgtEl>
                                        <p:attrNameLst>
                                          <p:attrName>ppt_x</p:attrName>
                                          <p:attrName>ppt_y</p:attrName>
                                        </p:attrNameLst>
                                      </p:cBhvr>
                                      <p:rCtr x="-26076" y="-12160"/>
                                    </p:animMotion>
                                  </p:childTnLst>
                                  <p:subTnLst>
                                    <p:set>
                                      <p:cBhvr override="childStyle">
                                        <p:cTn dur="1" fill="hold" display="0" masterRel="sameClick" afterEffect="1">
                                          <p:stCondLst>
                                            <p:cond evt="end" delay="0">
                                              <p:tn val="58"/>
                                            </p:cond>
                                          </p:stCondLst>
                                        </p:cTn>
                                        <p:tgtEl>
                                          <p:spTgt spid="43"/>
                                        </p:tgtEl>
                                        <p:attrNameLst>
                                          <p:attrName>style.visibility</p:attrName>
                                        </p:attrNameLst>
                                      </p:cBhvr>
                                      <p:to>
                                        <p:strVal val="hidden"/>
                                      </p:to>
                                    </p:set>
                                  </p:sub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64" presetClass="path" presetSubtype="0" accel="50000" decel="50000" fill="hold" grpId="1" nodeType="withEffect">
                                  <p:stCondLst>
                                    <p:cond delay="0"/>
                                  </p:stCondLst>
                                  <p:childTnLst>
                                    <p:animMotion origin="layout" path="M 5E-6 1.85185E-6 L 5E-6 -0.25 " pathEditMode="relative" rAng="0" ptsTypes="AA">
                                      <p:cBhvr>
                                        <p:cTn id="75" dur="1000" fill="hold"/>
                                        <p:tgtEl>
                                          <p:spTgt spid="51"/>
                                        </p:tgtEl>
                                        <p:attrNameLst>
                                          <p:attrName>ppt_x</p:attrName>
                                          <p:attrName>ppt_y</p:attrName>
                                        </p:attrNameLst>
                                      </p:cBhvr>
                                      <p:rCtr x="0" y="-12500"/>
                                    </p:animMotion>
                                  </p:childTnLst>
                                </p:cTn>
                              </p:par>
                              <p:par>
                                <p:cTn id="76" presetID="64" presetClass="path" presetSubtype="0" accel="50000" decel="50000" fill="hold" grpId="1" nodeType="withEffect">
                                  <p:stCondLst>
                                    <p:cond delay="0"/>
                                  </p:stCondLst>
                                  <p:childTnLst>
                                    <p:animMotion origin="layout" path="M -3.33333E-6 1.85185E-6 L 0.34566 -0.24445 " pathEditMode="relative" rAng="0" ptsTypes="AA">
                                      <p:cBhvr>
                                        <p:cTn id="77" dur="1000" fill="hold"/>
                                        <p:tgtEl>
                                          <p:spTgt spid="50"/>
                                        </p:tgtEl>
                                        <p:attrNameLst>
                                          <p:attrName>ppt_x</p:attrName>
                                          <p:attrName>ppt_y</p:attrName>
                                        </p:attrNameLst>
                                      </p:cBhvr>
                                      <p:rCtr x="17274" y="-12222"/>
                                    </p:animMotion>
                                  </p:childTnLst>
                                  <p:subTnLst>
                                    <p:set>
                                      <p:cBhvr override="childStyle">
                                        <p:cTn dur="1" fill="hold" display="0" masterRel="sameClick" afterEffect="1">
                                          <p:stCondLst>
                                            <p:cond evt="end" delay="0">
                                              <p:tn val="76"/>
                                            </p:cond>
                                          </p:stCondLst>
                                        </p:cTn>
                                        <p:tgtEl>
                                          <p:spTgt spid="50"/>
                                        </p:tgtEl>
                                        <p:attrNameLst>
                                          <p:attrName>style.visibility</p:attrName>
                                        </p:attrNameLst>
                                      </p:cBhvr>
                                      <p:to>
                                        <p:strVal val="hidden"/>
                                      </p:to>
                                    </p:set>
                                  </p:subTnLst>
                                </p:cTn>
                              </p:par>
                              <p:par>
                                <p:cTn id="78" presetID="64" presetClass="path" presetSubtype="0" accel="50000" decel="50000" fill="hold" grpId="1" nodeType="withEffect">
                                  <p:stCondLst>
                                    <p:cond delay="0"/>
                                  </p:stCondLst>
                                  <p:childTnLst>
                                    <p:animMotion origin="layout" path="M 3.33333E-6 1.85185E-6 L 0.17187 -0.24167 " pathEditMode="relative" rAng="0" ptsTypes="AA">
                                      <p:cBhvr>
                                        <p:cTn id="79" dur="1000" fill="hold"/>
                                        <p:tgtEl>
                                          <p:spTgt spid="49"/>
                                        </p:tgtEl>
                                        <p:attrNameLst>
                                          <p:attrName>ppt_x</p:attrName>
                                          <p:attrName>ppt_y</p:attrName>
                                        </p:attrNameLst>
                                      </p:cBhvr>
                                      <p:rCtr x="8594" y="-12099"/>
                                    </p:animMotion>
                                  </p:childTnLst>
                                  <p:subTnLst>
                                    <p:set>
                                      <p:cBhvr override="childStyle">
                                        <p:cTn dur="1" fill="hold" display="0" masterRel="sameClick" afterEffect="1">
                                          <p:stCondLst>
                                            <p:cond evt="end" delay="0">
                                              <p:tn val="78"/>
                                            </p:cond>
                                          </p:stCondLst>
                                        </p:cTn>
                                        <p:tgtEl>
                                          <p:spTgt spid="49"/>
                                        </p:tgtEl>
                                        <p:attrNameLst>
                                          <p:attrName>style.visibility</p:attrName>
                                        </p:attrNameLst>
                                      </p:cBhvr>
                                      <p:to>
                                        <p:strVal val="hidden"/>
                                      </p:to>
                                    </p:set>
                                  </p:subTnLst>
                                </p:cTn>
                              </p:par>
                              <p:par>
                                <p:cTn id="80" presetID="10"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64" presetClass="path" presetSubtype="0" accel="50000" decel="50000" fill="hold" grpId="1" nodeType="withEffect">
                                  <p:stCondLst>
                                    <p:cond delay="0"/>
                                  </p:stCondLst>
                                  <p:childTnLst>
                                    <p:animMotion origin="layout" path="M 3.33333E-6 1.85185E-6 L -0.1783 -0.24445 " pathEditMode="relative" rAng="0" ptsTypes="AA">
                                      <p:cBhvr>
                                        <p:cTn id="84" dur="1000" fill="hold"/>
                                        <p:tgtEl>
                                          <p:spTgt spid="52"/>
                                        </p:tgtEl>
                                        <p:attrNameLst>
                                          <p:attrName>ppt_x</p:attrName>
                                          <p:attrName>ppt_y</p:attrName>
                                        </p:attrNameLst>
                                      </p:cBhvr>
                                      <p:rCtr x="-8924" y="-12222"/>
                                    </p:animMotion>
                                  </p:childTnLst>
                                  <p:subTnLst>
                                    <p:set>
                                      <p:cBhvr override="childStyle">
                                        <p:cTn dur="1" fill="hold" display="0" masterRel="sameClick" afterEffect="1">
                                          <p:stCondLst>
                                            <p:cond evt="end" delay="0">
                                              <p:tn val="83"/>
                                            </p:cond>
                                          </p:stCondLst>
                                        </p:cTn>
                                        <p:tgtEl>
                                          <p:spTgt spid="52"/>
                                        </p:tgtEl>
                                        <p:attrNameLst>
                                          <p:attrName>style.visibility</p:attrName>
                                        </p:attrNameLst>
                                      </p:cBhvr>
                                      <p:to>
                                        <p:strVal val="hidden"/>
                                      </p:to>
                                    </p:set>
                                  </p:subTnLst>
                                </p:cTn>
                              </p:par>
                              <p:par>
                                <p:cTn id="85" presetID="10"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64" presetClass="path" presetSubtype="0" accel="50000" decel="50000" fill="hold" grpId="1" nodeType="withEffect">
                                  <p:stCondLst>
                                    <p:cond delay="0"/>
                                  </p:stCondLst>
                                  <p:childTnLst>
                                    <p:animMotion origin="layout" path="M 1.38889E-6 1.85185E-6 L -0.35226 -0.24445 " pathEditMode="relative" rAng="0" ptsTypes="AA">
                                      <p:cBhvr>
                                        <p:cTn id="89" dur="1000" fill="hold"/>
                                        <p:tgtEl>
                                          <p:spTgt spid="53"/>
                                        </p:tgtEl>
                                        <p:attrNameLst>
                                          <p:attrName>ppt_x</p:attrName>
                                          <p:attrName>ppt_y</p:attrName>
                                        </p:attrNameLst>
                                      </p:cBhvr>
                                      <p:rCtr x="-17622" y="-12222"/>
                                    </p:animMotion>
                                  </p:childTnLst>
                                  <p:subTnLst>
                                    <p:set>
                                      <p:cBhvr override="childStyle">
                                        <p:cTn dur="1" fill="hold" display="0" masterRel="sameClick" afterEffect="1">
                                          <p:stCondLst>
                                            <p:cond evt="end" delay="0">
                                              <p:tn val="88"/>
                                            </p:cond>
                                          </p:stCondLst>
                                        </p:cTn>
                                        <p:tgtEl>
                                          <p:spTgt spid="53"/>
                                        </p:tgtEl>
                                        <p:attrNameLst>
                                          <p:attrName>style.visibility</p:attrName>
                                        </p:attrNameLst>
                                      </p:cBhvr>
                                      <p:to>
                                        <p:strVal val="hidden"/>
                                      </p:to>
                                    </p:set>
                                  </p:subTnLst>
                                </p:cTn>
                              </p:par>
                            </p:childTnLst>
                          </p:cTn>
                        </p:par>
                        <p:par>
                          <p:cTn id="90" fill="hold">
                            <p:stCondLst>
                              <p:cond delay="2500"/>
                            </p:stCondLst>
                            <p:childTnLst>
                              <p:par>
                                <p:cTn id="91" presetID="10" presetClass="entr" presetSubtype="0"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childTnLst>
                          </p:cTn>
                        </p:par>
                        <p:par>
                          <p:cTn id="94" fill="hold">
                            <p:stCondLst>
                              <p:cond delay="3000"/>
                            </p:stCondLst>
                            <p:childTnLst>
                              <p:par>
                                <p:cTn id="95" presetID="22" presetClass="entr" presetSubtype="8" repeatCount="indefinite" fill="hold" nodeType="afterEffect">
                                  <p:stCondLst>
                                    <p:cond delay="500"/>
                                  </p:stCondLst>
                                  <p:childTnLst>
                                    <p:set>
                                      <p:cBhvr>
                                        <p:cTn id="96" dur="1" fill="hold">
                                          <p:stCondLst>
                                            <p:cond delay="0"/>
                                          </p:stCondLst>
                                        </p:cTn>
                                        <p:tgtEl>
                                          <p:spTgt spid="4">
                                            <p:txEl>
                                              <p:pRg st="0" end="0"/>
                                            </p:txEl>
                                          </p:spTgt>
                                        </p:tgtEl>
                                        <p:attrNameLst>
                                          <p:attrName>style.visibility</p:attrName>
                                        </p:attrNameLst>
                                      </p:cBhvr>
                                      <p:to>
                                        <p:strVal val="visible"/>
                                      </p:to>
                                    </p:set>
                                    <p:animEffect transition="in" filter="wipe(left)">
                                      <p:cBhvr>
                                        <p:cTn id="9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9" grpId="0"/>
      <p:bldP spid="29" grpId="1"/>
      <p:bldP spid="30" grpId="0"/>
      <p:bldP spid="30" grpId="1"/>
      <p:bldP spid="32" grpId="0"/>
      <p:bldP spid="32" grpId="1"/>
      <p:bldP spid="33" grpId="0"/>
      <p:bldP spid="33" grpId="1"/>
      <p:bldP spid="39" grpId="0"/>
      <p:bldP spid="39" grpId="1"/>
      <p:bldP spid="40" grpId="0"/>
      <p:bldP spid="40" grpId="1"/>
      <p:bldP spid="41" grpId="0"/>
      <p:bldP spid="41" grpId="1"/>
      <p:bldP spid="42" grpId="0"/>
      <p:bldP spid="42" grpId="1"/>
      <p:bldP spid="43" grpId="0"/>
      <p:bldP spid="43" grpId="1"/>
      <p:bldP spid="49" grpId="0"/>
      <p:bldP spid="49" grpId="1"/>
      <p:bldP spid="50" grpId="0"/>
      <p:bldP spid="50" grpId="1"/>
      <p:bldP spid="51" grpId="0"/>
      <p:bldP spid="51" grpId="1"/>
      <p:bldP spid="52" grpId="0"/>
      <p:bldP spid="52" grpId="1"/>
      <p:bldP spid="53" grpId="0"/>
      <p:bldP spid="53" grpId="1"/>
      <p:bldP spid="3" grpId="0"/>
      <p:bldP spid="54" grpId="0"/>
      <p:bldP spid="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265430" y="5723255"/>
            <a:ext cx="2796540"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200" b="1" dirty="0">
                <a:solidFill>
                  <a:schemeClr val="bg1"/>
                </a:solidFill>
                <a:latin typeface="微软雅黑" panose="020B0503020204020204" pitchFamily="34" charset="-122"/>
                <a:ea typeface="微软雅黑" panose="020B0503020204020204" pitchFamily="34" charset="-122"/>
              </a:rPr>
              <a:t>output</a:t>
            </a:r>
            <a:endPar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H="1" flipV="1">
            <a:off x="1653553" y="4981202"/>
            <a:ext cx="10160" cy="7423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5051892" y="1980753"/>
            <a:ext cx="2036017" cy="3522540"/>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圆角矩形 75"/>
          <p:cNvSpPr/>
          <p:nvPr/>
        </p:nvSpPr>
        <p:spPr bwMode="auto">
          <a:xfrm>
            <a:off x="6649853" y="634569"/>
            <a:ext cx="2617665" cy="3962361"/>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heel(1)">
                                      <p:cBhvr>
                                        <p:cTn id="7" dur="10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bwMode="auto">
          <a:xfrm>
            <a:off x="1220527" y="1269945"/>
            <a:ext cx="4063845" cy="4601881"/>
          </a:xfrm>
          <a:prstGeom prst="roundRect">
            <a:avLst>
              <a:gd name="adj" fmla="val 7549"/>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defTabSz="608965" fontAlgn="base">
              <a:spcBef>
                <a:spcPct val="0"/>
              </a:spcBef>
              <a:spcAft>
                <a:spcPct val="0"/>
              </a:spcAft>
            </a:pPr>
            <a:r>
              <a:rPr lang="zh-CN" altLang="en-US" sz="4265" b="1" dirty="0">
                <a:solidFill>
                  <a:srgbClr val="0A9496"/>
                </a:solidFill>
                <a:latin typeface="微软雅黑" panose="020B0503020204020204" pitchFamily="34" charset="-122"/>
                <a:ea typeface="微软雅黑" panose="020B0503020204020204" pitchFamily="34" charset="-122"/>
              </a:rPr>
              <a:t>系统瓶颈</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7" name="Text Placeholder 3"/>
          <p:cNvSpPr txBox="1"/>
          <p:nvPr/>
        </p:nvSpPr>
        <p:spPr>
          <a:xfrm>
            <a:off x="2489111" y="2476077"/>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存储容量</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0" name="Text Placeholder 3"/>
          <p:cNvSpPr txBox="1"/>
          <p:nvPr/>
        </p:nvSpPr>
        <p:spPr>
          <a:xfrm>
            <a:off x="2489111" y="3472169"/>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读写速度</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3" name="Text Placeholder 3"/>
          <p:cNvSpPr txBox="1"/>
          <p:nvPr/>
        </p:nvSpPr>
        <p:spPr>
          <a:xfrm>
            <a:off x="2485979" y="4468261"/>
            <a:ext cx="121920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400" b="1" dirty="0">
                <a:solidFill>
                  <a:srgbClr val="0A9496"/>
                </a:solidFill>
                <a:latin typeface="微软雅黑" panose="020B0503020204020204" pitchFamily="34" charset="-122"/>
                <a:ea typeface="微软雅黑" panose="020B0503020204020204" pitchFamily="34" charset="-122"/>
              </a:rPr>
              <a:t>计算效率</a:t>
            </a:r>
            <a:endParaRPr lang="zh-CN" altLang="en-US" sz="2400" b="1" dirty="0">
              <a:solidFill>
                <a:srgbClr val="0A9496"/>
              </a:solidFill>
              <a:latin typeface="微软雅黑" panose="020B0503020204020204" pitchFamily="34" charset="-122"/>
              <a:ea typeface="微软雅黑" panose="020B0503020204020204" pitchFamily="34" charset="-122"/>
            </a:endParaRPr>
          </a:p>
        </p:txBody>
      </p:sp>
      <p:sp>
        <p:nvSpPr>
          <p:cNvPr id="15" name="Freeform 48"/>
          <p:cNvSpPr>
            <a:spLocks noChangeAspect="1" noEditPoints="1"/>
          </p:cNvSpPr>
          <p:nvPr/>
        </p:nvSpPr>
        <p:spPr bwMode="auto">
          <a:xfrm>
            <a:off x="1649660" y="242074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6" name="Freeform 48"/>
          <p:cNvSpPr>
            <a:spLocks noChangeAspect="1" noEditPoints="1"/>
          </p:cNvSpPr>
          <p:nvPr/>
        </p:nvSpPr>
        <p:spPr bwMode="auto">
          <a:xfrm>
            <a:off x="1649660" y="341683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7" name="Freeform 48"/>
          <p:cNvSpPr>
            <a:spLocks noChangeAspect="1" noEditPoints="1"/>
          </p:cNvSpPr>
          <p:nvPr/>
        </p:nvSpPr>
        <p:spPr bwMode="auto">
          <a:xfrm>
            <a:off x="1649660" y="441292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507028" y="4890762"/>
            <a:ext cx="769620" cy="829945"/>
          </a:xfrm>
          <a:prstGeom prst="rect">
            <a:avLst/>
          </a:prstGeom>
          <a:noFill/>
        </p:spPr>
        <p:txBody>
          <a:bodyPr wrap="none" rtlCol="0">
            <a:spAutoFit/>
          </a:bodyPr>
          <a:lstStyle/>
          <a:p>
            <a:r>
              <a:rPr lang="en-US" altLang="zh-CN" sz="4800" b="1" dirty="0">
                <a:solidFill>
                  <a:srgbClr val="0A9496"/>
                </a:solidFill>
                <a:latin typeface="微软雅黑" panose="020B0503020204020204" pitchFamily="34" charset="-122"/>
                <a:ea typeface="微软雅黑" panose="020B0503020204020204" pitchFamily="34" charset="-122"/>
              </a:rPr>
              <a:t>…</a:t>
            </a:r>
            <a:endParaRPr lang="en-US" altLang="zh-CN" sz="4800" b="1" dirty="0">
              <a:solidFill>
                <a:srgbClr val="0A9496"/>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6824914" y="1269945"/>
            <a:ext cx="4063845" cy="4601881"/>
          </a:xfrm>
          <a:prstGeom prst="roundRect">
            <a:avLst>
              <a:gd name="adj" fmla="val 7549"/>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大数据技术</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 Placeholder 3"/>
          <p:cNvSpPr txBox="1"/>
          <p:nvPr/>
        </p:nvSpPr>
        <p:spPr>
          <a:xfrm>
            <a:off x="8093498" y="2476077"/>
            <a:ext cx="180848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err="1">
                <a:solidFill>
                  <a:srgbClr val="0A9496"/>
                </a:solidFill>
                <a:latin typeface="微软雅黑" panose="020B0503020204020204" pitchFamily="34" charset="-122"/>
                <a:ea typeface="微软雅黑" panose="020B0503020204020204" pitchFamily="34" charset="-122"/>
              </a:rPr>
              <a:t>MapReduce</a:t>
            </a:r>
            <a:endParaRPr lang="en-US" altLang="zh-CN" sz="2400" b="1" dirty="0" err="1">
              <a:solidFill>
                <a:srgbClr val="0A9496"/>
              </a:solidFill>
              <a:latin typeface="微软雅黑" panose="020B0503020204020204" pitchFamily="34" charset="-122"/>
              <a:ea typeface="微软雅黑" panose="020B0503020204020204" pitchFamily="34" charset="-122"/>
            </a:endParaRPr>
          </a:p>
        </p:txBody>
      </p:sp>
      <p:sp>
        <p:nvSpPr>
          <p:cNvPr id="22" name="Text Placeholder 3"/>
          <p:cNvSpPr txBox="1"/>
          <p:nvPr/>
        </p:nvSpPr>
        <p:spPr>
          <a:xfrm>
            <a:off x="8093497" y="3472169"/>
            <a:ext cx="1308735"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err="1">
                <a:solidFill>
                  <a:srgbClr val="0A9496"/>
                </a:solidFill>
                <a:latin typeface="微软雅黑" panose="020B0503020204020204" pitchFamily="34" charset="-122"/>
                <a:ea typeface="微软雅黑" panose="020B0503020204020204" pitchFamily="34" charset="-122"/>
              </a:rPr>
              <a:t>BigTable</a:t>
            </a:r>
            <a:endParaRPr lang="en-US" altLang="zh-CN" sz="2400" b="1" dirty="0" err="1">
              <a:solidFill>
                <a:srgbClr val="0A9496"/>
              </a:solidFill>
              <a:latin typeface="微软雅黑" panose="020B0503020204020204" pitchFamily="34" charset="-122"/>
              <a:ea typeface="微软雅黑" panose="020B0503020204020204" pitchFamily="34" charset="-122"/>
            </a:endParaRPr>
          </a:p>
        </p:txBody>
      </p:sp>
      <p:sp>
        <p:nvSpPr>
          <p:cNvPr id="23" name="Text Placeholder 3"/>
          <p:cNvSpPr txBox="1"/>
          <p:nvPr/>
        </p:nvSpPr>
        <p:spPr>
          <a:xfrm>
            <a:off x="8090366" y="4468261"/>
            <a:ext cx="582930" cy="36893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2400" b="1" dirty="0">
                <a:solidFill>
                  <a:srgbClr val="0A9496"/>
                </a:solidFill>
                <a:latin typeface="微软雅黑" panose="020B0503020204020204" pitchFamily="34" charset="-122"/>
                <a:ea typeface="微软雅黑" panose="020B0503020204020204" pitchFamily="34" charset="-122"/>
              </a:rPr>
              <a:t>GFS</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24" name="Freeform 48"/>
          <p:cNvSpPr>
            <a:spLocks noChangeAspect="1" noEditPoints="1"/>
          </p:cNvSpPr>
          <p:nvPr/>
        </p:nvSpPr>
        <p:spPr bwMode="auto">
          <a:xfrm>
            <a:off x="7254047" y="242074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25" name="Freeform 48"/>
          <p:cNvSpPr>
            <a:spLocks noChangeAspect="1" noEditPoints="1"/>
          </p:cNvSpPr>
          <p:nvPr/>
        </p:nvSpPr>
        <p:spPr bwMode="auto">
          <a:xfrm>
            <a:off x="7254047" y="3416835"/>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26" name="Freeform 48"/>
          <p:cNvSpPr>
            <a:spLocks noChangeAspect="1" noEditPoints="1"/>
          </p:cNvSpPr>
          <p:nvPr/>
        </p:nvSpPr>
        <p:spPr bwMode="auto">
          <a:xfrm>
            <a:off x="7254047" y="441292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500"/>
                            </p:stCondLst>
                            <p:childTnLst>
                              <p:par>
                                <p:cTn id="44" presetID="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1+#ppt_w/2"/>
                                          </p:val>
                                        </p:tav>
                                        <p:tav tm="100000">
                                          <p:val>
                                            <p:strVal val="#ppt_x"/>
                                          </p:val>
                                        </p:tav>
                                      </p:tavLst>
                                    </p:anim>
                                    <p:anim calcmode="lin" valueType="num">
                                      <p:cBhvr additive="base">
                                        <p:cTn id="51" dur="500" fill="hold"/>
                                        <p:tgtEl>
                                          <p:spTgt spid="21"/>
                                        </p:tgtEl>
                                        <p:attrNameLst>
                                          <p:attrName>ppt_y</p:attrName>
                                        </p:attrNameLst>
                                      </p:cBhvr>
                                      <p:tavLst>
                                        <p:tav tm="0">
                                          <p:val>
                                            <p:strVal val="#ppt_y"/>
                                          </p:val>
                                        </p:tav>
                                        <p:tav tm="100000">
                                          <p:val>
                                            <p:strVal val="#ppt_y"/>
                                          </p:val>
                                        </p:tav>
                                      </p:tavLst>
                                    </p:anim>
                                  </p:childTnLst>
                                </p:cTn>
                              </p:par>
                            </p:childTnLst>
                          </p:cTn>
                        </p:par>
                        <p:par>
                          <p:cTn id="52" fill="hold">
                            <p:stCondLst>
                              <p:cond delay="1000"/>
                            </p:stCondLst>
                            <p:childTnLst>
                              <p:par>
                                <p:cTn id="53" presetID="2" presetClass="entr" presetSubtype="8"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0-#ppt_w/2"/>
                                          </p:val>
                                        </p:tav>
                                        <p:tav tm="100000">
                                          <p:val>
                                            <p:strVal val="#ppt_x"/>
                                          </p:val>
                                        </p:tav>
                                      </p:tavLst>
                                    </p:anim>
                                    <p:anim calcmode="lin" valueType="num">
                                      <p:cBhvr additive="base">
                                        <p:cTn id="56" dur="500" fill="hold"/>
                                        <p:tgtEl>
                                          <p:spTgt spid="25"/>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par>
                          <p:cTn id="61" fill="hold">
                            <p:stCondLst>
                              <p:cond delay="1500"/>
                            </p:stCondLst>
                            <p:childTnLst>
                              <p:par>
                                <p:cTn id="62" presetID="2" presetClass="entr" presetSubtype="8"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0-#ppt_w/2"/>
                                          </p:val>
                                        </p:tav>
                                        <p:tav tm="100000">
                                          <p:val>
                                            <p:strVal val="#ppt_x"/>
                                          </p:val>
                                        </p:tav>
                                      </p:tavLst>
                                    </p:anim>
                                    <p:anim calcmode="lin" valueType="num">
                                      <p:cBhvr additive="base">
                                        <p:cTn id="65" dur="500" fill="hold"/>
                                        <p:tgtEl>
                                          <p:spTgt spid="26"/>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1+#ppt_w/2"/>
                                          </p:val>
                                        </p:tav>
                                        <p:tav tm="100000">
                                          <p:val>
                                            <p:strVal val="#ppt_x"/>
                                          </p:val>
                                        </p:tav>
                                      </p:tavLst>
                                    </p:anim>
                                    <p:anim calcmode="lin" valueType="num">
                                      <p:cBhvr additive="base">
                                        <p:cTn id="6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p:bldP spid="10" grpId="0"/>
      <p:bldP spid="13" grpId="0"/>
      <p:bldP spid="15" grpId="0" animBg="1"/>
      <p:bldP spid="16" grpId="0" animBg="1"/>
      <p:bldP spid="17" grpId="0" animBg="1"/>
      <p:bldP spid="19" grpId="0"/>
      <p:bldP spid="20" grpId="0" animBg="1"/>
      <p:bldP spid="21" grpId="0"/>
      <p:bldP spid="22" grpId="0"/>
      <p:bldP spid="23" grpId="0"/>
      <p:bldP spid="24" grpId="0" animBg="1"/>
      <p:bldP spid="25" grpId="0" animBg="1"/>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472908" y="4445707"/>
            <a:ext cx="1143000" cy="1143000"/>
          </a:xfrm>
          <a:prstGeom prst="rect">
            <a:avLst/>
          </a:prstGeom>
        </p:spPr>
      </p:pic>
      <p:pic>
        <p:nvPicPr>
          <p:cNvPr id="10" name="图片 9"/>
          <p:cNvPicPr>
            <a:picLocks noChangeAspect="1"/>
          </p:cNvPicPr>
          <p:nvPr/>
        </p:nvPicPr>
        <p:blipFill>
          <a:blip r:embed="rId1"/>
          <a:stretch>
            <a:fillRect/>
          </a:stretch>
        </p:blipFill>
        <p:spPr>
          <a:xfrm>
            <a:off x="1350715" y="4445707"/>
            <a:ext cx="1143000" cy="1143000"/>
          </a:xfrm>
          <a:prstGeom prst="rect">
            <a:avLst/>
          </a:prstGeom>
        </p:spPr>
      </p:pic>
      <p:pic>
        <p:nvPicPr>
          <p:cNvPr id="11" name="图片 10"/>
          <p:cNvPicPr>
            <a:picLocks noChangeAspect="1"/>
          </p:cNvPicPr>
          <p:nvPr/>
        </p:nvPicPr>
        <p:blipFill>
          <a:blip r:embed="rId1"/>
          <a:stretch>
            <a:fillRect/>
          </a:stretch>
        </p:blipFill>
        <p:spPr>
          <a:xfrm>
            <a:off x="5595101" y="4445707"/>
            <a:ext cx="1143000" cy="1143000"/>
          </a:xfrm>
          <a:prstGeom prst="rect">
            <a:avLst/>
          </a:prstGeom>
        </p:spPr>
      </p:pic>
      <p:pic>
        <p:nvPicPr>
          <p:cNvPr id="12" name="图片 11"/>
          <p:cNvPicPr>
            <a:picLocks noChangeAspect="1"/>
          </p:cNvPicPr>
          <p:nvPr/>
        </p:nvPicPr>
        <p:blipFill>
          <a:blip r:embed="rId1"/>
          <a:stretch>
            <a:fillRect/>
          </a:stretch>
        </p:blipFill>
        <p:spPr>
          <a:xfrm>
            <a:off x="7717295" y="4445707"/>
            <a:ext cx="1143000" cy="1143000"/>
          </a:xfrm>
          <a:prstGeom prst="rect">
            <a:avLst/>
          </a:prstGeom>
        </p:spPr>
      </p:pic>
      <p:pic>
        <p:nvPicPr>
          <p:cNvPr id="13" name="图片 12"/>
          <p:cNvPicPr>
            <a:picLocks noChangeAspect="1"/>
          </p:cNvPicPr>
          <p:nvPr/>
        </p:nvPicPr>
        <p:blipFill>
          <a:blip r:embed="rId1"/>
          <a:stretch>
            <a:fillRect/>
          </a:stretch>
        </p:blipFill>
        <p:spPr>
          <a:xfrm>
            <a:off x="9839489" y="4445707"/>
            <a:ext cx="1143000" cy="1143000"/>
          </a:xfrm>
          <a:prstGeom prst="rect">
            <a:avLst/>
          </a:prstGeom>
        </p:spPr>
      </p:pic>
      <p:grpSp>
        <p:nvGrpSpPr>
          <p:cNvPr id="16" name="组合 15"/>
          <p:cNvGrpSpPr/>
          <p:nvPr/>
        </p:nvGrpSpPr>
        <p:grpSpPr>
          <a:xfrm>
            <a:off x="5561624" y="2689580"/>
            <a:ext cx="1183451" cy="1597056"/>
            <a:chOff x="4196326" y="1780117"/>
            <a:chExt cx="887588" cy="1197792"/>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5" name="文本框 14"/>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799039" y="2689580"/>
            <a:ext cx="1183451" cy="1597056"/>
            <a:chOff x="4196326" y="1780117"/>
            <a:chExt cx="887588" cy="1197792"/>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19" name="文本框 18"/>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680331" y="2684347"/>
            <a:ext cx="1183451" cy="1597056"/>
            <a:chOff x="4196326" y="1780117"/>
            <a:chExt cx="887588" cy="1197792"/>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2" name="文本框 21"/>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442917" y="2689580"/>
            <a:ext cx="1183451" cy="1597056"/>
            <a:chOff x="4196326" y="1780117"/>
            <a:chExt cx="887588" cy="1197792"/>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5" name="文本框 24"/>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324211" y="2689580"/>
            <a:ext cx="1183451" cy="1597056"/>
            <a:chOff x="4196326" y="1780117"/>
            <a:chExt cx="887588" cy="1197792"/>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6326" y="1780117"/>
              <a:ext cx="887588" cy="887588"/>
            </a:xfrm>
            <a:prstGeom prst="rect">
              <a:avLst/>
            </a:prstGeom>
          </p:spPr>
        </p:pic>
        <p:sp>
          <p:nvSpPr>
            <p:cNvPr id="28" name="文本框 27"/>
            <p:cNvSpPr txBox="1"/>
            <p:nvPr/>
          </p:nvSpPr>
          <p:spPr>
            <a:xfrm>
              <a:off x="4340039" y="2631660"/>
              <a:ext cx="600164" cy="346249"/>
            </a:xfrm>
            <a:prstGeom prst="rect">
              <a:avLst/>
            </a:prstGeom>
            <a:noFill/>
          </p:spPr>
          <p:txBody>
            <a:bodyPr wrap="none" rtlCol="0">
              <a:spAutoFit/>
            </a:bodyPr>
            <a:lstStyle/>
            <a:p>
              <a:pPr algn="ctr"/>
              <a:r>
                <a:rPr lang="zh-CN" altLang="en-US" sz="2400" dirty="0">
                  <a:solidFill>
                    <a:srgbClr val="0A9496"/>
                  </a:solidFill>
                  <a:latin typeface="微软雅黑" panose="020B0503020204020204" pitchFamily="34" charset="-122"/>
                  <a:ea typeface="微软雅黑" panose="020B0503020204020204" pitchFamily="34" charset="-122"/>
                </a:rPr>
                <a:t>日志</a:t>
              </a:r>
              <a:endParaRPr lang="zh-CN" altLang="en-US" sz="2400" dirty="0">
                <a:solidFill>
                  <a:srgbClr val="0A9496"/>
                </a:solidFill>
                <a:latin typeface="微软雅黑" panose="020B0503020204020204" pitchFamily="34" charset="-122"/>
                <a:ea typeface="微软雅黑" panose="020B0503020204020204" pitchFamily="34" charset="-122"/>
              </a:endParaRPr>
            </a:p>
          </p:txBody>
        </p:sp>
      </p:grpSp>
      <p:sp>
        <p:nvSpPr>
          <p:cNvPr id="30" name="文本框 29"/>
          <p:cNvSpPr txBox="1"/>
          <p:nvPr/>
        </p:nvSpPr>
        <p:spPr>
          <a:xfrm>
            <a:off x="1443371" y="1024293"/>
            <a:ext cx="872355" cy="748988"/>
          </a:xfrm>
          <a:prstGeom prst="rect">
            <a:avLst/>
          </a:prstGeom>
          <a:noFill/>
        </p:spPr>
        <p:txBody>
          <a:bodyPr wrap="none" rtlCol="0">
            <a:spAutoFit/>
          </a:bodyPr>
          <a:lstStyle/>
          <a:p>
            <a:r>
              <a:rPr lang="en-US" altLang="zh-CN" sz="4265" dirty="0">
                <a:solidFill>
                  <a:srgbClr val="0A9496"/>
                </a:solidFill>
              </a:rPr>
              <a:t>IP1</a:t>
            </a:r>
            <a:endParaRPr lang="zh-CN" altLang="en-US" sz="4265" dirty="0">
              <a:solidFill>
                <a:srgbClr val="0A9496"/>
              </a:solidFill>
            </a:endParaRPr>
          </a:p>
        </p:txBody>
      </p:sp>
      <p:sp>
        <p:nvSpPr>
          <p:cNvPr id="40" name="文本框 39"/>
          <p:cNvSpPr txBox="1"/>
          <p:nvPr/>
        </p:nvSpPr>
        <p:spPr>
          <a:xfrm>
            <a:off x="3599393" y="1024293"/>
            <a:ext cx="872355" cy="748988"/>
          </a:xfrm>
          <a:prstGeom prst="rect">
            <a:avLst/>
          </a:prstGeom>
          <a:noFill/>
        </p:spPr>
        <p:txBody>
          <a:bodyPr wrap="none" rtlCol="0">
            <a:spAutoFit/>
          </a:bodyPr>
          <a:lstStyle/>
          <a:p>
            <a:r>
              <a:rPr lang="en-US" altLang="zh-CN" sz="4265" dirty="0">
                <a:solidFill>
                  <a:srgbClr val="0A9496"/>
                </a:solidFill>
              </a:rPr>
              <a:t>IP2</a:t>
            </a:r>
            <a:endParaRPr lang="zh-CN" altLang="en-US" sz="4265" dirty="0">
              <a:solidFill>
                <a:srgbClr val="0A9496"/>
              </a:solidFill>
            </a:endParaRPr>
          </a:p>
        </p:txBody>
      </p:sp>
      <p:sp>
        <p:nvSpPr>
          <p:cNvPr id="50" name="文本框 49"/>
          <p:cNvSpPr txBox="1"/>
          <p:nvPr/>
        </p:nvSpPr>
        <p:spPr>
          <a:xfrm>
            <a:off x="5694037" y="1024293"/>
            <a:ext cx="872355" cy="748988"/>
          </a:xfrm>
          <a:prstGeom prst="rect">
            <a:avLst/>
          </a:prstGeom>
          <a:noFill/>
        </p:spPr>
        <p:txBody>
          <a:bodyPr wrap="none" rtlCol="0">
            <a:spAutoFit/>
          </a:bodyPr>
          <a:lstStyle/>
          <a:p>
            <a:r>
              <a:rPr lang="en-US" altLang="zh-CN" sz="4265" dirty="0">
                <a:solidFill>
                  <a:srgbClr val="0A9496"/>
                </a:solidFill>
              </a:rPr>
              <a:t>IP3</a:t>
            </a:r>
            <a:endParaRPr lang="zh-CN" altLang="en-US" sz="4265" dirty="0">
              <a:solidFill>
                <a:srgbClr val="0A9496"/>
              </a:solidFill>
            </a:endParaRPr>
          </a:p>
        </p:txBody>
      </p:sp>
      <p:sp>
        <p:nvSpPr>
          <p:cNvPr id="3" name="文本框 2"/>
          <p:cNvSpPr txBox="1"/>
          <p:nvPr/>
        </p:nvSpPr>
        <p:spPr>
          <a:xfrm>
            <a:off x="1427708" y="1698998"/>
            <a:ext cx="859531"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X</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3599393" y="1695486"/>
            <a:ext cx="843501"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Y</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5680246" y="1705161"/>
            <a:ext cx="849913" cy="584775"/>
          </a:xfrm>
          <a:prstGeom prst="rect">
            <a:avLst/>
          </a:prstGeom>
          <a:noFill/>
        </p:spPr>
        <p:txBody>
          <a:bodyPr wrap="none" rtlCol="0">
            <a:spAutoFit/>
          </a:bodyPr>
          <a:lstStyle/>
          <a:p>
            <a:r>
              <a:rPr lang="en-US" altLang="zh-CN" sz="3200" dirty="0">
                <a:solidFill>
                  <a:srgbClr val="00B0F0"/>
                </a:solidFill>
                <a:latin typeface="微软雅黑" panose="020B0503020204020204" pitchFamily="34" charset="-122"/>
                <a:ea typeface="微软雅黑" panose="020B0503020204020204" pitchFamily="34" charset="-122"/>
              </a:rPr>
              <a:t>Z</a:t>
            </a:r>
            <a:r>
              <a:rPr lang="zh-CN" altLang="en-US" sz="3200" dirty="0">
                <a:solidFill>
                  <a:srgbClr val="00B0F0"/>
                </a:solidFill>
                <a:latin typeface="微软雅黑" panose="020B0503020204020204" pitchFamily="34" charset="-122"/>
                <a:ea typeface="微软雅黑" panose="020B0503020204020204" pitchFamily="34" charset="-122"/>
              </a:rPr>
              <a:t>次</a:t>
            </a:r>
            <a:endParaRPr lang="zh-CN" altLang="en-US" sz="32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3114" y="2014533"/>
            <a:ext cx="1500553" cy="528124"/>
            <a:chOff x="762000" y="1207476"/>
            <a:chExt cx="1430215" cy="504093"/>
          </a:xfrm>
        </p:grpSpPr>
        <p:sp>
          <p:nvSpPr>
            <p:cNvPr id="2" name="矩形 1"/>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0</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直角三角形 2"/>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组合 16"/>
          <p:cNvGrpSpPr/>
          <p:nvPr/>
        </p:nvGrpSpPr>
        <p:grpSpPr>
          <a:xfrm>
            <a:off x="903114" y="2624133"/>
            <a:ext cx="1500553" cy="528124"/>
            <a:chOff x="762000" y="1207476"/>
            <a:chExt cx="1430215" cy="504093"/>
          </a:xfrm>
        </p:grpSpPr>
        <p:sp>
          <p:nvSpPr>
            <p:cNvPr id="18" name="矩形 17"/>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1</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直角三角形 18"/>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903113" y="3233733"/>
            <a:ext cx="1500553" cy="528124"/>
            <a:chOff x="762000" y="1207476"/>
            <a:chExt cx="1430215" cy="504093"/>
          </a:xfrm>
        </p:grpSpPr>
        <p:sp>
          <p:nvSpPr>
            <p:cNvPr id="21" name="矩形 2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2</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直角三角形 2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组合 22"/>
          <p:cNvGrpSpPr/>
          <p:nvPr/>
        </p:nvGrpSpPr>
        <p:grpSpPr>
          <a:xfrm>
            <a:off x="903114" y="3843333"/>
            <a:ext cx="1500553" cy="528124"/>
            <a:chOff x="762000" y="1207476"/>
            <a:chExt cx="1430215" cy="504093"/>
          </a:xfrm>
        </p:grpSpPr>
        <p:sp>
          <p:nvSpPr>
            <p:cNvPr id="24" name="矩形 2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3</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直角三角形 2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6" name="组合 25"/>
          <p:cNvGrpSpPr/>
          <p:nvPr/>
        </p:nvGrpSpPr>
        <p:grpSpPr>
          <a:xfrm>
            <a:off x="903114" y="4452930"/>
            <a:ext cx="1500553" cy="528124"/>
            <a:chOff x="762000" y="1207476"/>
            <a:chExt cx="1430215" cy="504093"/>
          </a:xfrm>
        </p:grpSpPr>
        <p:sp>
          <p:nvSpPr>
            <p:cNvPr id="27" name="矩形 2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split 4</a:t>
              </a:r>
              <a:endPar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直角三角形 2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2" name="圆角矩形 31"/>
          <p:cNvSpPr/>
          <p:nvPr/>
        </p:nvSpPr>
        <p:spPr bwMode="auto">
          <a:xfrm>
            <a:off x="3660701" y="20385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660701" y="26481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660701" y="32577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3660701" y="3867395"/>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3660701" y="4476992"/>
            <a:ext cx="1265241"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map()</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137676" y="2658741"/>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7137676" y="3264552"/>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137676" y="3870364"/>
            <a:ext cx="1680000" cy="480000"/>
          </a:xfrm>
          <a:prstGeom prst="roundRect">
            <a:avLst>
              <a:gd name="adj" fmla="val 50000"/>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reduce()</a:t>
            </a:r>
            <a:endParaRPr lang="en-US" altLang="zh-CN" sz="2400" b="1" dirty="0">
              <a:solidFill>
                <a:srgbClr val="0A9496"/>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934226" y="2636165"/>
            <a:ext cx="1500553" cy="528124"/>
            <a:chOff x="762000" y="1207476"/>
            <a:chExt cx="1430215" cy="504093"/>
          </a:xfrm>
        </p:grpSpPr>
        <p:sp>
          <p:nvSpPr>
            <p:cNvPr id="41" name="矩形 40"/>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0</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直角三角形 41"/>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3" name="组合 42"/>
          <p:cNvGrpSpPr/>
          <p:nvPr/>
        </p:nvGrpSpPr>
        <p:grpSpPr>
          <a:xfrm>
            <a:off x="9934226" y="3240491"/>
            <a:ext cx="1500553" cy="528124"/>
            <a:chOff x="762000" y="1207476"/>
            <a:chExt cx="1430215" cy="504093"/>
          </a:xfrm>
        </p:grpSpPr>
        <p:sp>
          <p:nvSpPr>
            <p:cNvPr id="44" name="矩形 43"/>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1</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直角三角形 44"/>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6" name="组合 45"/>
          <p:cNvGrpSpPr/>
          <p:nvPr/>
        </p:nvGrpSpPr>
        <p:grpSpPr>
          <a:xfrm>
            <a:off x="9934226" y="3844818"/>
            <a:ext cx="1500553" cy="528124"/>
            <a:chOff x="762000" y="1207476"/>
            <a:chExt cx="1430215" cy="504093"/>
          </a:xfrm>
        </p:grpSpPr>
        <p:sp>
          <p:nvSpPr>
            <p:cNvPr id="47" name="矩形 46"/>
            <p:cNvSpPr/>
            <p:nvPr/>
          </p:nvSpPr>
          <p:spPr bwMode="auto">
            <a:xfrm>
              <a:off x="762000" y="1207477"/>
              <a:ext cx="1430215" cy="504092"/>
            </a:xfrm>
            <a:prstGeom prst="rect">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rgbClr val="0A9496"/>
                  </a:solidFill>
                  <a:latin typeface="微软雅黑" panose="020B0503020204020204" pitchFamily="34" charset="-122"/>
                  <a:ea typeface="微软雅黑" panose="020B0503020204020204" pitchFamily="34" charset="-122"/>
                </a:rPr>
                <a:t>part</a:t>
              </a:r>
              <a:r>
                <a:rPr lang="en-US" altLang="zh-CN"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 2</a:t>
              </a:r>
              <a:endParaRPr lang="zh-CN" altLang="en-US" sz="2400"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直角三角形 47"/>
            <p:cNvSpPr/>
            <p:nvPr/>
          </p:nvSpPr>
          <p:spPr bwMode="auto">
            <a:xfrm>
              <a:off x="2054965" y="1207476"/>
              <a:ext cx="137250" cy="137448"/>
            </a:xfrm>
            <a:prstGeom prst="rtTriangle">
              <a:avLst/>
            </a:prstGeom>
            <a:noFill/>
            <a:ln w="1905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50" name="直接箭头连接符 49"/>
          <p:cNvCxnSpPr>
            <a:stCxn id="2" idx="3"/>
            <a:endCxn id="32" idx="1"/>
          </p:cNvCxnSpPr>
          <p:nvPr/>
        </p:nvCxnSpPr>
        <p:spPr bwMode="auto">
          <a:xfrm>
            <a:off x="2403668" y="22785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2" name="直接箭头连接符 51"/>
          <p:cNvCxnSpPr>
            <a:stCxn id="18" idx="3"/>
            <a:endCxn id="33" idx="1"/>
          </p:cNvCxnSpPr>
          <p:nvPr/>
        </p:nvCxnSpPr>
        <p:spPr bwMode="auto">
          <a:xfrm>
            <a:off x="2403668" y="28881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3" name="直接箭头连接符 52"/>
          <p:cNvCxnSpPr>
            <a:stCxn id="21" idx="3"/>
            <a:endCxn id="34" idx="1"/>
          </p:cNvCxnSpPr>
          <p:nvPr/>
        </p:nvCxnSpPr>
        <p:spPr bwMode="auto">
          <a:xfrm>
            <a:off x="2403665" y="3497795"/>
            <a:ext cx="1257035"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4" name="直接箭头连接符 53"/>
          <p:cNvCxnSpPr>
            <a:stCxn id="24" idx="3"/>
            <a:endCxn id="35" idx="1"/>
          </p:cNvCxnSpPr>
          <p:nvPr/>
        </p:nvCxnSpPr>
        <p:spPr bwMode="auto">
          <a:xfrm>
            <a:off x="2403668" y="4107395"/>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55" name="直接箭头连接符 54"/>
          <p:cNvCxnSpPr>
            <a:stCxn id="27" idx="3"/>
            <a:endCxn id="36" idx="1"/>
          </p:cNvCxnSpPr>
          <p:nvPr/>
        </p:nvCxnSpPr>
        <p:spPr bwMode="auto">
          <a:xfrm>
            <a:off x="2403668" y="4716992"/>
            <a:ext cx="1257033" cy="0"/>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4" name="直接箭头连接符 63"/>
          <p:cNvCxnSpPr>
            <a:stCxn id="37" idx="3"/>
            <a:endCxn id="41" idx="1"/>
          </p:cNvCxnSpPr>
          <p:nvPr/>
        </p:nvCxnSpPr>
        <p:spPr bwMode="auto">
          <a:xfrm>
            <a:off x="8817676" y="2898742"/>
            <a:ext cx="1116549" cy="148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5" name="直接箭头连接符 64"/>
          <p:cNvCxnSpPr>
            <a:stCxn id="38" idx="3"/>
            <a:endCxn id="44" idx="1"/>
          </p:cNvCxnSpPr>
          <p:nvPr/>
        </p:nvCxnSpPr>
        <p:spPr bwMode="auto">
          <a:xfrm>
            <a:off x="8817676" y="3504553"/>
            <a:ext cx="1116549" cy="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66" name="直接箭头连接符 65"/>
          <p:cNvCxnSpPr>
            <a:stCxn id="39" idx="3"/>
            <a:endCxn id="47" idx="1"/>
          </p:cNvCxnSpPr>
          <p:nvPr/>
        </p:nvCxnSpPr>
        <p:spPr bwMode="auto">
          <a:xfrm flipV="1">
            <a:off x="8817676" y="4108881"/>
            <a:ext cx="1116549" cy="1484"/>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4" name="直接箭头连接符 73"/>
          <p:cNvCxnSpPr>
            <a:stCxn id="33" idx="3"/>
            <a:endCxn id="37" idx="1"/>
          </p:cNvCxnSpPr>
          <p:nvPr/>
        </p:nvCxnSpPr>
        <p:spPr bwMode="auto">
          <a:xfrm>
            <a:off x="4925942" y="2888195"/>
            <a:ext cx="2211735" cy="1054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77" name="直接箭头连接符 76"/>
          <p:cNvCxnSpPr>
            <a:stCxn id="34" idx="3"/>
            <a:endCxn id="38" idx="1"/>
          </p:cNvCxnSpPr>
          <p:nvPr/>
        </p:nvCxnSpPr>
        <p:spPr bwMode="auto">
          <a:xfrm>
            <a:off x="4925942" y="3497795"/>
            <a:ext cx="2211735" cy="6757"/>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0" name="直接箭头连接符 79"/>
          <p:cNvCxnSpPr>
            <a:stCxn id="35" idx="3"/>
            <a:endCxn id="39" idx="1"/>
          </p:cNvCxnSpPr>
          <p:nvPr/>
        </p:nvCxnSpPr>
        <p:spPr bwMode="auto">
          <a:xfrm>
            <a:off x="4925942" y="4107396"/>
            <a:ext cx="2211735" cy="2969"/>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84" name="直接连接符 83"/>
          <p:cNvCxnSpPr/>
          <p:nvPr/>
        </p:nvCxnSpPr>
        <p:spPr bwMode="auto">
          <a:xfrm>
            <a:off x="5336209" y="2888195"/>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5" name="直接连接符 84"/>
          <p:cNvCxnSpPr/>
          <p:nvPr/>
        </p:nvCxnSpPr>
        <p:spPr bwMode="auto">
          <a:xfrm>
            <a:off x="5336210" y="2888195"/>
            <a:ext cx="1599393" cy="124294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8" name="直接连接符 87"/>
          <p:cNvCxnSpPr/>
          <p:nvPr/>
        </p:nvCxnSpPr>
        <p:spPr bwMode="auto">
          <a:xfrm>
            <a:off x="5386125" y="3504554"/>
            <a:ext cx="1625600" cy="61635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89" name="直接连接符 88"/>
          <p:cNvCxnSpPr/>
          <p:nvPr/>
        </p:nvCxnSpPr>
        <p:spPr bwMode="auto">
          <a:xfrm flipV="1">
            <a:off x="5377001" y="2897927"/>
            <a:ext cx="1584809" cy="599868"/>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3" name="直接连接符 92"/>
          <p:cNvCxnSpPr/>
          <p:nvPr/>
        </p:nvCxnSpPr>
        <p:spPr bwMode="auto">
          <a:xfrm flipV="1">
            <a:off x="5386126" y="3497794"/>
            <a:ext cx="1575684" cy="59905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97" name="直接连接符 96"/>
          <p:cNvCxnSpPr/>
          <p:nvPr/>
        </p:nvCxnSpPr>
        <p:spPr bwMode="auto">
          <a:xfrm flipV="1">
            <a:off x="5386126" y="2887379"/>
            <a:ext cx="1563077" cy="1209469"/>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4" name="直接连接符 103"/>
          <p:cNvCxnSpPr>
            <a:stCxn id="32" idx="3"/>
          </p:cNvCxnSpPr>
          <p:nvPr/>
        </p:nvCxnSpPr>
        <p:spPr bwMode="auto">
          <a:xfrm>
            <a:off x="4925941" y="2278595"/>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07" name="直接连接符 106"/>
          <p:cNvCxnSpPr>
            <a:stCxn id="36" idx="3"/>
          </p:cNvCxnSpPr>
          <p:nvPr/>
        </p:nvCxnSpPr>
        <p:spPr bwMode="auto">
          <a:xfrm>
            <a:off x="4925941" y="4716992"/>
            <a:ext cx="460184" cy="0"/>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1" name="直接连接符 110"/>
          <p:cNvCxnSpPr/>
          <p:nvPr/>
        </p:nvCxnSpPr>
        <p:spPr bwMode="auto">
          <a:xfrm>
            <a:off x="5377000" y="2278594"/>
            <a:ext cx="1572203" cy="60878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15" name="直接连接符 114"/>
          <p:cNvCxnSpPr/>
          <p:nvPr/>
        </p:nvCxnSpPr>
        <p:spPr bwMode="auto">
          <a:xfrm>
            <a:off x="5386126" y="2276864"/>
            <a:ext cx="1563077" cy="1247643"/>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0" name="直接连接符 119"/>
          <p:cNvCxnSpPr/>
          <p:nvPr/>
        </p:nvCxnSpPr>
        <p:spPr bwMode="auto">
          <a:xfrm>
            <a:off x="5373519" y="2276864"/>
            <a:ext cx="1562084" cy="1830531"/>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5" name="直接连接符 124"/>
          <p:cNvCxnSpPr/>
          <p:nvPr/>
        </p:nvCxnSpPr>
        <p:spPr bwMode="auto">
          <a:xfrm flipV="1">
            <a:off x="5386126" y="2887377"/>
            <a:ext cx="1549477" cy="1829616"/>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6" name="直接连接符 125"/>
          <p:cNvCxnSpPr/>
          <p:nvPr/>
        </p:nvCxnSpPr>
        <p:spPr bwMode="auto">
          <a:xfrm flipV="1">
            <a:off x="5386126" y="3524508"/>
            <a:ext cx="1549477" cy="1168745"/>
          </a:xfrm>
          <a:prstGeom prst="line">
            <a:avLst/>
          </a:prstGeom>
          <a:solidFill>
            <a:schemeClr val="accent1"/>
          </a:solidFill>
          <a:ln w="19050" cap="flat" cmpd="sng" algn="ctr">
            <a:solidFill>
              <a:srgbClr val="0A9496"/>
            </a:solidFill>
            <a:prstDash val="solid"/>
            <a:round/>
            <a:headEnd type="none" w="med" len="med"/>
            <a:tailEnd type="none" w="med" len="med"/>
          </a:ln>
          <a:effectLst/>
        </p:spPr>
      </p:cxnSp>
      <p:cxnSp>
        <p:nvCxnSpPr>
          <p:cNvPr id="127" name="直接连接符 126"/>
          <p:cNvCxnSpPr/>
          <p:nvPr/>
        </p:nvCxnSpPr>
        <p:spPr bwMode="auto">
          <a:xfrm flipV="1">
            <a:off x="5348747" y="4131136"/>
            <a:ext cx="1577803" cy="585856"/>
          </a:xfrm>
          <a:prstGeom prst="line">
            <a:avLst/>
          </a:prstGeom>
          <a:solidFill>
            <a:schemeClr val="accent1"/>
          </a:solidFill>
          <a:ln w="19050" cap="flat" cmpd="sng" algn="ctr">
            <a:solidFill>
              <a:srgbClr val="0A9496"/>
            </a:solidFill>
            <a:prstDash val="solid"/>
            <a:round/>
            <a:headEnd type="none" w="med" len="med"/>
            <a:tailEnd type="none" w="med" len="med"/>
          </a:ln>
          <a:effectLst/>
        </p:spPr>
      </p:cxnSp>
      <p:sp>
        <p:nvSpPr>
          <p:cNvPr id="140" name="文本框 139"/>
          <p:cNvSpPr txBox="1"/>
          <p:nvPr/>
        </p:nvSpPr>
        <p:spPr>
          <a:xfrm>
            <a:off x="927266" y="1289357"/>
            <a:ext cx="145224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input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1" name="文本框 140"/>
          <p:cNvSpPr txBox="1"/>
          <p:nvPr/>
        </p:nvSpPr>
        <p:spPr>
          <a:xfrm>
            <a:off x="2991254" y="1289357"/>
            <a:ext cx="2604135"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map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2" name="文本框 141"/>
          <p:cNvSpPr txBox="1"/>
          <p:nvPr/>
        </p:nvSpPr>
        <p:spPr>
          <a:xfrm>
            <a:off x="6393986" y="1283127"/>
            <a:ext cx="31673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reduce tasks</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9749191" y="1289357"/>
            <a:ext cx="1821180" cy="666115"/>
          </a:xfrm>
          <a:prstGeom prst="rect">
            <a:avLst/>
          </a:prstGeom>
          <a:noFill/>
        </p:spPr>
        <p:txBody>
          <a:bodyPr wrap="none" rtlCol="0">
            <a:spAutoFit/>
          </a:bodyPr>
          <a:lstStyle/>
          <a:p>
            <a:pPr algn="ctr"/>
            <a:r>
              <a:rPr lang="en-US" altLang="zh-CN" sz="3735" b="1" i="1" dirty="0">
                <a:solidFill>
                  <a:srgbClr val="0A9496"/>
                </a:solidFill>
                <a:latin typeface="微软雅黑" panose="020B0503020204020204" pitchFamily="34" charset="-122"/>
                <a:ea typeface="微软雅黑" panose="020B0503020204020204" pitchFamily="34" charset="-122"/>
              </a:rPr>
              <a:t>output</a:t>
            </a:r>
            <a:endParaRPr lang="en-US" altLang="zh-CN" sz="3735" b="1" i="1" dirty="0">
              <a:solidFill>
                <a:srgbClr val="0A9496"/>
              </a:solidFill>
              <a:latin typeface="微软雅黑" panose="020B0503020204020204" pitchFamily="34" charset="-122"/>
              <a:ea typeface="微软雅黑" panose="020B0503020204020204" pitchFamily="34" charset="-122"/>
            </a:endParaRPr>
          </a:p>
        </p:txBody>
      </p:sp>
      <p:sp>
        <p:nvSpPr>
          <p:cNvPr id="144" name="矩形 143"/>
          <p:cNvSpPr/>
          <p:nvPr/>
        </p:nvSpPr>
        <p:spPr bwMode="auto">
          <a:xfrm>
            <a:off x="268605" y="5723255"/>
            <a:ext cx="2793365" cy="527685"/>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Input split</a:t>
            </a:r>
            <a:endParaRPr lang="en-US" altLang="zh-CN" sz="373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矩形 144"/>
          <p:cNvSpPr/>
          <p:nvPr/>
        </p:nvSpPr>
        <p:spPr bwMode="auto">
          <a:xfrm>
            <a:off x="5347879" y="5700072"/>
            <a:ext cx="1832880"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shuffle</a:t>
            </a:r>
            <a:endPar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bwMode="auto">
          <a:xfrm>
            <a:off x="9810743" y="5700073"/>
            <a:ext cx="1744967" cy="528000"/>
          </a:xfrm>
          <a:prstGeom prst="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a:solidFill>
                  <a:schemeClr val="bg1"/>
                </a:solidFill>
                <a:latin typeface="微软雅黑" panose="020B0503020204020204" pitchFamily="34" charset="-122"/>
                <a:ea typeface="微软雅黑" panose="020B0503020204020204" pitchFamily="34" charset="-122"/>
              </a:rPr>
              <a:t>output</a:t>
            </a:r>
            <a:endParaRPr lang="en-US" altLang="zh-CN" sz="28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47" name="直接箭头连接符 146"/>
          <p:cNvCxnSpPr>
            <a:stCxn id="144" idx="0"/>
            <a:endCxn id="27" idx="2"/>
          </p:cNvCxnSpPr>
          <p:nvPr/>
        </p:nvCxnSpPr>
        <p:spPr bwMode="auto">
          <a:xfrm flipH="1" flipV="1">
            <a:off x="1653553" y="4981202"/>
            <a:ext cx="12065" cy="742315"/>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0" name="直接箭头连接符 149"/>
          <p:cNvCxnSpPr>
            <a:stCxn id="145" idx="0"/>
          </p:cNvCxnSpPr>
          <p:nvPr/>
        </p:nvCxnSpPr>
        <p:spPr bwMode="auto">
          <a:xfrm flipV="1">
            <a:off x="6264319" y="4452931"/>
            <a:ext cx="0" cy="1247141"/>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cxnSp>
        <p:nvCxnSpPr>
          <p:cNvPr id="153" name="直接箭头连接符 152"/>
          <p:cNvCxnSpPr>
            <a:stCxn id="146" idx="0"/>
            <a:endCxn id="47" idx="2"/>
          </p:cNvCxnSpPr>
          <p:nvPr/>
        </p:nvCxnSpPr>
        <p:spPr bwMode="auto">
          <a:xfrm flipV="1">
            <a:off x="10683227" y="4372942"/>
            <a:ext cx="1276" cy="1327132"/>
          </a:xfrm>
          <a:prstGeom prst="straightConnector1">
            <a:avLst/>
          </a:prstGeom>
          <a:solidFill>
            <a:schemeClr val="accent1"/>
          </a:solidFill>
          <a:ln w="19050" cap="flat" cmpd="sng" algn="ctr">
            <a:solidFill>
              <a:srgbClr val="0A9496"/>
            </a:solidFill>
            <a:prstDash val="solid"/>
            <a:round/>
            <a:headEnd type="none" w="med" len="med"/>
            <a:tailEnd type="triangle" w="lg" len="lg"/>
          </a:ln>
          <a:effectLst/>
        </p:spPr>
      </p:cxnSp>
      <p:sp>
        <p:nvSpPr>
          <p:cNvPr id="158" name="文本框 157"/>
          <p:cNvSpPr txBox="1"/>
          <p:nvPr/>
        </p:nvSpPr>
        <p:spPr>
          <a:xfrm>
            <a:off x="5833789" y="5029353"/>
            <a:ext cx="861060" cy="501650"/>
          </a:xfrm>
          <a:prstGeom prst="rect">
            <a:avLst/>
          </a:prstGeom>
          <a:noFill/>
        </p:spPr>
        <p:txBody>
          <a:bodyPr wrap="none" rtlCol="0">
            <a:spAutoFit/>
          </a:bodyPr>
          <a:lstStyle/>
          <a:p>
            <a:pPr algn="ctr"/>
            <a:r>
              <a:rPr lang="zh-CN" altLang="en-US" sz="2665" b="1" dirty="0">
                <a:solidFill>
                  <a:srgbClr val="0A9496"/>
                </a:solidFill>
                <a:latin typeface="微软雅黑" panose="020B0503020204020204" pitchFamily="34" charset="-122"/>
                <a:ea typeface="微软雅黑" panose="020B0503020204020204" pitchFamily="34" charset="-122"/>
              </a:rPr>
              <a:t>交换</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749149" y="620441"/>
            <a:ext cx="18084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日志切分</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994397" y="586701"/>
            <a:ext cx="302514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统计</a:t>
            </a:r>
            <a:r>
              <a:rPr lang="en-US" altLang="zh-CN"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出现次数</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文本框 160"/>
          <p:cNvSpPr txBox="1"/>
          <p:nvPr/>
        </p:nvSpPr>
        <p:spPr>
          <a:xfrm>
            <a:off x="6644934" y="586701"/>
            <a:ext cx="26212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中间结果合并</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187075" y="586701"/>
            <a:ext cx="995680" cy="583565"/>
          </a:xfrm>
          <a:prstGeom prst="rect">
            <a:avLst/>
          </a:prstGeom>
          <a:noFill/>
        </p:spPr>
        <p:txBody>
          <a:bodyPr wrap="none" rtlCol="0">
            <a:spAutoFit/>
          </a:bodyPr>
          <a:lstStyle/>
          <a:p>
            <a:pPr algn="ctr"/>
            <a:r>
              <a:rPr lang="zh-CN" altLang="en-US" sz="3200" b="1" dirty="0">
                <a:solidFill>
                  <a:srgbClr val="0A9496"/>
                </a:solidFill>
                <a:latin typeface="微软雅黑" panose="020B0503020204020204" pitchFamily="34" charset="-122"/>
                <a:ea typeface="微软雅黑" panose="020B0503020204020204" pitchFamily="34" charset="-122"/>
              </a:rPr>
              <a:t>排序</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9314032" y="634569"/>
            <a:ext cx="2617665" cy="3962361"/>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圆角矩形 75"/>
          <p:cNvSpPr/>
          <p:nvPr/>
        </p:nvSpPr>
        <p:spPr bwMode="auto">
          <a:xfrm>
            <a:off x="5005496" y="4930284"/>
            <a:ext cx="2475528" cy="1376417"/>
          </a:xfrm>
          <a:prstGeom prst="roundRect">
            <a:avLst>
              <a:gd name="adj" fmla="val 6941"/>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2880001"/>
            <a:ext cx="68491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rPr>
              <a:t>的运行流程</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41784" y="630363"/>
            <a:ext cx="2621280" cy="829945"/>
          </a:xfrm>
          <a:prstGeom prst="rect">
            <a:avLst/>
          </a:prstGeom>
          <a:noFill/>
        </p:spPr>
        <p:txBody>
          <a:bodyPr wrap="none" rtlCol="0">
            <a:spAutoFit/>
          </a:bodyPr>
          <a:lstStyle/>
          <a:p>
            <a:r>
              <a:rPr lang="zh-CN" altLang="en-US" sz="4800" b="1" dirty="0">
                <a:solidFill>
                  <a:srgbClr val="0A9496"/>
                </a:solidFill>
                <a:latin typeface="微软雅黑" panose="020B0503020204020204" pitchFamily="34" charset="-122"/>
                <a:ea typeface="微软雅黑" panose="020B0503020204020204" pitchFamily="34" charset="-122"/>
              </a:rPr>
              <a:t>基本概念</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6" name="Text Placeholder 3"/>
          <p:cNvSpPr txBox="1"/>
          <p:nvPr/>
        </p:nvSpPr>
        <p:spPr>
          <a:xfrm>
            <a:off x="2115414" y="2030777"/>
            <a:ext cx="223520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a:solidFill>
                  <a:srgbClr val="0A9496"/>
                </a:solidFill>
                <a:latin typeface="微软雅黑" panose="020B0503020204020204" pitchFamily="34" charset="-122"/>
                <a:ea typeface="微软雅黑" panose="020B0503020204020204" pitchFamily="34" charset="-122"/>
              </a:rPr>
              <a:t>Job &amp; Task</a:t>
            </a:r>
            <a:endParaRPr lang="en-US" altLang="zh-CN" sz="3200" b="1" dirty="0">
              <a:solidFill>
                <a:srgbClr val="0A9496"/>
              </a:solidFill>
              <a:latin typeface="微软雅黑" panose="020B0503020204020204" pitchFamily="34" charset="-122"/>
              <a:ea typeface="微软雅黑" panose="020B0503020204020204" pitchFamily="34" charset="-122"/>
            </a:endParaRPr>
          </a:p>
        </p:txBody>
      </p:sp>
      <p:sp>
        <p:nvSpPr>
          <p:cNvPr id="7" name="Text Placeholder 3"/>
          <p:cNvSpPr txBox="1"/>
          <p:nvPr/>
        </p:nvSpPr>
        <p:spPr>
          <a:xfrm>
            <a:off x="2115414" y="3036613"/>
            <a:ext cx="2211705"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JobTracker</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8" name="Text Placeholder 3"/>
          <p:cNvSpPr txBox="1"/>
          <p:nvPr/>
        </p:nvSpPr>
        <p:spPr>
          <a:xfrm>
            <a:off x="2112282" y="4042449"/>
            <a:ext cx="2376170" cy="49212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en-US" altLang="zh-CN" sz="3200" b="1" dirty="0" err="1">
                <a:solidFill>
                  <a:srgbClr val="0A9496"/>
                </a:solidFill>
                <a:latin typeface="微软雅黑" panose="020B0503020204020204" pitchFamily="34" charset="-122"/>
                <a:ea typeface="微软雅黑" panose="020B0503020204020204" pitchFamily="34" charset="-122"/>
              </a:rPr>
              <a:t>TaskTracker</a:t>
            </a:r>
            <a:endParaRPr lang="en-US" altLang="zh-CN" sz="3200" b="1" dirty="0" err="1">
              <a:solidFill>
                <a:srgbClr val="0A9496"/>
              </a:solidFill>
              <a:latin typeface="微软雅黑" panose="020B0503020204020204" pitchFamily="34" charset="-122"/>
              <a:ea typeface="微软雅黑" panose="020B0503020204020204" pitchFamily="34" charset="-122"/>
            </a:endParaRPr>
          </a:p>
        </p:txBody>
      </p:sp>
      <p:sp>
        <p:nvSpPr>
          <p:cNvPr id="9" name="Freeform 48"/>
          <p:cNvSpPr>
            <a:spLocks noChangeAspect="1" noEditPoints="1"/>
          </p:cNvSpPr>
          <p:nvPr/>
        </p:nvSpPr>
        <p:spPr bwMode="auto">
          <a:xfrm>
            <a:off x="1275963" y="2036997"/>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0" name="Freeform 48"/>
          <p:cNvSpPr>
            <a:spLocks noChangeAspect="1" noEditPoints="1"/>
          </p:cNvSpPr>
          <p:nvPr/>
        </p:nvSpPr>
        <p:spPr bwMode="auto">
          <a:xfrm>
            <a:off x="1275963" y="3042833"/>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1275963" y="4048669"/>
            <a:ext cx="480000" cy="480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0A9496"/>
          </a:solidFill>
          <a:ln w="9525">
            <a:noFill/>
            <a:round/>
          </a:ln>
        </p:spPr>
        <p:txBody>
          <a:bodyPr vert="horz" wrap="square" lIns="121920" tIns="60960" rIns="121920" bIns="60960" numCol="1" anchor="t" anchorCtr="0" compatLnSpc="1"/>
          <a:lstStyle/>
          <a:p>
            <a:pPr defTabSz="1218565">
              <a:defRPr/>
            </a:pPr>
            <a:endParaRPr lang="en-US" sz="1600" b="1" kern="0">
              <a:solidFill>
                <a:srgbClr val="0A949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60683" y="2036998"/>
            <a:ext cx="3939509" cy="2246751"/>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218" y="3394709"/>
            <a:ext cx="1149351" cy="14224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6079" y="3322041"/>
            <a:ext cx="1386840" cy="1504188"/>
          </a:xfrm>
          <a:prstGeom prst="rect">
            <a:avLst/>
          </a:prstGeom>
        </p:spPr>
      </p:pic>
      <p:grpSp>
        <p:nvGrpSpPr>
          <p:cNvPr id="17" name="组合 16"/>
          <p:cNvGrpSpPr/>
          <p:nvPr/>
        </p:nvGrpSpPr>
        <p:grpSpPr>
          <a:xfrm>
            <a:off x="5879717" y="5088604"/>
            <a:ext cx="1824000" cy="599561"/>
            <a:chOff x="4352638" y="3787878"/>
            <a:chExt cx="1368000" cy="449671"/>
          </a:xfrm>
        </p:grpSpPr>
        <p:sp>
          <p:nvSpPr>
            <p:cNvPr id="12" name="圆角矩形标注 11"/>
            <p:cNvSpPr/>
            <p:nvPr/>
          </p:nvSpPr>
          <p:spPr bwMode="auto">
            <a:xfrm rot="10800000">
              <a:off x="4352638" y="3787878"/>
              <a:ext cx="1368000" cy="449671"/>
            </a:xfrm>
            <a:prstGeom prst="wedgeRoundRectCallout">
              <a:avLst>
                <a:gd name="adj1" fmla="val -33739"/>
                <a:gd name="adj2" fmla="val 95387"/>
                <a:gd name="adj3" fmla="val 16667"/>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4467225" y="3809042"/>
              <a:ext cx="1044416" cy="299085"/>
            </a:xfrm>
            <a:prstGeom prst="rect">
              <a:avLst/>
            </a:prstGeom>
            <a:noFill/>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Map Task</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830297" y="5088602"/>
            <a:ext cx="1892302" cy="599561"/>
            <a:chOff x="6565571" y="3787879"/>
            <a:chExt cx="1419226" cy="449671"/>
          </a:xfrm>
        </p:grpSpPr>
        <p:sp>
          <p:nvSpPr>
            <p:cNvPr id="14" name="圆角矩形标注 13"/>
            <p:cNvSpPr/>
            <p:nvPr/>
          </p:nvSpPr>
          <p:spPr bwMode="auto">
            <a:xfrm rot="10800000">
              <a:off x="6616797" y="3787879"/>
              <a:ext cx="1368000" cy="449671"/>
            </a:xfrm>
            <a:prstGeom prst="wedgeRoundRectCallout">
              <a:avLst>
                <a:gd name="adj1" fmla="val 34378"/>
                <a:gd name="adj2" fmla="val 91151"/>
                <a:gd name="adj3" fmla="val 16667"/>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0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文本框 14"/>
            <p:cNvSpPr txBox="1"/>
            <p:nvPr/>
          </p:nvSpPr>
          <p:spPr>
            <a:xfrm>
              <a:off x="6565571" y="3825407"/>
              <a:ext cx="1310163" cy="299085"/>
            </a:xfrm>
            <a:prstGeom prst="rect">
              <a:avLst/>
            </a:prstGeom>
            <a:noFill/>
          </p:spPr>
          <p:txBody>
            <a:bodyPr wrap="non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Reduce Task</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1+#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mph" presetSubtype="0" fill="hold" nodeType="clickEffect">
                                  <p:stCondLst>
                                    <p:cond delay="0"/>
                                  </p:stCondLst>
                                  <p:childTnLst>
                                    <p:animScale>
                                      <p:cBhvr>
                                        <p:cTn id="50" dur="1000" fill="hold"/>
                                        <p:tgtEl>
                                          <p:spTgt spid="2"/>
                                        </p:tgtEl>
                                      </p:cBhvr>
                                      <p:by x="70000" y="70000"/>
                                    </p:animScale>
                                  </p:childTnLst>
                                </p:cTn>
                              </p:par>
                              <p:par>
                                <p:cTn id="51" presetID="64" presetClass="path" presetSubtype="0" accel="50000" decel="50000" fill="hold" nodeType="withEffect">
                                  <p:stCondLst>
                                    <p:cond delay="0"/>
                                  </p:stCondLst>
                                  <p:childTnLst>
                                    <p:animMotion origin="layout" path="M -2.77778E-7 -2.46914E-6 L 0.00087 -0.13302 " pathEditMode="relative" rAng="0" ptsTypes="AA">
                                      <p:cBhvr>
                                        <p:cTn id="52" dur="1000" fill="hold"/>
                                        <p:tgtEl>
                                          <p:spTgt spid="2"/>
                                        </p:tgtEl>
                                        <p:attrNameLst>
                                          <p:attrName>ppt_x</p:attrName>
                                          <p:attrName>ppt_y</p:attrName>
                                        </p:attrNameLst>
                                      </p:cBhvr>
                                      <p:rCtr x="35" y="-6667"/>
                                    </p:animMotion>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animEffect transition="in" filter="fade">
                                      <p:cBhvr>
                                        <p:cTn id="66" dur="500"/>
                                        <p:tgtEl>
                                          <p:spTgt spid="17"/>
                                        </p:tgtEl>
                                      </p:cBhvr>
                                    </p:animEffect>
                                  </p:childTnLst>
                                </p:cTn>
                              </p:par>
                            </p:childTnLst>
                          </p:cTn>
                        </p:par>
                        <p:par>
                          <p:cTn id="67" fill="hold">
                            <p:stCondLst>
                              <p:cond delay="500"/>
                            </p:stCondLst>
                            <p:childTnLst>
                              <p:par>
                                <p:cTn id="68" presetID="53" presetClass="entr" presetSubtype="16" fill="hold"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984641" y="3488549"/>
            <a:ext cx="4875983" cy="2052113"/>
          </a:xfrm>
          <a:prstGeom prst="roundRect">
            <a:avLst>
              <a:gd name="adj" fmla="val 10972"/>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圆角矩形 3"/>
          <p:cNvSpPr/>
          <p:nvPr/>
        </p:nvSpPr>
        <p:spPr bwMode="auto">
          <a:xfrm>
            <a:off x="7839165" y="3488549"/>
            <a:ext cx="3368195" cy="2052113"/>
          </a:xfrm>
          <a:prstGeom prst="roundRect">
            <a:avLst>
              <a:gd name="adj" fmla="val 9764"/>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2530705" y="5608576"/>
            <a:ext cx="1769745" cy="749300"/>
          </a:xfrm>
          <a:prstGeom prst="rect">
            <a:avLst/>
          </a:prstGeom>
          <a:noFill/>
        </p:spPr>
        <p:txBody>
          <a:bodyPr wrap="none" rtlCol="0">
            <a:spAutoFit/>
          </a:bodyPr>
          <a:lstStyle/>
          <a:p>
            <a:pPr algn="ctr"/>
            <a:r>
              <a:rPr lang="en-US" altLang="zh-CN" sz="2135" b="1" dirty="0">
                <a:solidFill>
                  <a:srgbClr val="7F739A"/>
                </a:solidFill>
                <a:latin typeface="微软雅黑" panose="020B0503020204020204" pitchFamily="34" charset="-122"/>
                <a:ea typeface="微软雅黑" panose="020B0503020204020204" pitchFamily="34" charset="-122"/>
              </a:rPr>
              <a:t>Map</a:t>
            </a:r>
            <a:endParaRPr lang="en-US" altLang="zh-CN" sz="2135" b="1" dirty="0">
              <a:solidFill>
                <a:srgbClr val="7F739A"/>
              </a:solidFill>
              <a:latin typeface="微软雅黑" panose="020B0503020204020204" pitchFamily="34" charset="-122"/>
              <a:ea typeface="微软雅黑" panose="020B0503020204020204" pitchFamily="34" charset="-122"/>
            </a:endParaRPr>
          </a:p>
          <a:p>
            <a:pPr algn="ctr"/>
            <a:r>
              <a:rPr lang="en-US" altLang="zh-CN" sz="2135" b="1" dirty="0" err="1">
                <a:solidFill>
                  <a:srgbClr val="7F739A"/>
                </a:solidFill>
                <a:latin typeface="微软雅黑" panose="020B0503020204020204" pitchFamily="34" charset="-122"/>
                <a:ea typeface="微软雅黑" panose="020B0503020204020204" pitchFamily="34" charset="-122"/>
              </a:rPr>
              <a:t>TaskTracker</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690438" y="5608576"/>
            <a:ext cx="1769745" cy="749300"/>
          </a:xfrm>
          <a:prstGeom prst="rect">
            <a:avLst/>
          </a:prstGeom>
          <a:noFill/>
        </p:spPr>
        <p:txBody>
          <a:bodyPr wrap="none" rtlCol="0">
            <a:spAutoFit/>
          </a:bodyPr>
          <a:lstStyle/>
          <a:p>
            <a:pPr algn="ctr"/>
            <a:r>
              <a:rPr lang="en-US" altLang="zh-CN" sz="2135" b="1" dirty="0">
                <a:solidFill>
                  <a:srgbClr val="7F739A"/>
                </a:solidFill>
                <a:latin typeface="微软雅黑" panose="020B0503020204020204" pitchFamily="34" charset="-122"/>
                <a:ea typeface="微软雅黑" panose="020B0503020204020204" pitchFamily="34" charset="-122"/>
              </a:rPr>
              <a:t>Reduce</a:t>
            </a:r>
            <a:endParaRPr lang="en-US" altLang="zh-CN" sz="2135" b="1" dirty="0">
              <a:solidFill>
                <a:srgbClr val="7F739A"/>
              </a:solidFill>
              <a:latin typeface="微软雅黑" panose="020B0503020204020204" pitchFamily="34" charset="-122"/>
              <a:ea typeface="微软雅黑" panose="020B0503020204020204" pitchFamily="34" charset="-122"/>
            </a:endParaRPr>
          </a:p>
          <a:p>
            <a:pPr algn="ctr"/>
            <a:r>
              <a:rPr lang="en-US" altLang="zh-CN" sz="2135" b="1" dirty="0" err="1">
                <a:solidFill>
                  <a:srgbClr val="7F739A"/>
                </a:solidFill>
                <a:latin typeface="微软雅黑" panose="020B0503020204020204" pitchFamily="34" charset="-122"/>
                <a:ea typeface="微软雅黑" panose="020B0503020204020204" pitchFamily="34" charset="-122"/>
              </a:rPr>
              <a:t>TaskTracker</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1323938" y="3595659"/>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2819822"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bwMode="auto">
          <a:xfrm>
            <a:off x="4315706"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bwMode="auto">
          <a:xfrm>
            <a:off x="8155105" y="3610711"/>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bwMode="auto">
          <a:xfrm>
            <a:off x="9650989" y="3625763"/>
            <a:ext cx="1234252" cy="1204148"/>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bwMode="auto">
          <a:xfrm>
            <a:off x="5860623" y="1324464"/>
            <a:ext cx="2401988" cy="741225"/>
          </a:xfrm>
          <a:prstGeom prst="roundRect">
            <a:avLst>
              <a:gd name="adj" fmla="val 25118"/>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800" b="1" dirty="0" err="1">
                <a:solidFill>
                  <a:srgbClr val="7F739A"/>
                </a:solidFill>
                <a:latin typeface="微软雅黑" panose="020B0503020204020204" pitchFamily="34" charset="-122"/>
                <a:ea typeface="微软雅黑" panose="020B0503020204020204" pitchFamily="34" charset="-122"/>
              </a:rPr>
              <a:t>JobTracker</a:t>
            </a:r>
            <a:endParaRPr lang="en-US" altLang="zh-CN" sz="28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椭圆 13"/>
          <p:cNvSpPr/>
          <p:nvPr/>
        </p:nvSpPr>
        <p:spPr bwMode="auto">
          <a:xfrm>
            <a:off x="1613338" y="1309413"/>
            <a:ext cx="2091351" cy="771324"/>
          </a:xfrm>
          <a:prstGeom prst="ellips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zh-CN" altLang="en-US" sz="2400" b="1" dirty="0">
                <a:solidFill>
                  <a:srgbClr val="7F739A"/>
                </a:solidFill>
                <a:latin typeface="微软雅黑" panose="020B0503020204020204" pitchFamily="34" charset="-122"/>
                <a:ea typeface="微软雅黑" panose="020B0503020204020204" pitchFamily="34" charset="-122"/>
              </a:rPr>
              <a:t>客户端</a:t>
            </a:r>
            <a:endParaRPr lang="zh-CN" altLang="en-US" sz="2400" b="1" dirty="0">
              <a:solidFill>
                <a:srgbClr val="7F739A"/>
              </a:solidFill>
              <a:latin typeface="微软雅黑" panose="020B0503020204020204" pitchFamily="34" charset="-122"/>
              <a:ea typeface="微软雅黑" panose="020B0503020204020204" pitchFamily="34" charset="-122"/>
            </a:endParaRPr>
          </a:p>
        </p:txBody>
      </p:sp>
      <p:cxnSp>
        <p:nvCxnSpPr>
          <p:cNvPr id="15" name="直接箭头连接符 14"/>
          <p:cNvCxnSpPr>
            <a:stCxn id="14" idx="6"/>
            <a:endCxn id="12" idx="1"/>
          </p:cNvCxnSpPr>
          <p:nvPr/>
        </p:nvCxnSpPr>
        <p:spPr bwMode="auto">
          <a:xfrm>
            <a:off x="3704689" y="1695076"/>
            <a:ext cx="2155935" cy="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9" name="文本框 18"/>
          <p:cNvSpPr txBox="1"/>
          <p:nvPr/>
        </p:nvSpPr>
        <p:spPr>
          <a:xfrm>
            <a:off x="1193350" y="4925109"/>
            <a:ext cx="1495425" cy="583565"/>
          </a:xfrm>
          <a:prstGeom prst="rect">
            <a:avLst/>
          </a:prstGeom>
          <a:noFill/>
        </p:spPr>
        <p:txBody>
          <a:bodyPr wrap="none" rtlCol="0">
            <a:spAutoFit/>
          </a:bodyPr>
          <a:lstStyle/>
          <a:p>
            <a:pPr algn="ctr"/>
            <a:r>
              <a:rPr lang="en-US" altLang="zh-CN" sz="1600" b="1" dirty="0">
                <a:solidFill>
                  <a:srgbClr val="7F739A"/>
                </a:solidFill>
                <a:latin typeface="微软雅黑" panose="020B0503020204020204" pitchFamily="34" charset="-122"/>
                <a:ea typeface="微软雅黑" panose="020B0503020204020204" pitchFamily="34" charset="-122"/>
              </a:rPr>
              <a:t>TaskTracker1</a:t>
            </a:r>
            <a:endParaRPr lang="en-US" altLang="zh-CN" sz="1600" b="1" dirty="0">
              <a:solidFill>
                <a:srgbClr val="7F739A"/>
              </a:solidFill>
              <a:latin typeface="微软雅黑" panose="020B0503020204020204" pitchFamily="34" charset="-122"/>
              <a:ea typeface="微软雅黑" panose="020B0503020204020204" pitchFamily="34" charset="-122"/>
            </a:endParaRPr>
          </a:p>
          <a:p>
            <a:pPr algn="ctr"/>
            <a:r>
              <a:rPr lang="en-US" altLang="zh-CN" sz="1600" b="1" dirty="0">
                <a:solidFill>
                  <a:srgbClr val="7F739A"/>
                </a:solidFill>
                <a:latin typeface="微软雅黑" panose="020B0503020204020204" pitchFamily="34" charset="-122"/>
                <a:ea typeface="微软雅黑" panose="020B0503020204020204" pitchFamily="34" charset="-122"/>
              </a:rPr>
              <a:t>DataNode1</a:t>
            </a:r>
            <a:endParaRPr lang="zh-CN" altLang="en-US" sz="1600" b="1" dirty="0">
              <a:solidFill>
                <a:srgbClr val="7F739A"/>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630814" y="4925109"/>
            <a:ext cx="1612265" cy="583565"/>
          </a:xfrm>
          <a:prstGeom prst="rect">
            <a:avLst/>
          </a:prstGeom>
          <a:noFill/>
        </p:spPr>
        <p:txBody>
          <a:bodyPr wrap="none" rtlCol="0">
            <a:spAutoFit/>
          </a:bodyPr>
          <a:lstStyle/>
          <a:p>
            <a:pPr algn="ctr"/>
            <a:r>
              <a:rPr lang="en-US" altLang="zh-CN" sz="1600" b="1" dirty="0">
                <a:solidFill>
                  <a:srgbClr val="7F739A"/>
                </a:solidFill>
                <a:latin typeface="微软雅黑" panose="020B0503020204020204" pitchFamily="34" charset="-122"/>
                <a:ea typeface="微软雅黑" panose="020B0503020204020204" pitchFamily="34" charset="-122"/>
              </a:rPr>
              <a:t>TaskTreacker2</a:t>
            </a:r>
            <a:endParaRPr lang="en-US" altLang="zh-CN" sz="1600" b="1" dirty="0">
              <a:solidFill>
                <a:srgbClr val="7F739A"/>
              </a:solidFill>
              <a:latin typeface="微软雅黑" panose="020B0503020204020204" pitchFamily="34" charset="-122"/>
              <a:ea typeface="微软雅黑" panose="020B0503020204020204" pitchFamily="34" charset="-122"/>
            </a:endParaRPr>
          </a:p>
          <a:p>
            <a:pPr algn="ctr"/>
            <a:r>
              <a:rPr lang="en-US" altLang="zh-CN" sz="1600" b="1" dirty="0">
                <a:solidFill>
                  <a:srgbClr val="7F739A"/>
                </a:solidFill>
                <a:latin typeface="微软雅黑" panose="020B0503020204020204" pitchFamily="34" charset="-122"/>
                <a:ea typeface="微软雅黑" panose="020B0503020204020204" pitchFamily="34" charset="-122"/>
              </a:rPr>
              <a:t>DataNode2</a:t>
            </a:r>
            <a:endParaRPr lang="zh-CN" altLang="en-US" sz="1600" b="1" dirty="0">
              <a:solidFill>
                <a:srgbClr val="7F739A"/>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193577" y="4925109"/>
            <a:ext cx="1495425" cy="583565"/>
          </a:xfrm>
          <a:prstGeom prst="rect">
            <a:avLst/>
          </a:prstGeom>
          <a:noFill/>
        </p:spPr>
        <p:txBody>
          <a:bodyPr wrap="none" rtlCol="0">
            <a:spAutoFit/>
          </a:bodyPr>
          <a:lstStyle/>
          <a:p>
            <a:pPr algn="ctr"/>
            <a:r>
              <a:rPr lang="en-US" altLang="zh-CN" sz="1600" b="1" dirty="0">
                <a:solidFill>
                  <a:srgbClr val="7F739A"/>
                </a:solidFill>
                <a:latin typeface="微软雅黑" panose="020B0503020204020204" pitchFamily="34" charset="-122"/>
                <a:ea typeface="微软雅黑" panose="020B0503020204020204" pitchFamily="34" charset="-122"/>
              </a:rPr>
              <a:t>TaskTracker3</a:t>
            </a:r>
            <a:endParaRPr lang="en-US" altLang="zh-CN" sz="1600" b="1" dirty="0">
              <a:solidFill>
                <a:srgbClr val="7F739A"/>
              </a:solidFill>
              <a:latin typeface="微软雅黑" panose="020B0503020204020204" pitchFamily="34" charset="-122"/>
              <a:ea typeface="微软雅黑" panose="020B0503020204020204" pitchFamily="34" charset="-122"/>
            </a:endParaRPr>
          </a:p>
          <a:p>
            <a:pPr algn="ctr"/>
            <a:r>
              <a:rPr lang="en-US" altLang="zh-CN" sz="1600" b="1" dirty="0">
                <a:solidFill>
                  <a:srgbClr val="7F739A"/>
                </a:solidFill>
                <a:latin typeface="微软雅黑" panose="020B0503020204020204" pitchFamily="34" charset="-122"/>
                <a:ea typeface="微软雅黑" panose="020B0503020204020204" pitchFamily="34" charset="-122"/>
              </a:rPr>
              <a:t>DataNode3</a:t>
            </a:r>
            <a:endParaRPr lang="zh-CN" altLang="en-US" sz="1600" b="1" dirty="0">
              <a:solidFill>
                <a:srgbClr val="7F739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024514" y="4925109"/>
            <a:ext cx="1495425" cy="583565"/>
          </a:xfrm>
          <a:prstGeom prst="rect">
            <a:avLst/>
          </a:prstGeom>
          <a:noFill/>
        </p:spPr>
        <p:txBody>
          <a:bodyPr wrap="none" rtlCol="0">
            <a:spAutoFit/>
          </a:bodyPr>
          <a:lstStyle/>
          <a:p>
            <a:pPr algn="ctr"/>
            <a:r>
              <a:rPr lang="en-US" altLang="zh-CN" sz="1600" b="1" dirty="0">
                <a:solidFill>
                  <a:srgbClr val="7F739A"/>
                </a:solidFill>
                <a:latin typeface="微软雅黑" panose="020B0503020204020204" pitchFamily="34" charset="-122"/>
                <a:ea typeface="微软雅黑" panose="020B0503020204020204" pitchFamily="34" charset="-122"/>
              </a:rPr>
              <a:t>TaskTracker4</a:t>
            </a:r>
            <a:endParaRPr lang="en-US" altLang="zh-CN" sz="1600" b="1" dirty="0">
              <a:solidFill>
                <a:srgbClr val="7F739A"/>
              </a:solidFill>
              <a:latin typeface="微软雅黑" panose="020B0503020204020204" pitchFamily="34" charset="-122"/>
              <a:ea typeface="微软雅黑" panose="020B0503020204020204" pitchFamily="34" charset="-122"/>
            </a:endParaRPr>
          </a:p>
          <a:p>
            <a:pPr algn="ctr"/>
            <a:r>
              <a:rPr lang="en-US" altLang="zh-CN" sz="1600" b="1" dirty="0">
                <a:solidFill>
                  <a:srgbClr val="7F739A"/>
                </a:solidFill>
                <a:latin typeface="微软雅黑" panose="020B0503020204020204" pitchFamily="34" charset="-122"/>
                <a:ea typeface="微软雅黑" panose="020B0503020204020204" pitchFamily="34" charset="-122"/>
              </a:rPr>
              <a:t>DataNode4</a:t>
            </a:r>
            <a:endParaRPr lang="zh-CN" altLang="en-US" sz="1600" b="1" dirty="0">
              <a:solidFill>
                <a:srgbClr val="7F739A"/>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555890" y="4925109"/>
            <a:ext cx="1495425" cy="583565"/>
          </a:xfrm>
          <a:prstGeom prst="rect">
            <a:avLst/>
          </a:prstGeom>
          <a:noFill/>
        </p:spPr>
        <p:txBody>
          <a:bodyPr wrap="none" rtlCol="0">
            <a:spAutoFit/>
          </a:bodyPr>
          <a:lstStyle/>
          <a:p>
            <a:pPr algn="ctr"/>
            <a:r>
              <a:rPr lang="en-US" altLang="zh-CN" sz="1600" b="1" dirty="0">
                <a:solidFill>
                  <a:srgbClr val="7F739A"/>
                </a:solidFill>
                <a:latin typeface="微软雅黑" panose="020B0503020204020204" pitchFamily="34" charset="-122"/>
                <a:ea typeface="微软雅黑" panose="020B0503020204020204" pitchFamily="34" charset="-122"/>
              </a:rPr>
              <a:t>TaskTracker5</a:t>
            </a:r>
            <a:endParaRPr lang="en-US" altLang="zh-CN" sz="1600" b="1" dirty="0">
              <a:solidFill>
                <a:srgbClr val="7F739A"/>
              </a:solidFill>
              <a:latin typeface="微软雅黑" panose="020B0503020204020204" pitchFamily="34" charset="-122"/>
              <a:ea typeface="微软雅黑" panose="020B0503020204020204" pitchFamily="34" charset="-122"/>
            </a:endParaRPr>
          </a:p>
          <a:p>
            <a:pPr algn="ctr"/>
            <a:r>
              <a:rPr lang="en-US" altLang="zh-CN" sz="1600" b="1" dirty="0">
                <a:solidFill>
                  <a:srgbClr val="7F739A"/>
                </a:solidFill>
                <a:latin typeface="微软雅黑" panose="020B0503020204020204" pitchFamily="34" charset="-122"/>
                <a:ea typeface="微软雅黑" panose="020B0503020204020204" pitchFamily="34" charset="-122"/>
              </a:rPr>
              <a:t>DataNode5</a:t>
            </a:r>
            <a:endParaRPr lang="zh-CN" altLang="en-US" sz="1600" b="1" dirty="0">
              <a:solidFill>
                <a:srgbClr val="7F739A"/>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3736886" y="1188545"/>
            <a:ext cx="1757045"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作业（</a:t>
            </a:r>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Job</a:t>
            </a:r>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7" name="直接箭头连接符 26"/>
          <p:cNvCxnSpPr>
            <a:endCxn id="12" idx="2"/>
          </p:cNvCxnSpPr>
          <p:nvPr/>
        </p:nvCxnSpPr>
        <p:spPr bwMode="auto">
          <a:xfrm flipH="1" flipV="1">
            <a:off x="7061617" y="2065688"/>
            <a:ext cx="1440000" cy="1392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8" name="文本框 27"/>
          <p:cNvSpPr txBox="1"/>
          <p:nvPr/>
        </p:nvSpPr>
        <p:spPr>
          <a:xfrm>
            <a:off x="7846784" y="2203221"/>
            <a:ext cx="1721485" cy="420370"/>
          </a:xfrm>
          <a:prstGeom prst="rect">
            <a:avLst/>
          </a:prstGeom>
          <a:noFill/>
        </p:spPr>
        <p:txBody>
          <a:bodyPr wrap="none" rtlCol="0">
            <a:spAutoFit/>
          </a:bodyPr>
          <a:lstStyle/>
          <a:p>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Reduce</a:t>
            </a:r>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任务</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矩形 28"/>
          <p:cNvSpPr/>
          <p:nvPr/>
        </p:nvSpPr>
        <p:spPr bwMode="auto">
          <a:xfrm>
            <a:off x="1444343"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bwMode="auto">
          <a:xfrm>
            <a:off x="2007604"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bwMode="auto">
          <a:xfrm>
            <a:off x="2006777"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矩形 31"/>
          <p:cNvSpPr/>
          <p:nvPr/>
        </p:nvSpPr>
        <p:spPr bwMode="auto">
          <a:xfrm>
            <a:off x="2944867"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bwMode="auto">
          <a:xfrm>
            <a:off x="3508128"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bwMode="auto">
          <a:xfrm>
            <a:off x="3507301"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bwMode="auto">
          <a:xfrm>
            <a:off x="4471799"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bwMode="auto">
          <a:xfrm>
            <a:off x="5035060"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36"/>
          <p:cNvSpPr/>
          <p:nvPr/>
        </p:nvSpPr>
        <p:spPr bwMode="auto">
          <a:xfrm>
            <a:off x="5034233"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bwMode="auto">
          <a:xfrm>
            <a:off x="8321524"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A</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bwMode="auto">
          <a:xfrm>
            <a:off x="8884785"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C</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bwMode="auto">
          <a:xfrm>
            <a:off x="8883959"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bwMode="auto">
          <a:xfrm>
            <a:off x="9817408"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D</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矩形 41"/>
          <p:cNvSpPr/>
          <p:nvPr/>
        </p:nvSpPr>
        <p:spPr bwMode="auto">
          <a:xfrm>
            <a:off x="10380669" y="3748244"/>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B</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bwMode="auto">
          <a:xfrm>
            <a:off x="10379843" y="4269949"/>
            <a:ext cx="384000" cy="384000"/>
          </a:xfrm>
          <a:prstGeom prst="rect">
            <a:avLst/>
          </a:prstGeom>
          <a:noFill/>
          <a:ln w="1270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E</a:t>
            </a:r>
            <a:endParaRPr lang="en-US" altLang="zh-CN" sz="2665"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文本框 51"/>
          <p:cNvSpPr txBox="1"/>
          <p:nvPr/>
        </p:nvSpPr>
        <p:spPr>
          <a:xfrm>
            <a:off x="2133918" y="210960"/>
            <a:ext cx="7924165" cy="748030"/>
          </a:xfrm>
          <a:prstGeom prst="rect">
            <a:avLst/>
          </a:prstGeom>
          <a:noFill/>
        </p:spPr>
        <p:txBody>
          <a:bodyPr wrap="none" rtlCol="0">
            <a:spAutoFit/>
          </a:bodyPr>
          <a:lstStyle/>
          <a:p>
            <a:pPr algn="ctr"/>
            <a:r>
              <a:rPr lang="en-US" altLang="zh-CN"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Hadoop </a:t>
            </a:r>
            <a:r>
              <a:rPr lang="en-US" altLang="zh-CN" sz="42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MapReduce</a:t>
            </a:r>
            <a:r>
              <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体系结构</a:t>
            </a:r>
            <a:endPar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4" name="直接箭头连接符 43"/>
          <p:cNvCxnSpPr/>
          <p:nvPr/>
        </p:nvCxnSpPr>
        <p:spPr bwMode="auto">
          <a:xfrm>
            <a:off x="7411451" y="2105120"/>
            <a:ext cx="1392000" cy="1344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46" name="直接箭头连接符 45"/>
          <p:cNvCxnSpPr/>
          <p:nvPr/>
        </p:nvCxnSpPr>
        <p:spPr bwMode="auto">
          <a:xfrm flipH="1">
            <a:off x="4855800" y="2096552"/>
            <a:ext cx="1522993" cy="132169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0" name="直接箭头连接符 49"/>
          <p:cNvCxnSpPr/>
          <p:nvPr/>
        </p:nvCxnSpPr>
        <p:spPr bwMode="auto">
          <a:xfrm flipV="1">
            <a:off x="5244889" y="2111605"/>
            <a:ext cx="1416000" cy="1282259"/>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55" name="文本框 54"/>
          <p:cNvSpPr txBox="1"/>
          <p:nvPr/>
        </p:nvSpPr>
        <p:spPr>
          <a:xfrm>
            <a:off x="4400423" y="2203221"/>
            <a:ext cx="1343660" cy="420370"/>
          </a:xfrm>
          <a:prstGeom prst="rect">
            <a:avLst/>
          </a:prstGeom>
          <a:noFill/>
        </p:spPr>
        <p:txBody>
          <a:bodyPr wrap="none" rtlCol="0">
            <a:spAutoFit/>
          </a:bodyPr>
          <a:lstStyle/>
          <a:p>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Map</a:t>
            </a:r>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任务</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55"/>
          <p:cNvSpPr txBox="1"/>
          <p:nvPr/>
        </p:nvSpPr>
        <p:spPr>
          <a:xfrm>
            <a:off x="6260709" y="2654627"/>
            <a:ext cx="1270000" cy="420370"/>
          </a:xfrm>
          <a:prstGeom prst="rect">
            <a:avLst/>
          </a:prstGeom>
          <a:noFill/>
        </p:spPr>
        <p:txBody>
          <a:bodyPr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rPr>
              <a:t>状态更新</a:t>
            </a:r>
            <a:endParaRPr lang="zh-CN" altLang="en-US" sz="2135" b="1" dirty="0">
              <a:solidFill>
                <a:srgbClr val="7F739A"/>
              </a:solidFill>
              <a:latin typeface="微软雅黑" panose="020B0503020204020204" pitchFamily="34" charset="-122"/>
              <a:ea typeface="微软雅黑" panose="020B0503020204020204" pitchFamily="34" charset="-122"/>
            </a:endParaRPr>
          </a:p>
        </p:txBody>
      </p:sp>
      <p:sp>
        <p:nvSpPr>
          <p:cNvPr id="45" name="圆角矩形 44"/>
          <p:cNvSpPr/>
          <p:nvPr/>
        </p:nvSpPr>
        <p:spPr bwMode="auto">
          <a:xfrm>
            <a:off x="5860801" y="1324801"/>
            <a:ext cx="2401988" cy="741225"/>
          </a:xfrm>
          <a:prstGeom prst="roundRect">
            <a:avLst>
              <a:gd name="adj" fmla="val 25118"/>
            </a:avLst>
          </a:prstGeom>
          <a:noFill/>
          <a:ln w="19050" cap="flat" cmpd="sng" algn="ctr">
            <a:solidFill>
              <a:srgbClr val="FF3F5F"/>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endParaRPr lang="zh-CN" altLang="en-US" sz="3200"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圆角矩形 1"/>
          <p:cNvSpPr/>
          <p:nvPr/>
        </p:nvSpPr>
        <p:spPr bwMode="auto">
          <a:xfrm>
            <a:off x="1400010" y="1090656"/>
            <a:ext cx="7144077" cy="1151477"/>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圆角矩形 46"/>
          <p:cNvSpPr/>
          <p:nvPr/>
        </p:nvSpPr>
        <p:spPr bwMode="auto">
          <a:xfrm>
            <a:off x="4091185" y="2208942"/>
            <a:ext cx="1933161" cy="479641"/>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圆角矩形 47"/>
          <p:cNvSpPr/>
          <p:nvPr/>
        </p:nvSpPr>
        <p:spPr bwMode="auto">
          <a:xfrm>
            <a:off x="7755705" y="2213953"/>
            <a:ext cx="1933161" cy="479641"/>
          </a:xfrm>
          <a:prstGeom prst="roundRect">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圆角矩形 48"/>
          <p:cNvSpPr/>
          <p:nvPr/>
        </p:nvSpPr>
        <p:spPr bwMode="auto">
          <a:xfrm>
            <a:off x="828384" y="3310472"/>
            <a:ext cx="10543427" cy="3077803"/>
          </a:xfrm>
          <a:prstGeom prst="roundRect">
            <a:avLst>
              <a:gd name="adj" fmla="val 10185"/>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animBg="1"/>
      <p:bldP spid="47" grpId="0" animBg="1"/>
      <p:bldP spid="48" grpId="0" animBg="1"/>
      <p:bldP spid="4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3792" y="630363"/>
            <a:ext cx="532765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JobTracker</a:t>
            </a:r>
            <a:r>
              <a:rPr lang="zh-CN" altLang="en-US" sz="4800" b="1" dirty="0">
                <a:solidFill>
                  <a:srgbClr val="0A9496"/>
                </a:solidFill>
                <a:latin typeface="微软雅黑" panose="020B0503020204020204" pitchFamily="34" charset="-122"/>
                <a:ea typeface="微软雅黑" panose="020B0503020204020204" pitchFamily="34" charset="-122"/>
              </a:rPr>
              <a:t>的角色</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80001" y="2081817"/>
            <a:ext cx="323215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rPr>
              <a:t>作业调度</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0001" y="3318717"/>
            <a:ext cx="809244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分配任务、监控任务执行进度</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80000" y="4555617"/>
            <a:ext cx="692277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③</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监控</a:t>
            </a:r>
            <a:r>
              <a:rPr lang="en-US" altLang="zh-CN" sz="4265" b="1" dirty="0" err="1">
                <a:solidFill>
                  <a:srgbClr val="0A9496"/>
                </a:solidFill>
                <a:latin typeface="微软雅黑" panose="020B0503020204020204" pitchFamily="34" charset="-122"/>
                <a:ea typeface="微软雅黑" panose="020B0503020204020204" pitchFamily="34" charset="-122"/>
              </a:rPr>
              <a:t>TaskTracker</a:t>
            </a:r>
            <a:r>
              <a:rPr lang="zh-CN" altLang="en-US" sz="4265" b="1" dirty="0">
                <a:solidFill>
                  <a:srgbClr val="0A9496"/>
                </a:solidFill>
                <a:latin typeface="微软雅黑" panose="020B0503020204020204" pitchFamily="34" charset="-122"/>
                <a:ea typeface="微软雅黑" panose="020B0503020204020204" pitchFamily="34" charset="-122"/>
              </a:rPr>
              <a:t>的状态</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86840" y="630363"/>
            <a:ext cx="5574665"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TaskTracker</a:t>
            </a:r>
            <a:r>
              <a:rPr lang="zh-CN" altLang="en-US" sz="4800" b="1" dirty="0">
                <a:solidFill>
                  <a:srgbClr val="0A9496"/>
                </a:solidFill>
                <a:latin typeface="微软雅黑" panose="020B0503020204020204" pitchFamily="34" charset="-122"/>
                <a:ea typeface="微软雅黑" panose="020B0503020204020204" pitchFamily="34" charset="-122"/>
              </a:rPr>
              <a:t>的角色</a:t>
            </a:r>
            <a:endParaRPr lang="zh-CN" altLang="en-US" sz="4800" b="1" dirty="0">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680001" y="2081817"/>
            <a:ext cx="323215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rPr>
              <a:t>执行任务</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80001" y="3318717"/>
            <a:ext cx="429641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rPr>
              <a:t>汇报任务状态</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3179256" y="3163133"/>
            <a:ext cx="1071880" cy="420370"/>
          </a:xfrm>
          <a:prstGeom prst="rect">
            <a:avLst/>
          </a:prstGeom>
          <a:noFill/>
        </p:spPr>
        <p:txBody>
          <a:bodyPr wrap="none" rtlCol="0">
            <a:spAutoFit/>
          </a:bodyPr>
          <a:lstStyle/>
          <a:p>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Map</a:t>
            </a:r>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端</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文本框 51"/>
          <p:cNvSpPr txBox="1"/>
          <p:nvPr/>
        </p:nvSpPr>
        <p:spPr>
          <a:xfrm>
            <a:off x="2768600" y="210960"/>
            <a:ext cx="6654800" cy="748030"/>
          </a:xfrm>
          <a:prstGeom prst="rect">
            <a:avLst/>
          </a:prstGeom>
          <a:noFill/>
        </p:spPr>
        <p:txBody>
          <a:bodyPr wrap="none" rtlCol="0">
            <a:spAutoFit/>
          </a:bodyPr>
          <a:lstStyle/>
          <a:p>
            <a:pPr algn="ctr"/>
            <a:r>
              <a:rPr lang="en-US" altLang="zh-CN" sz="4265"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MapReduce</a:t>
            </a:r>
            <a:r>
              <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作业执行过程</a:t>
            </a:r>
            <a:endPar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6" name="直接箭头连接符 45"/>
          <p:cNvCxnSpPr>
            <a:stCxn id="53" idx="3"/>
            <a:endCxn id="16" idx="1"/>
          </p:cNvCxnSpPr>
          <p:nvPr/>
        </p:nvCxnSpPr>
        <p:spPr bwMode="auto">
          <a:xfrm>
            <a:off x="4361680" y="3858091"/>
            <a:ext cx="1014489"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2" name="圆角矩形 1"/>
          <p:cNvSpPr/>
          <p:nvPr/>
        </p:nvSpPr>
        <p:spPr bwMode="auto">
          <a:xfrm>
            <a:off x="4903315" y="1175391"/>
            <a:ext cx="1920000" cy="384000"/>
          </a:xfrm>
          <a:prstGeom prst="roundRect">
            <a:avLst>
              <a:gd name="adj" fmla="val 47917"/>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4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MapReduce</a:t>
            </a:r>
            <a:r>
              <a:rPr lang="en-US" altLang="zh-CN" sz="1400" b="1" dirty="0">
                <a:solidFill>
                  <a:srgbClr val="7F739A"/>
                </a:solidFill>
                <a:latin typeface="微软雅黑" panose="020B0503020204020204" pitchFamily="34" charset="-122"/>
                <a:ea typeface="微软雅黑" panose="020B0503020204020204" pitchFamily="34" charset="-122"/>
                <a:cs typeface="Arial" panose="020B0604020202020204" pitchFamily="34" charset="0"/>
              </a:rPr>
              <a:t> Job</a:t>
            </a:r>
            <a:endParaRPr lang="zh-CN" altLang="en-US" sz="1400" b="1" dirty="0">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圆角矩形 44"/>
          <p:cNvSpPr/>
          <p:nvPr/>
        </p:nvSpPr>
        <p:spPr bwMode="auto">
          <a:xfrm>
            <a:off x="4903315" y="2033768"/>
            <a:ext cx="1920000" cy="384000"/>
          </a:xfrm>
          <a:prstGeom prst="roundRect">
            <a:avLst>
              <a:gd name="adj" fmla="val 47917"/>
            </a:avLst>
          </a:prstGeom>
          <a:solidFill>
            <a:srgbClr val="7F739A"/>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b="1"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JobTracker</a:t>
            </a:r>
            <a:endParaRPr lang="en-US" altLang="zh-CN" sz="1865" b="1" dirty="0" err="1">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圆角矩形 46"/>
          <p:cNvSpPr/>
          <p:nvPr/>
        </p:nvSpPr>
        <p:spPr bwMode="auto">
          <a:xfrm>
            <a:off x="7602220" y="1649730"/>
            <a:ext cx="1781175" cy="384175"/>
          </a:xfrm>
          <a:prstGeom prst="roundRect">
            <a:avLst>
              <a:gd name="adj" fmla="val 47917"/>
            </a:avLst>
          </a:prstGeom>
          <a:solidFill>
            <a:srgbClr val="C3BED0"/>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865" b="1" dirty="0">
                <a:solidFill>
                  <a:srgbClr val="0A9496"/>
                </a:solidFill>
                <a:latin typeface="微软雅黑" panose="020B0503020204020204" pitchFamily="34" charset="-122"/>
                <a:ea typeface="微软雅黑" panose="020B0503020204020204" pitchFamily="34" charset="-122"/>
                <a:cs typeface="Arial" panose="020B0604020202020204" pitchFamily="34" charset="0"/>
              </a:rPr>
              <a:t>Scheduler</a:t>
            </a:r>
            <a:endParaRPr lang="en-US" altLang="zh-CN" sz="1865" b="1" dirty="0">
              <a:solidFill>
                <a:srgbClr val="0A9496"/>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bwMode="auto">
          <a:xfrm>
            <a:off x="2776245" y="3087581"/>
            <a:ext cx="1920000" cy="2351985"/>
          </a:xfrm>
          <a:prstGeom prst="rect">
            <a:avLst/>
          </a:prstGeom>
          <a:noFill/>
          <a:ln w="19050" cap="flat" cmpd="sng" algn="ctr">
            <a:solidFill>
              <a:srgbClr val="7F739A"/>
            </a:solidFill>
            <a:prstDash val="sysDash"/>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p:nvPr/>
        </p:nvSpPr>
        <p:spPr bwMode="auto">
          <a:xfrm>
            <a:off x="7037787" y="3087580"/>
            <a:ext cx="1920000" cy="2326997"/>
          </a:xfrm>
          <a:prstGeom prst="rect">
            <a:avLst/>
          </a:prstGeom>
          <a:noFill/>
          <a:ln w="19050" cap="flat" cmpd="sng" algn="ctr">
            <a:solidFill>
              <a:srgbClr val="7F739A"/>
            </a:solidFill>
            <a:prstDash val="sysDash"/>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bwMode="auto">
          <a:xfrm>
            <a:off x="5376168" y="3690091"/>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8"/>
          <p:cNvSpPr/>
          <p:nvPr/>
        </p:nvSpPr>
        <p:spPr bwMode="auto">
          <a:xfrm>
            <a:off x="5376168" y="4306913"/>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bwMode="auto">
          <a:xfrm>
            <a:off x="5376168" y="4923735"/>
            <a:ext cx="1029195"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52"/>
          <p:cNvSpPr/>
          <p:nvPr/>
        </p:nvSpPr>
        <p:spPr bwMode="auto">
          <a:xfrm>
            <a:off x="3150919" y="3690091"/>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TaskTracker</a:t>
            </a:r>
            <a:endPar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53"/>
          <p:cNvSpPr/>
          <p:nvPr/>
        </p:nvSpPr>
        <p:spPr bwMode="auto">
          <a:xfrm>
            <a:off x="3130865" y="4306913"/>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TaskTracker</a:t>
            </a:r>
            <a:endPar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矩形 56"/>
          <p:cNvSpPr/>
          <p:nvPr/>
        </p:nvSpPr>
        <p:spPr bwMode="auto">
          <a:xfrm>
            <a:off x="3130865" y="4923735"/>
            <a:ext cx="1210760" cy="336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TaskTracker</a:t>
            </a:r>
            <a:endPar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8" name="直接箭头连接符 57"/>
          <p:cNvCxnSpPr>
            <a:stCxn id="54" idx="3"/>
            <a:endCxn id="49" idx="1"/>
          </p:cNvCxnSpPr>
          <p:nvPr/>
        </p:nvCxnSpPr>
        <p:spPr bwMode="auto">
          <a:xfrm>
            <a:off x="4341626" y="4474913"/>
            <a:ext cx="1034543"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59" name="直接箭头连接符 58"/>
          <p:cNvCxnSpPr>
            <a:stCxn id="57" idx="3"/>
            <a:endCxn id="51" idx="1"/>
          </p:cNvCxnSpPr>
          <p:nvPr/>
        </p:nvCxnSpPr>
        <p:spPr bwMode="auto">
          <a:xfrm>
            <a:off x="4341626" y="5091735"/>
            <a:ext cx="1034543" cy="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63" name="直接连接符 62"/>
          <p:cNvCxnSpPr>
            <a:stCxn id="16" idx="1"/>
            <a:endCxn id="16" idx="3"/>
          </p:cNvCxnSpPr>
          <p:nvPr/>
        </p:nvCxnSpPr>
        <p:spPr bwMode="auto">
          <a:xfrm>
            <a:off x="5376168" y="3858091"/>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cxnSp>
        <p:nvCxnSpPr>
          <p:cNvPr id="64" name="直接连接符 63"/>
          <p:cNvCxnSpPr>
            <a:stCxn id="49" idx="1"/>
            <a:endCxn id="49" idx="3"/>
          </p:cNvCxnSpPr>
          <p:nvPr/>
        </p:nvCxnSpPr>
        <p:spPr bwMode="auto">
          <a:xfrm>
            <a:off x="5376168" y="4474913"/>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cxnSp>
        <p:nvCxnSpPr>
          <p:cNvPr id="67" name="直接连接符 66"/>
          <p:cNvCxnSpPr>
            <a:stCxn id="51" idx="1"/>
            <a:endCxn id="51" idx="3"/>
          </p:cNvCxnSpPr>
          <p:nvPr/>
        </p:nvCxnSpPr>
        <p:spPr bwMode="auto">
          <a:xfrm>
            <a:off x="5376168" y="5091735"/>
            <a:ext cx="1029195" cy="0"/>
          </a:xfrm>
          <a:prstGeom prst="line">
            <a:avLst/>
          </a:prstGeom>
          <a:solidFill>
            <a:schemeClr val="accent1"/>
          </a:solidFill>
          <a:ln w="19050" cap="flat" cmpd="sng" algn="ctr">
            <a:solidFill>
              <a:srgbClr val="7F739A"/>
            </a:solidFill>
            <a:prstDash val="solid"/>
            <a:round/>
            <a:headEnd type="none" w="med" len="med"/>
            <a:tailEnd type="none" w="med" len="med"/>
          </a:ln>
          <a:effectLst/>
        </p:spPr>
      </p:cxnSp>
      <p:sp>
        <p:nvSpPr>
          <p:cNvPr id="70" name="矩形 69"/>
          <p:cNvSpPr/>
          <p:nvPr/>
        </p:nvSpPr>
        <p:spPr bwMode="auto">
          <a:xfrm>
            <a:off x="7392407" y="3858091"/>
            <a:ext cx="1210760" cy="336000"/>
          </a:xfrm>
          <a:prstGeom prst="rect">
            <a:avLst/>
          </a:prstGeom>
          <a:solidFill>
            <a:srgbClr val="C3BED0"/>
          </a:solidFill>
          <a:ln w="12700"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TaskTracker</a:t>
            </a:r>
            <a:endPar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矩形 71"/>
          <p:cNvSpPr/>
          <p:nvPr/>
        </p:nvSpPr>
        <p:spPr bwMode="auto">
          <a:xfrm>
            <a:off x="7392407" y="4749604"/>
            <a:ext cx="1210760" cy="336000"/>
          </a:xfrm>
          <a:prstGeom prst="rect">
            <a:avLst/>
          </a:prstGeom>
          <a:solidFill>
            <a:srgbClr val="C3BED0"/>
          </a:solidFill>
          <a:ln w="12700" cap="flat" cmpd="sng" algn="ctr">
            <a:noFill/>
            <a:prstDash val="solid"/>
            <a:round/>
            <a:headEnd type="none" w="med" len="med"/>
            <a:tailEnd type="none" w="med" len="med"/>
          </a:ln>
          <a:effectLst/>
        </p:spPr>
        <p:txBody>
          <a:bodyPr vert="horz" wrap="square" lIns="121920" tIns="60960" rIns="121920" bIns="60960" numCol="1" rtlCol="0" anchor="ctr" anchorCtr="0" compatLnSpc="1"/>
          <a:lstStyle/>
          <a:p>
            <a:pPr algn="ctr" defTabSz="608965" fontAlgn="base">
              <a:spcBef>
                <a:spcPct val="0"/>
              </a:spcBef>
              <a:spcAft>
                <a:spcPct val="0"/>
              </a:spcAft>
            </a:pPr>
            <a:r>
              <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rPr>
              <a:t>TaskTracker</a:t>
            </a:r>
            <a:endParaRPr lang="en-US" altLang="zh-CN" sz="1200" b="1" dirty="0" err="1">
              <a:solidFill>
                <a:srgbClr val="7F739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文本框 73"/>
          <p:cNvSpPr txBox="1"/>
          <p:nvPr/>
        </p:nvSpPr>
        <p:spPr>
          <a:xfrm>
            <a:off x="7262909" y="3163133"/>
            <a:ext cx="1449705" cy="420370"/>
          </a:xfrm>
          <a:prstGeom prst="rect">
            <a:avLst/>
          </a:prstGeom>
          <a:noFill/>
        </p:spPr>
        <p:txBody>
          <a:bodyPr wrap="none" rtlCol="0">
            <a:spAutoFit/>
          </a:bodyPr>
          <a:lstStyle/>
          <a:p>
            <a:r>
              <a:rPr lang="en-US" altLang="zh-CN"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Reduce</a:t>
            </a:r>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端</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6" name="组合 75"/>
          <p:cNvGrpSpPr/>
          <p:nvPr/>
        </p:nvGrpSpPr>
        <p:grpSpPr>
          <a:xfrm>
            <a:off x="9637709" y="4113157"/>
            <a:ext cx="1171698" cy="723513"/>
            <a:chOff x="7505205" y="3019568"/>
            <a:chExt cx="878774" cy="542635"/>
          </a:xfrm>
        </p:grpSpPr>
        <p:sp>
          <p:nvSpPr>
            <p:cNvPr id="6" name="文本框 5"/>
            <p:cNvSpPr txBox="1"/>
            <p:nvPr/>
          </p:nvSpPr>
          <p:spPr>
            <a:xfrm>
              <a:off x="7556588" y="3121608"/>
              <a:ext cx="699612" cy="315278"/>
            </a:xfrm>
            <a:prstGeom prst="rect">
              <a:avLst/>
            </a:prstGeom>
            <a:noFill/>
          </p:spPr>
          <p:txBody>
            <a:bodyPr wrap="none" rtlCol="0">
              <a:spAutoFit/>
            </a:bodyPr>
            <a:lstStyle/>
            <a:p>
              <a:pPr algn="ctr"/>
              <a:r>
                <a:rPr lang="en-US" altLang="zh-CN" sz="2135" b="1" dirty="0">
                  <a:solidFill>
                    <a:srgbClr val="7F739A"/>
                  </a:solidFill>
                  <a:latin typeface="微软雅黑" panose="020B0503020204020204" pitchFamily="34" charset="-122"/>
                  <a:ea typeface="微软雅黑" panose="020B0503020204020204" pitchFamily="34" charset="-122"/>
                </a:rPr>
                <a:t>HDFS</a:t>
              </a:r>
              <a:endParaRPr lang="en-US" altLang="zh-CN" sz="2135" b="1" dirty="0">
                <a:solidFill>
                  <a:srgbClr val="7F739A"/>
                </a:solidFill>
                <a:latin typeface="微软雅黑" panose="020B0503020204020204" pitchFamily="34" charset="-122"/>
                <a:ea typeface="微软雅黑" panose="020B0503020204020204" pitchFamily="34" charset="-122"/>
              </a:endParaRPr>
            </a:p>
          </p:txBody>
        </p:sp>
        <p:sp>
          <p:nvSpPr>
            <p:cNvPr id="75" name="流程图: 存储数据 74"/>
            <p:cNvSpPr/>
            <p:nvPr/>
          </p:nvSpPr>
          <p:spPr bwMode="auto">
            <a:xfrm>
              <a:off x="7505205" y="3019568"/>
              <a:ext cx="878774" cy="542635"/>
            </a:xfrm>
            <a:prstGeom prst="flowChartOnlineStorage">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77" name="直接箭头连接符 76"/>
          <p:cNvCxnSpPr>
            <a:stCxn id="70" idx="3"/>
            <a:endCxn id="75" idx="1"/>
          </p:cNvCxnSpPr>
          <p:nvPr/>
        </p:nvCxnSpPr>
        <p:spPr bwMode="auto">
          <a:xfrm>
            <a:off x="8603167" y="4026091"/>
            <a:ext cx="1034544" cy="4488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80" name="直接箭头连接符 79"/>
          <p:cNvCxnSpPr>
            <a:stCxn id="72" idx="3"/>
            <a:endCxn id="75" idx="1"/>
          </p:cNvCxnSpPr>
          <p:nvPr/>
        </p:nvCxnSpPr>
        <p:spPr bwMode="auto">
          <a:xfrm flipV="1">
            <a:off x="8603167" y="4474913"/>
            <a:ext cx="1034544" cy="44269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83" name="矩形 82"/>
          <p:cNvSpPr/>
          <p:nvPr/>
        </p:nvSpPr>
        <p:spPr bwMode="auto">
          <a:xfrm>
            <a:off x="1236783" y="4209413"/>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4" name="矩形 83"/>
          <p:cNvSpPr/>
          <p:nvPr/>
        </p:nvSpPr>
        <p:spPr bwMode="auto">
          <a:xfrm>
            <a:off x="1236783" y="4455255"/>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矩形 84"/>
          <p:cNvSpPr/>
          <p:nvPr/>
        </p:nvSpPr>
        <p:spPr bwMode="auto">
          <a:xfrm>
            <a:off x="1236783" y="469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6" name="矩形 85"/>
          <p:cNvSpPr/>
          <p:nvPr/>
        </p:nvSpPr>
        <p:spPr bwMode="auto">
          <a:xfrm>
            <a:off x="1236783" y="493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矩形 86"/>
          <p:cNvSpPr/>
          <p:nvPr/>
        </p:nvSpPr>
        <p:spPr bwMode="auto">
          <a:xfrm>
            <a:off x="1236783" y="51780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0" name="矩形 89"/>
          <p:cNvSpPr/>
          <p:nvPr/>
        </p:nvSpPr>
        <p:spPr bwMode="auto">
          <a:xfrm>
            <a:off x="1235916" y="349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矩形 90"/>
          <p:cNvSpPr/>
          <p:nvPr/>
        </p:nvSpPr>
        <p:spPr bwMode="auto">
          <a:xfrm>
            <a:off x="1235916" y="373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92" name="矩形 91"/>
          <p:cNvSpPr/>
          <p:nvPr/>
        </p:nvSpPr>
        <p:spPr bwMode="auto">
          <a:xfrm>
            <a:off x="1235916" y="3974568"/>
            <a:ext cx="1029195" cy="240000"/>
          </a:xfrm>
          <a:prstGeom prst="rect">
            <a:avLst/>
          </a:prstGeom>
          <a:noFill/>
          <a:ln w="19050" cap="flat" cmpd="sng" algn="ctr">
            <a:solidFill>
              <a:srgbClr val="7F739A"/>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3" name="直接箭头连接符 92"/>
          <p:cNvCxnSpPr>
            <a:stCxn id="2" idx="2"/>
            <a:endCxn id="45" idx="0"/>
          </p:cNvCxnSpPr>
          <p:nvPr/>
        </p:nvCxnSpPr>
        <p:spPr bwMode="auto">
          <a:xfrm>
            <a:off x="5863315" y="1559392"/>
            <a:ext cx="0" cy="474377"/>
          </a:xfrm>
          <a:prstGeom prst="straightConnector1">
            <a:avLst/>
          </a:prstGeom>
          <a:solidFill>
            <a:schemeClr val="accent1"/>
          </a:solidFill>
          <a:ln w="19050" cap="flat" cmpd="sng" algn="ctr">
            <a:solidFill>
              <a:srgbClr val="7F739A"/>
            </a:solidFill>
            <a:prstDash val="sysDash"/>
            <a:round/>
            <a:headEnd type="none" w="med" len="med"/>
            <a:tailEnd type="stealth" w="lg" len="lg"/>
          </a:ln>
          <a:effectLst/>
        </p:spPr>
      </p:cxnSp>
      <p:cxnSp>
        <p:nvCxnSpPr>
          <p:cNvPr id="97" name="曲线连接符 96"/>
          <p:cNvCxnSpPr>
            <a:stCxn id="45" idx="1"/>
            <a:endCxn id="13" idx="0"/>
          </p:cNvCxnSpPr>
          <p:nvPr/>
        </p:nvCxnSpPr>
        <p:spPr bwMode="auto">
          <a:xfrm rot="10800000" flipV="1">
            <a:off x="3736246" y="2225767"/>
            <a:ext cx="1167069" cy="861812"/>
          </a:xfrm>
          <a:prstGeom prst="curvedConnector2">
            <a:avLst/>
          </a:prstGeom>
          <a:solidFill>
            <a:schemeClr val="accent1"/>
          </a:solidFill>
          <a:ln w="19050" cap="flat" cmpd="sng" algn="ctr">
            <a:solidFill>
              <a:srgbClr val="7F739A"/>
            </a:solidFill>
            <a:prstDash val="sysDash"/>
            <a:round/>
            <a:headEnd type="none" w="med" len="med"/>
            <a:tailEnd type="stealth" w="lg" len="lg"/>
          </a:ln>
          <a:effectLst/>
        </p:spPr>
      </p:cxnSp>
      <p:cxnSp>
        <p:nvCxnSpPr>
          <p:cNvPr id="99" name="曲线连接符 98"/>
          <p:cNvCxnSpPr>
            <a:stCxn id="45" idx="3"/>
            <a:endCxn id="48" idx="0"/>
          </p:cNvCxnSpPr>
          <p:nvPr/>
        </p:nvCxnSpPr>
        <p:spPr bwMode="auto">
          <a:xfrm>
            <a:off x="6823315" y="2225769"/>
            <a:ext cx="1174472" cy="861812"/>
          </a:xfrm>
          <a:prstGeom prst="curvedConnector2">
            <a:avLst/>
          </a:prstGeom>
          <a:solidFill>
            <a:schemeClr val="accent1"/>
          </a:solidFill>
          <a:ln w="19050" cap="flat" cmpd="sng" algn="ctr">
            <a:solidFill>
              <a:srgbClr val="7F739A"/>
            </a:solidFill>
            <a:prstDash val="sysDash"/>
            <a:round/>
            <a:headEnd type="none" w="med" len="med"/>
            <a:tailEnd type="stealth" w="lg" len="lg"/>
          </a:ln>
          <a:effectLst/>
        </p:spPr>
      </p:cxnSp>
      <p:sp>
        <p:nvSpPr>
          <p:cNvPr id="102" name="左右箭头 101"/>
          <p:cNvSpPr/>
          <p:nvPr/>
        </p:nvSpPr>
        <p:spPr bwMode="auto">
          <a:xfrm rot="20644842">
            <a:off x="6806889" y="1880954"/>
            <a:ext cx="779151" cy="228719"/>
          </a:xfrm>
          <a:prstGeom prst="leftRightArrow">
            <a:avLst/>
          </a:prstGeom>
          <a:solidFill>
            <a:srgbClr val="C3BED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103" name="文本框 102"/>
          <p:cNvSpPr txBox="1"/>
          <p:nvPr/>
        </p:nvSpPr>
        <p:spPr>
          <a:xfrm>
            <a:off x="1522499" y="3740546"/>
            <a:ext cx="511810" cy="1420495"/>
          </a:xfrm>
          <a:prstGeom prst="rect">
            <a:avLst/>
          </a:prstGeom>
          <a:noFill/>
        </p:spPr>
        <p:txBody>
          <a:bodyPr vert="eaVert" wrap="none" rtlCol="0">
            <a:spAutoFit/>
          </a:bodyPr>
          <a:lstStyle/>
          <a:p>
            <a:r>
              <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数 据 片 段</a:t>
            </a:r>
            <a:endParaRPr lang="zh-CN" altLang="en-US" sz="213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15" name="直接箭头连接符 114"/>
          <p:cNvCxnSpPr>
            <a:stCxn id="16" idx="3"/>
            <a:endCxn id="70" idx="1"/>
          </p:cNvCxnSpPr>
          <p:nvPr/>
        </p:nvCxnSpPr>
        <p:spPr bwMode="auto">
          <a:xfrm>
            <a:off x="6405363" y="3858091"/>
            <a:ext cx="987044" cy="168000"/>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18" name="直接箭头连接符 117"/>
          <p:cNvCxnSpPr>
            <a:stCxn id="16" idx="3"/>
            <a:endCxn id="72" idx="1"/>
          </p:cNvCxnSpPr>
          <p:nvPr/>
        </p:nvCxnSpPr>
        <p:spPr bwMode="auto">
          <a:xfrm>
            <a:off x="6405363" y="3858092"/>
            <a:ext cx="987044" cy="105951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1" name="直接箭头连接符 120"/>
          <p:cNvCxnSpPr>
            <a:stCxn id="49" idx="3"/>
            <a:endCxn id="70" idx="1"/>
          </p:cNvCxnSpPr>
          <p:nvPr/>
        </p:nvCxnSpPr>
        <p:spPr bwMode="auto">
          <a:xfrm flipV="1">
            <a:off x="6405363" y="4026091"/>
            <a:ext cx="987044" cy="4488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4" name="直接箭头连接符 123"/>
          <p:cNvCxnSpPr>
            <a:stCxn id="49" idx="3"/>
            <a:endCxn id="72" idx="1"/>
          </p:cNvCxnSpPr>
          <p:nvPr/>
        </p:nvCxnSpPr>
        <p:spPr bwMode="auto">
          <a:xfrm>
            <a:off x="6405363" y="4474913"/>
            <a:ext cx="987044" cy="44269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27" name="直接箭头连接符 126"/>
          <p:cNvCxnSpPr>
            <a:stCxn id="51" idx="3"/>
            <a:endCxn id="70" idx="1"/>
          </p:cNvCxnSpPr>
          <p:nvPr/>
        </p:nvCxnSpPr>
        <p:spPr bwMode="auto">
          <a:xfrm flipV="1">
            <a:off x="6405363" y="4026091"/>
            <a:ext cx="987044" cy="10656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0" name="直接箭头连接符 129"/>
          <p:cNvCxnSpPr>
            <a:stCxn id="51" idx="3"/>
            <a:endCxn id="72" idx="1"/>
          </p:cNvCxnSpPr>
          <p:nvPr/>
        </p:nvCxnSpPr>
        <p:spPr bwMode="auto">
          <a:xfrm flipV="1">
            <a:off x="6405363" y="4917604"/>
            <a:ext cx="987044" cy="174131"/>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3" name="直接箭头连接符 132"/>
          <p:cNvCxnSpPr>
            <a:stCxn id="90" idx="3"/>
            <a:endCxn id="53" idx="1"/>
          </p:cNvCxnSpPr>
          <p:nvPr/>
        </p:nvCxnSpPr>
        <p:spPr bwMode="auto">
          <a:xfrm>
            <a:off x="2265111" y="3614568"/>
            <a:ext cx="885808" cy="2435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38" name="直接箭头连接符 137"/>
          <p:cNvCxnSpPr>
            <a:stCxn id="91" idx="3"/>
            <a:endCxn id="53" idx="1"/>
          </p:cNvCxnSpPr>
          <p:nvPr/>
        </p:nvCxnSpPr>
        <p:spPr bwMode="auto">
          <a:xfrm>
            <a:off x="2265111" y="3854568"/>
            <a:ext cx="885808" cy="352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1" name="直接箭头连接符 140"/>
          <p:cNvCxnSpPr>
            <a:stCxn id="92" idx="3"/>
            <a:endCxn id="53" idx="1"/>
          </p:cNvCxnSpPr>
          <p:nvPr/>
        </p:nvCxnSpPr>
        <p:spPr bwMode="auto">
          <a:xfrm flipV="1">
            <a:off x="2265111" y="3858091"/>
            <a:ext cx="885808" cy="23647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4" name="直接箭头连接符 143"/>
          <p:cNvCxnSpPr>
            <a:endCxn id="54" idx="1"/>
          </p:cNvCxnSpPr>
          <p:nvPr/>
        </p:nvCxnSpPr>
        <p:spPr bwMode="auto">
          <a:xfrm>
            <a:off x="2248046" y="4215558"/>
            <a:ext cx="882820" cy="2593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5" name="直接箭头连接符 144"/>
          <p:cNvCxnSpPr>
            <a:endCxn id="54" idx="1"/>
          </p:cNvCxnSpPr>
          <p:nvPr/>
        </p:nvCxnSpPr>
        <p:spPr bwMode="auto">
          <a:xfrm>
            <a:off x="2248046" y="4455558"/>
            <a:ext cx="882820" cy="19356"/>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46" name="直接箭头连接符 145"/>
          <p:cNvCxnSpPr>
            <a:endCxn id="54" idx="1"/>
          </p:cNvCxnSpPr>
          <p:nvPr/>
        </p:nvCxnSpPr>
        <p:spPr bwMode="auto">
          <a:xfrm flipV="1">
            <a:off x="2248046" y="4474914"/>
            <a:ext cx="882820" cy="220644"/>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0" name="直接箭头连接符 149"/>
          <p:cNvCxnSpPr>
            <a:stCxn id="85" idx="3"/>
            <a:endCxn id="57" idx="1"/>
          </p:cNvCxnSpPr>
          <p:nvPr/>
        </p:nvCxnSpPr>
        <p:spPr bwMode="auto">
          <a:xfrm>
            <a:off x="2265977" y="4818068"/>
            <a:ext cx="864888" cy="27366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1" name="直接箭头连接符 150"/>
          <p:cNvCxnSpPr>
            <a:stCxn id="86" idx="3"/>
            <a:endCxn id="57" idx="1"/>
          </p:cNvCxnSpPr>
          <p:nvPr/>
        </p:nvCxnSpPr>
        <p:spPr bwMode="auto">
          <a:xfrm>
            <a:off x="2265977" y="5058068"/>
            <a:ext cx="864888" cy="33667"/>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cxnSp>
        <p:nvCxnSpPr>
          <p:cNvPr id="152" name="直接箭头连接符 151"/>
          <p:cNvCxnSpPr>
            <a:stCxn id="87" idx="3"/>
            <a:endCxn id="57" idx="1"/>
          </p:cNvCxnSpPr>
          <p:nvPr/>
        </p:nvCxnSpPr>
        <p:spPr bwMode="auto">
          <a:xfrm flipV="1">
            <a:off x="2265977" y="5091735"/>
            <a:ext cx="864888" cy="206333"/>
          </a:xfrm>
          <a:prstGeom prst="straightConnector1">
            <a:avLst/>
          </a:prstGeom>
          <a:solidFill>
            <a:schemeClr val="accent1"/>
          </a:solidFill>
          <a:ln w="19050" cap="flat" cmpd="sng" algn="ctr">
            <a:solidFill>
              <a:srgbClr val="7F739A"/>
            </a:solidFill>
            <a:prstDash val="solid"/>
            <a:round/>
            <a:headEnd type="none" w="med" len="med"/>
            <a:tailEnd type="stealth" w="lg" len="lg"/>
          </a:ln>
          <a:effectLst/>
        </p:spPr>
      </p:cxnSp>
      <p:sp>
        <p:nvSpPr>
          <p:cNvPr id="164" name="文本框 163"/>
          <p:cNvSpPr txBox="1"/>
          <p:nvPr/>
        </p:nvSpPr>
        <p:spPr>
          <a:xfrm>
            <a:off x="5220666" y="1580522"/>
            <a:ext cx="589280" cy="337185"/>
          </a:xfrm>
          <a:prstGeom prst="rect">
            <a:avLst/>
          </a:prstGeom>
          <a:noFill/>
        </p:spPr>
        <p:txBody>
          <a:bodyPr wrap="none" rtlCol="0">
            <a:spAutoFit/>
          </a:bodyPr>
          <a:lstStyle/>
          <a:p>
            <a:r>
              <a:rPr lang="zh-CN" altLang="en-US" sz="1600" b="1" dirty="0">
                <a:solidFill>
                  <a:srgbClr val="7F739A"/>
                </a:solidFill>
                <a:latin typeface="微软雅黑" panose="020B0503020204020204" pitchFamily="34" charset="-122"/>
                <a:ea typeface="微软雅黑" panose="020B0503020204020204" pitchFamily="34" charset="-122"/>
              </a:rPr>
              <a:t>提交</a:t>
            </a:r>
            <a:endParaRPr lang="zh-CN" altLang="en-US" sz="1600" b="1" dirty="0">
              <a:solidFill>
                <a:srgbClr val="7F739A"/>
              </a:solidFill>
              <a:latin typeface="微软雅黑" panose="020B0503020204020204" pitchFamily="34" charset="-122"/>
              <a:ea typeface="微软雅黑" panose="020B0503020204020204" pitchFamily="34" charset="-122"/>
            </a:endParaRPr>
          </a:p>
        </p:txBody>
      </p:sp>
      <p:sp>
        <p:nvSpPr>
          <p:cNvPr id="165" name="文本框 164"/>
          <p:cNvSpPr txBox="1"/>
          <p:nvPr/>
        </p:nvSpPr>
        <p:spPr>
          <a:xfrm>
            <a:off x="2536875" y="2393171"/>
            <a:ext cx="1457325" cy="337185"/>
          </a:xfrm>
          <a:prstGeom prst="rect">
            <a:avLst/>
          </a:prstGeom>
          <a:noFill/>
        </p:spPr>
        <p:txBody>
          <a:bodyPr wrap="none" rtlCol="0">
            <a:spAutoFit/>
          </a:bodyPr>
          <a:lstStyle/>
          <a:p>
            <a:r>
              <a:rPr lang="zh-CN" altLang="en-US" sz="1600"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分配</a:t>
            </a:r>
            <a:r>
              <a:rPr lang="en-US" altLang="zh-CN" sz="1600"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Map</a:t>
            </a:r>
            <a:r>
              <a:rPr lang="zh-CN" altLang="en-US" sz="1600"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任务</a:t>
            </a:r>
            <a:endParaRPr lang="zh-CN" altLang="en-US" sz="1600"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6" name="文本框 165"/>
          <p:cNvSpPr txBox="1"/>
          <p:nvPr/>
        </p:nvSpPr>
        <p:spPr>
          <a:xfrm>
            <a:off x="7710530" y="2393171"/>
            <a:ext cx="1739265" cy="337185"/>
          </a:xfrm>
          <a:prstGeom prst="rect">
            <a:avLst/>
          </a:prstGeom>
          <a:noFill/>
        </p:spPr>
        <p:txBody>
          <a:bodyPr wrap="none" rtlCol="0">
            <a:spAutoFit/>
          </a:bodyPr>
          <a:lstStyle/>
          <a:p>
            <a:r>
              <a:rPr lang="zh-CN" altLang="en-US" sz="1600"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分配</a:t>
            </a:r>
            <a:r>
              <a:rPr lang="en-US" altLang="zh-CN" sz="1600"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Reduce</a:t>
            </a:r>
            <a:r>
              <a:rPr lang="zh-CN" altLang="en-US" sz="1600"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任务</a:t>
            </a:r>
            <a:endParaRPr lang="zh-CN" altLang="en-US" sz="1600"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7" name="文本框 166"/>
          <p:cNvSpPr txBox="1"/>
          <p:nvPr/>
        </p:nvSpPr>
        <p:spPr>
          <a:xfrm>
            <a:off x="1145175" y="5830517"/>
            <a:ext cx="1132840" cy="378460"/>
          </a:xfrm>
          <a:prstGeom prst="rect">
            <a:avLst/>
          </a:prstGeom>
          <a:noFill/>
        </p:spPr>
        <p:txBody>
          <a:bodyPr wrap="none" rtlCol="0">
            <a:spAutoFit/>
          </a:bodyPr>
          <a:lstStyle/>
          <a:p>
            <a:r>
              <a:rPr lang="zh-CN" altLang="en-US" sz="1865" b="1" dirty="0">
                <a:solidFill>
                  <a:srgbClr val="7F739A"/>
                </a:solidFill>
                <a:latin typeface="微软雅黑" panose="020B0503020204020204" pitchFamily="34" charset="-122"/>
                <a:ea typeface="微软雅黑" panose="020B0503020204020204" pitchFamily="34" charset="-122"/>
              </a:rPr>
              <a:t>输入数据</a:t>
            </a:r>
            <a:endParaRPr lang="zh-CN" altLang="en-US" sz="1865" b="1" dirty="0">
              <a:solidFill>
                <a:srgbClr val="7F739A"/>
              </a:solidFill>
              <a:latin typeface="微软雅黑" panose="020B0503020204020204" pitchFamily="34" charset="-122"/>
              <a:ea typeface="微软雅黑" panose="020B0503020204020204" pitchFamily="34" charset="-122"/>
            </a:endParaRPr>
          </a:p>
        </p:txBody>
      </p:sp>
      <p:sp>
        <p:nvSpPr>
          <p:cNvPr id="168" name="文本框 167"/>
          <p:cNvSpPr txBox="1"/>
          <p:nvPr/>
        </p:nvSpPr>
        <p:spPr>
          <a:xfrm>
            <a:off x="3115922" y="5830517"/>
            <a:ext cx="1197610" cy="378460"/>
          </a:xfrm>
          <a:prstGeom prst="rect">
            <a:avLst/>
          </a:prstGeom>
          <a:noFill/>
        </p:spPr>
        <p:txBody>
          <a:bodyPr wrap="none" rtlCol="0">
            <a:spAutoFit/>
          </a:bodyPr>
          <a:lstStyle/>
          <a:p>
            <a:r>
              <a:rPr lang="en-US" altLang="zh-CN"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Map</a:t>
            </a:r>
            <a:r>
              <a:rPr lang="zh-CN" altLang="en-US"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任务</a:t>
            </a:r>
            <a:endParaRPr lang="zh-CN" altLang="en-US"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9" name="文本框 168"/>
          <p:cNvSpPr txBox="1"/>
          <p:nvPr/>
        </p:nvSpPr>
        <p:spPr>
          <a:xfrm>
            <a:off x="4834904" y="5686889"/>
            <a:ext cx="2084705" cy="665480"/>
          </a:xfrm>
          <a:prstGeom prst="rect">
            <a:avLst/>
          </a:prstGeom>
          <a:noFill/>
        </p:spPr>
        <p:txBody>
          <a:bodyPr wrap="none" rtlCol="0">
            <a:spAutoFit/>
          </a:bodyPr>
          <a:lstStyle/>
          <a:p>
            <a:pPr algn="ctr"/>
            <a:r>
              <a:rPr lang="zh-CN" altLang="en-US"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中间结果</a:t>
            </a:r>
            <a:endParaRPr lang="en-US" altLang="zh-CN"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Key-Value</a:t>
            </a:r>
            <a:r>
              <a:rPr lang="zh-CN" altLang="en-US"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对）</a:t>
            </a:r>
            <a:endParaRPr lang="zh-CN" altLang="en-US"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0" name="文本框 169"/>
          <p:cNvSpPr txBox="1"/>
          <p:nvPr/>
        </p:nvSpPr>
        <p:spPr>
          <a:xfrm>
            <a:off x="7259811" y="5830517"/>
            <a:ext cx="1527810" cy="378460"/>
          </a:xfrm>
          <a:prstGeom prst="rect">
            <a:avLst/>
          </a:prstGeom>
          <a:noFill/>
        </p:spPr>
        <p:txBody>
          <a:bodyPr wrap="none" rtlCol="0">
            <a:spAutoFit/>
          </a:bodyPr>
          <a:lstStyle/>
          <a:p>
            <a:pPr algn="ctr"/>
            <a:r>
              <a:rPr lang="en-US" altLang="zh-CN"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Reduce</a:t>
            </a:r>
            <a:r>
              <a:rPr lang="zh-CN" altLang="en-US"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rPr>
              <a:t>任务</a:t>
            </a:r>
            <a:endParaRPr lang="zh-CN" altLang="en-US" sz="1865" b="1" dirty="0">
              <a:solidFill>
                <a:srgbClr val="7F739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1" name="文本框 170"/>
          <p:cNvSpPr txBox="1"/>
          <p:nvPr/>
        </p:nvSpPr>
        <p:spPr>
          <a:xfrm>
            <a:off x="9657140" y="5830517"/>
            <a:ext cx="1132840" cy="378460"/>
          </a:xfrm>
          <a:prstGeom prst="rect">
            <a:avLst/>
          </a:prstGeom>
          <a:noFill/>
        </p:spPr>
        <p:txBody>
          <a:bodyPr wrap="none" rtlCol="0">
            <a:spAutoFit/>
          </a:bodyPr>
          <a:lstStyle/>
          <a:p>
            <a:pPr algn="ctr"/>
            <a:r>
              <a:rPr lang="zh-CN" altLang="en-US" sz="1865" b="1" dirty="0">
                <a:solidFill>
                  <a:srgbClr val="7F739A"/>
                </a:solidFill>
                <a:latin typeface="微软雅黑" panose="020B0503020204020204" pitchFamily="34" charset="-122"/>
                <a:ea typeface="微软雅黑" panose="020B0503020204020204" pitchFamily="34" charset="-122"/>
              </a:rPr>
              <a:t>输出结果</a:t>
            </a:r>
            <a:endParaRPr lang="zh-CN" altLang="en-US" sz="1865" b="1" dirty="0">
              <a:solidFill>
                <a:srgbClr val="7F739A"/>
              </a:solidFill>
              <a:latin typeface="微软雅黑" panose="020B0503020204020204" pitchFamily="34" charset="-122"/>
              <a:ea typeface="微软雅黑" panose="020B0503020204020204" pitchFamily="34" charset="-122"/>
            </a:endParaRPr>
          </a:p>
        </p:txBody>
      </p:sp>
      <p:sp>
        <p:nvSpPr>
          <p:cNvPr id="65" name="圆角矩形 64"/>
          <p:cNvSpPr/>
          <p:nvPr/>
        </p:nvSpPr>
        <p:spPr bwMode="auto">
          <a:xfrm>
            <a:off x="1046589" y="3228557"/>
            <a:ext cx="1409089" cy="3012331"/>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圆角矩形 65"/>
          <p:cNvSpPr/>
          <p:nvPr/>
        </p:nvSpPr>
        <p:spPr bwMode="auto">
          <a:xfrm>
            <a:off x="2576691" y="2300044"/>
            <a:ext cx="2249080" cy="3940843"/>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圆角矩形 67"/>
          <p:cNvSpPr/>
          <p:nvPr/>
        </p:nvSpPr>
        <p:spPr bwMode="auto">
          <a:xfrm>
            <a:off x="4973159" y="3279581"/>
            <a:ext cx="1845315" cy="310493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69" name="圆角矩形 68"/>
          <p:cNvSpPr/>
          <p:nvPr/>
        </p:nvSpPr>
        <p:spPr bwMode="auto">
          <a:xfrm>
            <a:off x="6869925" y="2300044"/>
            <a:ext cx="2545831" cy="3940843"/>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圆角矩形 70"/>
          <p:cNvSpPr/>
          <p:nvPr/>
        </p:nvSpPr>
        <p:spPr bwMode="auto">
          <a:xfrm>
            <a:off x="9383422" y="3690091"/>
            <a:ext cx="1759717" cy="2550796"/>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圆角矩形 72"/>
          <p:cNvSpPr/>
          <p:nvPr/>
        </p:nvSpPr>
        <p:spPr bwMode="auto">
          <a:xfrm>
            <a:off x="4825772" y="990659"/>
            <a:ext cx="2102969" cy="1672100"/>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圆角矩形 77"/>
          <p:cNvSpPr/>
          <p:nvPr/>
        </p:nvSpPr>
        <p:spPr bwMode="auto">
          <a:xfrm>
            <a:off x="2510191" y="2367658"/>
            <a:ext cx="1592723" cy="41026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圆角矩形 78"/>
          <p:cNvSpPr/>
          <p:nvPr/>
        </p:nvSpPr>
        <p:spPr bwMode="auto">
          <a:xfrm>
            <a:off x="7790699" y="2367658"/>
            <a:ext cx="1592723" cy="410265"/>
          </a:xfrm>
          <a:prstGeom prst="roundRect">
            <a:avLst>
              <a:gd name="adj" fmla="val 10374"/>
            </a:avLst>
          </a:prstGeom>
          <a:noFill/>
          <a:ln w="254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subTnLst>
                                    <p:set>
                                      <p:cBhvr override="childStyle">
                                        <p:cTn dur="1" fill="hold" display="0" masterRel="nextClick" afterEffect="1"/>
                                        <p:tgtEl>
                                          <p:spTgt spid="6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8" grpId="0" animBg="1"/>
      <p:bldP spid="69" grpId="0" animBg="1"/>
      <p:bldP spid="71" grpId="0" animBg="1"/>
      <p:bldP spid="73" grpId="0" animBg="1"/>
      <p:bldP spid="78" grpId="0" animBg="1"/>
      <p:bldP spid="7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1080000"/>
            <a:ext cx="68491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的容错机制</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142728" y="2081817"/>
            <a:ext cx="323215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重复执行</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711486" y="2404463"/>
            <a:ext cx="4476857" cy="2954725"/>
          </a:xfrm>
          <a:prstGeom prst="rect">
            <a:avLst/>
          </a:prstGeom>
        </p:spPr>
      </p:pic>
      <p:sp>
        <p:nvSpPr>
          <p:cNvPr id="4" name="文本框 3"/>
          <p:cNvSpPr txBox="1"/>
          <p:nvPr/>
        </p:nvSpPr>
        <p:spPr>
          <a:xfrm>
            <a:off x="9327999" y="3635243"/>
            <a:ext cx="949960" cy="666115"/>
          </a:xfrm>
          <a:prstGeom prst="rect">
            <a:avLst/>
          </a:prstGeom>
          <a:noFill/>
        </p:spPr>
        <p:txBody>
          <a:bodyPr wrap="none" rtlCol="0">
            <a:spAutoFit/>
          </a:bodyPr>
          <a:lstStyle/>
          <a:p>
            <a:r>
              <a:rPr lang="en-US" altLang="zh-CN" sz="3735" b="1" dirty="0">
                <a:solidFill>
                  <a:srgbClr val="FF3F5F"/>
                </a:solidFill>
                <a:latin typeface="微软雅黑" panose="020B0503020204020204" pitchFamily="34" charset="-122"/>
                <a:ea typeface="微软雅黑" panose="020B0503020204020204" pitchFamily="34" charset="-122"/>
              </a:rPr>
              <a:t>X 4</a:t>
            </a:r>
            <a:endParaRPr lang="en-US" altLang="zh-CN" sz="3735" b="1" dirty="0">
              <a:solidFill>
                <a:srgbClr val="FF3F5F"/>
              </a:solidFill>
              <a:latin typeface="微软雅黑" panose="020B0503020204020204" pitchFamily="34" charset="-122"/>
              <a:ea typeface="微软雅黑" panose="020B0503020204020204" pitchFamily="34" charset="-122"/>
            </a:endParaRPr>
          </a:p>
        </p:txBody>
      </p:sp>
      <p:sp>
        <p:nvSpPr>
          <p:cNvPr id="9" name="禁止符 8"/>
          <p:cNvSpPr/>
          <p:nvPr/>
        </p:nvSpPr>
        <p:spPr bwMode="auto">
          <a:xfrm rot="5834116">
            <a:off x="5561633" y="2644299"/>
            <a:ext cx="2538531" cy="2523476"/>
          </a:xfrm>
          <a:prstGeom prst="noSmoking">
            <a:avLst>
              <a:gd name="adj" fmla="val 11464"/>
            </a:avLst>
          </a:prstGeom>
          <a:solidFill>
            <a:srgbClr val="FF3F5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p:cTn id="20"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4">
                                            <p:txEl>
                                              <p:pRg st="0" end="0"/>
                                            </p:txEl>
                                          </p:spTgt>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8491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的容错机制</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142728" y="2081817"/>
            <a:ext cx="323215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重复执行</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142728" y="3318717"/>
            <a:ext cx="321183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推测执行</a:t>
            </a:r>
            <a:endPar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966916" y="2288996"/>
            <a:ext cx="1736725" cy="666115"/>
          </a:xfrm>
          <a:prstGeom prst="rect">
            <a:avLst/>
          </a:prstGeom>
          <a:noFill/>
        </p:spPr>
        <p:txBody>
          <a:bodyPr wrap="none" rtlCol="0">
            <a:spAutoFit/>
          </a:bodyPr>
          <a:lstStyle/>
          <a:p>
            <a:r>
              <a:rPr lang="en-US" altLang="zh-CN" sz="373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Map</a:t>
            </a:r>
            <a:r>
              <a:rPr lang="zh-CN" altLang="en-US" sz="373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端</a:t>
            </a:r>
            <a:endParaRPr lang="zh-CN" altLang="en-US" sz="373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5966916" y="3279057"/>
            <a:ext cx="1736725" cy="666115"/>
          </a:xfrm>
          <a:prstGeom prst="rect">
            <a:avLst/>
          </a:prstGeom>
          <a:noFill/>
        </p:spPr>
        <p:txBody>
          <a:bodyPr wrap="none" rtlCol="0">
            <a:spAutoFit/>
          </a:bodyPr>
          <a:lstStyle/>
          <a:p>
            <a:r>
              <a:rPr lang="en-US" altLang="zh-CN" sz="373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Map</a:t>
            </a:r>
            <a:r>
              <a:rPr lang="zh-CN" altLang="en-US" sz="373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端</a:t>
            </a:r>
            <a:endParaRPr lang="zh-CN" altLang="en-US" sz="373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5966916" y="4269119"/>
            <a:ext cx="1736725" cy="666115"/>
          </a:xfrm>
          <a:prstGeom prst="rect">
            <a:avLst/>
          </a:prstGeom>
          <a:noFill/>
        </p:spPr>
        <p:txBody>
          <a:bodyPr wrap="none" rtlCol="0">
            <a:spAutoFit/>
          </a:bodyPr>
          <a:lstStyle/>
          <a:p>
            <a:r>
              <a:rPr lang="en-US" altLang="zh-CN" sz="373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Map</a:t>
            </a:r>
            <a:r>
              <a:rPr lang="zh-CN" altLang="en-US" sz="373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端</a:t>
            </a:r>
            <a:endParaRPr lang="zh-CN" altLang="en-US" sz="3735"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圆角矩形 7"/>
          <p:cNvSpPr/>
          <p:nvPr/>
        </p:nvSpPr>
        <p:spPr bwMode="auto">
          <a:xfrm>
            <a:off x="7990968" y="2515813"/>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 name="直接连接符 9"/>
          <p:cNvCxnSpPr/>
          <p:nvPr/>
        </p:nvCxnSpPr>
        <p:spPr bwMode="auto">
          <a:xfrm>
            <a:off x="8110499" y="2635813"/>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4" name="圆角矩形 13"/>
          <p:cNvSpPr/>
          <p:nvPr/>
        </p:nvSpPr>
        <p:spPr bwMode="auto">
          <a:xfrm>
            <a:off x="7990968" y="350587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5" name="直接连接符 14"/>
          <p:cNvCxnSpPr/>
          <p:nvPr/>
        </p:nvCxnSpPr>
        <p:spPr bwMode="auto">
          <a:xfrm>
            <a:off x="8110499" y="3625875"/>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6" name="圆角矩形 15"/>
          <p:cNvSpPr/>
          <p:nvPr/>
        </p:nvSpPr>
        <p:spPr bwMode="auto">
          <a:xfrm>
            <a:off x="7990968" y="4495936"/>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7" name="直接连接符 16"/>
          <p:cNvCxnSpPr/>
          <p:nvPr/>
        </p:nvCxnSpPr>
        <p:spPr bwMode="auto">
          <a:xfrm>
            <a:off x="8110499" y="4615936"/>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nodeType="withEffect">
                                  <p:stCondLst>
                                    <p:cond delay="50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par>
                                <p:cTn id="42" presetID="22" presetClass="entr" presetSubtype="8"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4"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7697" y="108023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59779" y="2275840"/>
            <a:ext cx="2879620" cy="18029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723" y="1818181"/>
            <a:ext cx="2729149" cy="2631680"/>
          </a:xfrm>
          <a:prstGeom prst="rect">
            <a:avLst/>
          </a:prstGeom>
        </p:spPr>
      </p:pic>
      <p:sp>
        <p:nvSpPr>
          <p:cNvPr id="8" name="文本框 7"/>
          <p:cNvSpPr txBox="1"/>
          <p:nvPr/>
        </p:nvSpPr>
        <p:spPr>
          <a:xfrm>
            <a:off x="2612183" y="4414979"/>
            <a:ext cx="1523223"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小型机</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691581" y="5818102"/>
            <a:ext cx="1523223"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大型机</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260506" y="5018493"/>
            <a:ext cx="1735489" cy="501650"/>
          </a:xfrm>
          <a:prstGeom prst="rect">
            <a:avLst/>
          </a:prstGeom>
          <a:noFill/>
        </p:spPr>
        <p:txBody>
          <a:bodyPr wrap="square" rtlCol="0">
            <a:spAutoFit/>
          </a:bodyPr>
          <a:lstStyle/>
          <a:p>
            <a:r>
              <a:rPr lang="zh-CN" altLang="en-US" sz="2665" b="1" dirty="0">
                <a:solidFill>
                  <a:srgbClr val="00B0F0"/>
                </a:solidFill>
                <a:latin typeface="微软雅黑" panose="020B0503020204020204" pitchFamily="34" charset="-122"/>
                <a:ea typeface="微软雅黑" panose="020B0503020204020204" pitchFamily="34" charset="-122"/>
              </a:rPr>
              <a:t>磁盘阵列</a:t>
            </a:r>
            <a:endParaRPr lang="zh-CN" altLang="en-US" sz="2665" b="1" dirty="0">
              <a:solidFill>
                <a:srgbClr val="00B0F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860061" y="4681719"/>
            <a:ext cx="1735489" cy="501650"/>
          </a:xfrm>
          <a:prstGeom prst="rect">
            <a:avLst/>
          </a:prstGeom>
          <a:noFill/>
        </p:spPr>
        <p:txBody>
          <a:bodyPr wrap="square" rtlCol="0">
            <a:spAutoFit/>
          </a:bodyPr>
          <a:lstStyle/>
          <a:p>
            <a:r>
              <a:rPr lang="en-US" altLang="zh-CN" sz="2665" b="1" dirty="0">
                <a:solidFill>
                  <a:srgbClr val="00B0F0"/>
                </a:solidFill>
                <a:latin typeface="微软雅黑" panose="020B0503020204020204" pitchFamily="34" charset="-122"/>
                <a:ea typeface="微软雅黑" panose="020B0503020204020204" pitchFamily="34" charset="-122"/>
              </a:rPr>
              <a:t>……</a:t>
            </a:r>
            <a:endParaRPr lang="en-US" altLang="zh-CN" sz="2665"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left)">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84911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MapReduce</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的容错机制</a:t>
            </a:r>
            <a:endPar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142728" y="2081817"/>
            <a:ext cx="323215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重复执行</a:t>
            </a:r>
            <a:endParaRPr lang="zh-CN" altLang="en-US" sz="32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142728" y="3318717"/>
            <a:ext cx="3211830" cy="912495"/>
          </a:xfrm>
          <a:prstGeom prst="rect">
            <a:avLst/>
          </a:prstGeom>
          <a:noFill/>
        </p:spPr>
        <p:txBody>
          <a:bodyPr wrap="none" rtlCol="0">
            <a:spAutoFit/>
          </a:bodyPr>
          <a:lstStyle/>
          <a:p>
            <a:r>
              <a:rPr lang="zh-CN" altLang="en-US" sz="533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推测执行</a:t>
            </a:r>
            <a:endParaRPr lang="zh-CN" altLang="en-US" sz="42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468870" y="2332029"/>
            <a:ext cx="2078990" cy="583565"/>
          </a:xfrm>
          <a:prstGeom prst="rect">
            <a:avLst/>
          </a:prstGeom>
          <a:noFill/>
        </p:spPr>
        <p:txBody>
          <a:bodyPr wrap="none" rtlCol="0">
            <a:spAutoFit/>
          </a:bodyPr>
          <a:lstStyle/>
          <a:p>
            <a:pPr algn="ctr"/>
            <a:r>
              <a:rPr lang="en-US" altLang="zh-CN" sz="32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Reduce</a:t>
            </a:r>
            <a:r>
              <a:rPr lang="zh-CN" altLang="en-US" sz="32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rPr>
              <a:t>端</a:t>
            </a:r>
            <a:endParaRPr lang="zh-CN" altLang="en-US" sz="3200" b="1" dirty="0">
              <a:solidFill>
                <a:srgbClr val="FF3F5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5228840" y="3322090"/>
            <a:ext cx="2559050" cy="583565"/>
          </a:xfrm>
          <a:prstGeom prst="rect">
            <a:avLst/>
          </a:prstGeom>
          <a:noFill/>
        </p:spPr>
        <p:txBody>
          <a:bodyPr wrap="none" rtlCol="0">
            <a:spAutoFit/>
          </a:bodyPr>
          <a:lstStyle/>
          <a:p>
            <a:pPr algn="ctr"/>
            <a:r>
              <a:rPr lang="en-US" altLang="zh-CN" sz="3200" b="1" dirty="0" err="1">
                <a:solidFill>
                  <a:srgbClr val="FF3F5F"/>
                </a:solidFill>
                <a:latin typeface="微软雅黑" panose="020B0503020204020204" pitchFamily="34" charset="-122"/>
                <a:ea typeface="微软雅黑" panose="020B0503020204020204" pitchFamily="34" charset="-122"/>
              </a:rPr>
              <a:t>TaskTracker</a:t>
            </a:r>
            <a:endParaRPr lang="en-US" altLang="zh-CN" sz="3200" b="1" dirty="0" err="1">
              <a:solidFill>
                <a:srgbClr val="FF3F5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228840" y="4312151"/>
            <a:ext cx="2559050" cy="583565"/>
          </a:xfrm>
          <a:prstGeom prst="rect">
            <a:avLst/>
          </a:prstGeom>
          <a:noFill/>
        </p:spPr>
        <p:txBody>
          <a:bodyPr wrap="none" rtlCol="0">
            <a:spAutoFit/>
          </a:bodyPr>
          <a:lstStyle/>
          <a:p>
            <a:pPr algn="ctr"/>
            <a:r>
              <a:rPr lang="en-US" altLang="zh-CN" sz="3200" b="1" dirty="0" err="1">
                <a:solidFill>
                  <a:srgbClr val="FF3F5F"/>
                </a:solidFill>
                <a:latin typeface="微软雅黑" panose="020B0503020204020204" pitchFamily="34" charset="-122"/>
                <a:ea typeface="微软雅黑" panose="020B0503020204020204" pitchFamily="34" charset="-122"/>
              </a:rPr>
              <a:t>TaskTracker</a:t>
            </a:r>
            <a:endParaRPr lang="en-US" altLang="zh-CN" sz="3200" b="1" dirty="0" err="1">
              <a:solidFill>
                <a:srgbClr val="FF3F5F"/>
              </a:solidFill>
              <a:latin typeface="微软雅黑" panose="020B0503020204020204" pitchFamily="34" charset="-122"/>
              <a:ea typeface="微软雅黑" panose="020B0503020204020204" pitchFamily="34" charset="-122"/>
            </a:endParaRPr>
          </a:p>
        </p:txBody>
      </p:sp>
      <p:sp>
        <p:nvSpPr>
          <p:cNvPr id="8" name="圆角矩形 7"/>
          <p:cNvSpPr/>
          <p:nvPr/>
        </p:nvSpPr>
        <p:spPr bwMode="auto">
          <a:xfrm>
            <a:off x="7990968" y="2515813"/>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 name="直接连接符 9"/>
          <p:cNvCxnSpPr/>
          <p:nvPr/>
        </p:nvCxnSpPr>
        <p:spPr bwMode="auto">
          <a:xfrm>
            <a:off x="8110499" y="2635813"/>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4" name="圆角矩形 13"/>
          <p:cNvSpPr/>
          <p:nvPr/>
        </p:nvSpPr>
        <p:spPr bwMode="auto">
          <a:xfrm>
            <a:off x="7990968" y="350587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5" name="直接连接符 14"/>
          <p:cNvCxnSpPr/>
          <p:nvPr/>
        </p:nvCxnSpPr>
        <p:spPr bwMode="auto">
          <a:xfrm>
            <a:off x="8110499" y="3625875"/>
            <a:ext cx="2400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6" name="圆角矩形 15"/>
          <p:cNvSpPr/>
          <p:nvPr/>
        </p:nvSpPr>
        <p:spPr bwMode="auto">
          <a:xfrm>
            <a:off x="7990968" y="4495936"/>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7" name="直接连接符 16"/>
          <p:cNvCxnSpPr/>
          <p:nvPr/>
        </p:nvCxnSpPr>
        <p:spPr bwMode="auto">
          <a:xfrm>
            <a:off x="8110499" y="4615936"/>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sp>
        <p:nvSpPr>
          <p:cNvPr id="18" name="文本框 17"/>
          <p:cNvSpPr txBox="1"/>
          <p:nvPr/>
        </p:nvSpPr>
        <p:spPr>
          <a:xfrm>
            <a:off x="5238520" y="5250741"/>
            <a:ext cx="2559050" cy="583565"/>
          </a:xfrm>
          <a:prstGeom prst="rect">
            <a:avLst/>
          </a:prstGeom>
          <a:noFill/>
        </p:spPr>
        <p:txBody>
          <a:bodyPr wrap="none" rtlCol="0">
            <a:spAutoFit/>
          </a:bodyPr>
          <a:lstStyle/>
          <a:p>
            <a:pPr algn="ctr"/>
            <a:r>
              <a:rPr lang="en-US" altLang="zh-CN" sz="3200" b="1" dirty="0" err="1">
                <a:solidFill>
                  <a:srgbClr val="FF3F5F"/>
                </a:solidFill>
                <a:latin typeface="微软雅黑" panose="020B0503020204020204" pitchFamily="34" charset="-122"/>
                <a:ea typeface="微软雅黑" panose="020B0503020204020204" pitchFamily="34" charset="-122"/>
              </a:rPr>
              <a:t>TaskTracker</a:t>
            </a:r>
            <a:endParaRPr lang="en-US" altLang="zh-CN" sz="3200" b="1" dirty="0" err="1">
              <a:solidFill>
                <a:srgbClr val="FF3F5F"/>
              </a:solidFill>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8000648" y="5434525"/>
            <a:ext cx="3514165" cy="240000"/>
          </a:xfrm>
          <a:prstGeom prst="roundRect">
            <a:avLst>
              <a:gd name="adj" fmla="val 46212"/>
            </a:avLst>
          </a:prstGeom>
          <a:noFill/>
          <a:ln w="50800" cap="flat" cmpd="sng" algn="ctr">
            <a:solidFill>
              <a:srgbClr val="FF3F5F"/>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0" name="直接连接符 19"/>
          <p:cNvCxnSpPr/>
          <p:nvPr/>
        </p:nvCxnSpPr>
        <p:spPr bwMode="auto">
          <a:xfrm>
            <a:off x="8120179" y="5554525"/>
            <a:ext cx="3264000" cy="0"/>
          </a:xfrm>
          <a:prstGeom prst="line">
            <a:avLst/>
          </a:prstGeom>
          <a:solidFill>
            <a:schemeClr val="accent1"/>
          </a:solidFill>
          <a:ln w="50800" cap="flat" cmpd="sng" algn="ctr">
            <a:solidFill>
              <a:srgbClr val="FF3F5F"/>
            </a:solidFill>
            <a:prstDash val="solid"/>
            <a:round/>
            <a:headEnd type="none" w="med" len="med"/>
            <a:tailEnd type="none" w="med" len="med"/>
          </a:ln>
          <a:effectLst/>
        </p:spPr>
      </p:cxnSp>
      <p:grpSp>
        <p:nvGrpSpPr>
          <p:cNvPr id="21" name="组合 20"/>
          <p:cNvGrpSpPr/>
          <p:nvPr/>
        </p:nvGrpSpPr>
        <p:grpSpPr>
          <a:xfrm>
            <a:off x="10065867" y="3313087"/>
            <a:ext cx="96000" cy="624000"/>
            <a:chOff x="3782746" y="3710107"/>
            <a:chExt cx="144011" cy="729855"/>
          </a:xfrm>
        </p:grpSpPr>
        <p:sp>
          <p:nvSpPr>
            <p:cNvPr id="22" name="圆角矩形 21"/>
            <p:cNvSpPr/>
            <p:nvPr/>
          </p:nvSpPr>
          <p:spPr bwMode="auto">
            <a:xfrm rot="2739593">
              <a:off x="3489830" y="4003034"/>
              <a:ext cx="729854" cy="144000"/>
            </a:xfrm>
            <a:prstGeom prst="round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圆角矩形 22"/>
            <p:cNvSpPr/>
            <p:nvPr/>
          </p:nvSpPr>
          <p:spPr bwMode="auto">
            <a:xfrm rot="7967015">
              <a:off x="3489819" y="4003035"/>
              <a:ext cx="729854" cy="144000"/>
            </a:xfrm>
            <a:prstGeom prst="roundRect">
              <a:avLst/>
            </a:prstGeom>
            <a:solidFill>
              <a:srgbClr val="0A9496"/>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4" name="圆角矩形 23"/>
          <p:cNvSpPr/>
          <p:nvPr/>
        </p:nvSpPr>
        <p:spPr bwMode="auto">
          <a:xfrm>
            <a:off x="5276019" y="3253361"/>
            <a:ext cx="6442859" cy="704796"/>
          </a:xfrm>
          <a:prstGeom prst="roundRect">
            <a:avLst>
              <a:gd name="adj" fmla="val 10374"/>
            </a:avLst>
          </a:prstGeom>
          <a:noFill/>
          <a:ln w="25400" cap="flat" cmpd="sng" algn="ctr">
            <a:solidFill>
              <a:srgbClr val="0A9496"/>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000"/>
                                        <p:tgtEl>
                                          <p:spTgt spid="17"/>
                                        </p:tgtEl>
                                      </p:cBhvr>
                                    </p:animEffect>
                                  </p:childTnLst>
                                </p:cTn>
                              </p:par>
                              <p:par>
                                <p:cTn id="36" presetID="22" presetClass="entr" presetSubtype="8"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8000"/>
                                        <p:tgtEl>
                                          <p:spTgt spid="10"/>
                                        </p:tgtEl>
                                      </p:cBhvr>
                                    </p:animEffect>
                                  </p:childTnLst>
                                </p:cTn>
                              </p:par>
                              <p:par>
                                <p:cTn id="39" presetID="22" presetClass="entr" presetSubtype="8"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30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20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4" grpId="0" animBg="1"/>
      <p:bldP spid="16" grpId="0" animBg="1"/>
      <p:bldP spid="18" grpId="0"/>
      <p:bldP spid="19"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7503" y="854401"/>
            <a:ext cx="6421120" cy="829945"/>
          </a:xfrm>
          <a:prstGeom prst="rect">
            <a:avLst/>
          </a:prstGeom>
          <a:noFill/>
        </p:spPr>
        <p:txBody>
          <a:bodyPr wrap="none" rtlCol="0">
            <a:spAutoFit/>
          </a:bodyPr>
          <a:lstStyle/>
          <a:p>
            <a:r>
              <a:rPr lang="en-US" altLang="zh-CN" sz="4800" b="1" dirty="0" err="1">
                <a:solidFill>
                  <a:srgbClr val="0A9496"/>
                </a:solidFill>
                <a:latin typeface="微软雅黑" panose="020B0503020204020204" pitchFamily="34" charset="-122"/>
                <a:ea typeface="微软雅黑" panose="020B0503020204020204" pitchFamily="34" charset="-122"/>
              </a:rPr>
              <a:t>MapReduce </a:t>
            </a:r>
            <a:r>
              <a:rPr lang="zh-CN" altLang="en-US" sz="4800" b="1" dirty="0" err="1">
                <a:solidFill>
                  <a:srgbClr val="0A9496"/>
                </a:solidFill>
                <a:latin typeface="微软雅黑" panose="020B0503020204020204" pitchFamily="34" charset="-122"/>
                <a:ea typeface="微软雅黑" panose="020B0503020204020204" pitchFamily="34" charset="-122"/>
              </a:rPr>
              <a:t>应用场景</a:t>
            </a:r>
            <a:endParaRPr lang="zh-CN" altLang="en-US" sz="4800" b="1" dirty="0" err="1">
              <a:solidFill>
                <a:srgbClr val="0A949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42728" y="2081817"/>
            <a:ext cx="4859020" cy="912495"/>
          </a:xfrm>
          <a:prstGeom prst="rect">
            <a:avLst/>
          </a:prstGeom>
          <a:noFill/>
        </p:spPr>
        <p:txBody>
          <a:bodyPr wrap="none" rtlCol="0">
            <a:spAutoFit/>
          </a:bodyPr>
          <a:lstStyle/>
          <a:p>
            <a:pPr algn="l"/>
            <a:r>
              <a:rPr lang="zh-CN" altLang="en-US" sz="5335" b="1" dirty="0">
                <a:solidFill>
                  <a:srgbClr val="0A9496"/>
                </a:solidFill>
                <a:latin typeface="微软雅黑" panose="020B0503020204020204" pitchFamily="34" charset="-122"/>
                <a:ea typeface="微软雅黑" panose="020B0503020204020204" pitchFamily="34" charset="-122"/>
              </a:rPr>
              <a:t>① </a:t>
            </a:r>
            <a:r>
              <a:rPr lang="zh-CN" altLang="en-US" sz="4265" b="1" dirty="0">
                <a:solidFill>
                  <a:srgbClr val="0A9496"/>
                </a:solidFill>
                <a:latin typeface="微软雅黑" panose="020B0503020204020204" pitchFamily="34" charset="-122"/>
                <a:ea typeface="微软雅黑" panose="020B0503020204020204" pitchFamily="34" charset="-122"/>
                <a:sym typeface="+mn-ea"/>
              </a:rPr>
              <a:t>视频分析和检索</a:t>
            </a:r>
            <a:endParaRPr lang="zh-CN" altLang="en-US" sz="3200" b="1" dirty="0">
              <a:solidFill>
                <a:srgbClr val="0A949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42728" y="3318717"/>
            <a:ext cx="4296410" cy="912495"/>
          </a:xfrm>
          <a:prstGeom prst="rect">
            <a:avLst/>
          </a:prstGeom>
          <a:noFill/>
        </p:spPr>
        <p:txBody>
          <a:bodyPr wrap="none" rtlCol="0">
            <a:spAutoFit/>
          </a:bodyPr>
          <a:lstStyle/>
          <a:p>
            <a:pPr algn="l"/>
            <a:r>
              <a:rPr lang="zh-CN" altLang="en-US" sz="5335" b="1" dirty="0">
                <a:solidFill>
                  <a:srgbClr val="0A9496"/>
                </a:solidFill>
                <a:latin typeface="微软雅黑" panose="020B0503020204020204" pitchFamily="34" charset="-122"/>
                <a:ea typeface="微软雅黑" panose="020B0503020204020204" pitchFamily="34" charset="-122"/>
              </a:rPr>
              <a:t>②</a:t>
            </a:r>
            <a:r>
              <a:rPr lang="zh-CN" altLang="en-US" sz="4800" b="1" dirty="0">
                <a:solidFill>
                  <a:srgbClr val="0A9496"/>
                </a:solidFill>
                <a:latin typeface="微软雅黑" panose="020B0503020204020204" pitchFamily="34" charset="-122"/>
                <a:ea typeface="微软雅黑" panose="020B0503020204020204" pitchFamily="34" charset="-122"/>
              </a:rPr>
              <a:t> </a:t>
            </a:r>
            <a:r>
              <a:rPr lang="zh-CN" altLang="en-US" sz="4265" b="1" dirty="0">
                <a:solidFill>
                  <a:srgbClr val="0A9496"/>
                </a:solidFill>
                <a:latin typeface="微软雅黑" panose="020B0503020204020204" pitchFamily="34" charset="-122"/>
                <a:ea typeface="微软雅黑" panose="020B0503020204020204" pitchFamily="34" charset="-122"/>
                <a:sym typeface="+mn-ea"/>
              </a:rPr>
              <a:t>数据分析手段</a:t>
            </a:r>
            <a:endParaRPr lang="zh-CN" altLang="en-US" sz="4265" b="1" dirty="0">
              <a:solidFill>
                <a:srgbClr val="0A949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849880" y="4458970"/>
            <a:ext cx="2672080" cy="2707005"/>
          </a:xfrm>
          <a:prstGeom prst="rect">
            <a:avLst/>
          </a:prstGeom>
          <a:noFill/>
        </p:spPr>
        <p:txBody>
          <a:bodyPr wrap="square" rtlCol="0">
            <a:spAutoFit/>
          </a:bodyPr>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全文挖掘</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建立索引</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图形创建和分析</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模式识别</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pPr>
            <a:endParaRPr lang="zh-CN" altLang="en-US" sz="2000" b="1" dirty="0">
              <a:latin typeface="微软雅黑" panose="020B0503020204020204" pitchFamily="34" charset="-122"/>
              <a:ea typeface="微软雅黑" panose="020B0503020204020204" pitchFamily="34" charset="-122"/>
            </a:endParaRPr>
          </a:p>
          <a:p>
            <a:pPr algn="l"/>
            <a:endParaRPr lang="zh-CN" altLang="en-US" sz="2000" b="1" dirty="0">
              <a:solidFill>
                <a:srgbClr val="0A9496"/>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449060" y="4474845"/>
            <a:ext cx="4857115" cy="1783715"/>
          </a:xfrm>
          <a:prstGeom prst="rect">
            <a:avLst/>
          </a:prstGeom>
          <a:noFill/>
        </p:spPr>
        <p:txBody>
          <a:bodyPr wrap="square" rtlCol="0">
            <a:spAutoFit/>
          </a:bodyPr>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协同过滤</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情感分析</a:t>
            </a:r>
            <a:endParaRPr lang="zh-CN" altLang="en-US" sz="2000" b="1" dirty="0">
              <a:solidFill>
                <a:srgbClr val="0A9496"/>
              </a:solidFill>
              <a:latin typeface="微软雅黑" panose="020B0503020204020204" pitchFamily="34" charset="-122"/>
              <a:ea typeface="微软雅黑" panose="020B0503020204020204" pitchFamily="34" charset="-122"/>
            </a:endParaRPr>
          </a:p>
          <a:p>
            <a:pPr lvl="1" fontAlgn="auto">
              <a:lnSpc>
                <a:spcPct val="150000"/>
              </a:lnSpc>
              <a:buBlip>
                <a:blip r:embed="rId1"/>
              </a:buBlip>
            </a:pPr>
            <a:r>
              <a:rPr lang="zh-CN" altLang="en-US" sz="2000" b="1" dirty="0">
                <a:solidFill>
                  <a:srgbClr val="0A9496"/>
                </a:solidFill>
                <a:latin typeface="微软雅黑" panose="020B0503020204020204" pitchFamily="34" charset="-122"/>
                <a:ea typeface="微软雅黑" panose="020B0503020204020204" pitchFamily="34" charset="-122"/>
                <a:sym typeface="+mn-ea"/>
              </a:rPr>
              <a:t>风险评估</a:t>
            </a:r>
            <a:endParaRPr lang="zh-CN" altLang="en-US" sz="2000" b="1" dirty="0">
              <a:solidFill>
                <a:srgbClr val="0A9496"/>
              </a:solidFill>
              <a:latin typeface="微软雅黑" panose="020B0503020204020204" pitchFamily="34" charset="-122"/>
              <a:ea typeface="微软雅黑" panose="020B0503020204020204" pitchFamily="34" charset="-122"/>
            </a:endParaRPr>
          </a:p>
          <a:p>
            <a:pPr algn="l"/>
            <a:endParaRPr lang="zh-CN" altLang="en-US" sz="2000" b="1" dirty="0">
              <a:solidFill>
                <a:srgbClr val="0A94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63" y="1785176"/>
            <a:ext cx="1152000" cy="4800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334063" y="1117984"/>
            <a:ext cx="1984483" cy="645059"/>
          </a:xfrm>
          <a:prstGeom prst="round2SameRect">
            <a:avLst>
              <a:gd name="adj1" fmla="val 27581"/>
              <a:gd name="adj2" fmla="val 0"/>
            </a:avLst>
          </a:prstGeom>
          <a:solidFill>
            <a:srgbClr val="1C8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5" b="1" dirty="0">
                <a:solidFill>
                  <a:prstClr val="white"/>
                </a:solidFill>
                <a:latin typeface="微软雅黑" panose="020B0503020204020204" pitchFamily="34" charset="-122"/>
                <a:ea typeface="微软雅黑" panose="020B0503020204020204" pitchFamily="34" charset="-122"/>
              </a:rPr>
              <a:t>目  录</a:t>
            </a:r>
            <a:endParaRPr lang="zh-CN" altLang="en-US" sz="2665" b="1"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2334063" y="1785176"/>
            <a:ext cx="1152000" cy="48000"/>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3543663" y="1785176"/>
            <a:ext cx="1152000" cy="48000"/>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753263" y="1785176"/>
            <a:ext cx="1152000" cy="48000"/>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5962863" y="1785176"/>
            <a:ext cx="1152000" cy="48000"/>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172463" y="1785176"/>
            <a:ext cx="1152000" cy="48000"/>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654464" y="410361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5728" y="341847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HDFS</a:t>
            </a:r>
            <a:r>
              <a:rPr lang="zh-CN" altLang="en-US" sz="2400" b="1" dirty="0">
                <a:solidFill>
                  <a:srgbClr val="7B7C7F"/>
                </a:solidFill>
                <a:latin typeface="微软雅黑" panose="020B0503020204020204" pitchFamily="34" charset="-122"/>
                <a:ea typeface="微软雅黑" panose="020B0503020204020204" pitchFamily="34" charset="-122"/>
              </a:rPr>
              <a:t>介绍</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654464" y="3224037"/>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15728" y="2525536"/>
            <a:ext cx="5318235" cy="460375"/>
          </a:xfrm>
          <a:prstGeom prst="rect">
            <a:avLst/>
          </a:prstGeom>
          <a:noFill/>
        </p:spPr>
        <p:txBody>
          <a:bodyPr wrap="square" rtlCol="0">
            <a:spAutoFit/>
          </a:bodyPr>
          <a:lstStyle/>
          <a:p>
            <a:r>
              <a:rPr lang="en-US" altLang="zh-CN" sz="2400" b="1" dirty="0">
                <a:solidFill>
                  <a:srgbClr val="7B7C7F"/>
                </a:solidFill>
                <a:latin typeface="微软雅黑" panose="020B0503020204020204" pitchFamily="34" charset="-122"/>
                <a:ea typeface="微软雅黑" panose="020B0503020204020204" pitchFamily="34" charset="-122"/>
              </a:rPr>
              <a:t>Hadoop</a:t>
            </a:r>
            <a:r>
              <a:rPr lang="zh-CN" altLang="en-US" sz="2400" b="1" dirty="0">
                <a:solidFill>
                  <a:srgbClr val="7B7C7F"/>
                </a:solidFill>
                <a:latin typeface="微软雅黑" panose="020B0503020204020204" pitchFamily="34" charset="-122"/>
                <a:ea typeface="微软雅黑" panose="020B0503020204020204" pitchFamily="34" charset="-122"/>
              </a:rPr>
              <a:t>概述</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654464" y="580615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7"/>
          <p:cNvSpPr txBox="1"/>
          <p:nvPr/>
        </p:nvSpPr>
        <p:spPr>
          <a:xfrm>
            <a:off x="3215728" y="5134377"/>
            <a:ext cx="5318235" cy="460375"/>
          </a:xfrm>
          <a:prstGeom prst="rect">
            <a:avLst/>
          </a:prstGeom>
          <a:noFill/>
        </p:spPr>
        <p:txBody>
          <a:bodyPr wrap="square" rtlCol="0">
            <a:spAutoFit/>
          </a:bodyPr>
          <a:lstStyle/>
          <a:p>
            <a:r>
              <a:rPr lang="zh-CN" altLang="en-US" sz="2400" b="1" dirty="0">
                <a:solidFill>
                  <a:srgbClr val="7B7C7F"/>
                </a:solidFill>
                <a:latin typeface="微软雅黑" panose="020B0503020204020204" pitchFamily="34" charset="-122"/>
                <a:ea typeface="微软雅黑" panose="020B0503020204020204" pitchFamily="34" charset="-122"/>
                <a:sym typeface="+mn-ea"/>
              </a:rPr>
              <a:t>计算加速引擎</a:t>
            </a:r>
            <a:r>
              <a:rPr lang="en-US" altLang="zh-CN" sz="2400" b="1" dirty="0">
                <a:solidFill>
                  <a:srgbClr val="7B7C7F"/>
                </a:solidFill>
                <a:latin typeface="微软雅黑" panose="020B0503020204020204" pitchFamily="34" charset="-122"/>
                <a:ea typeface="微软雅黑" panose="020B0503020204020204" pitchFamily="34" charset="-122"/>
                <a:sym typeface="+mn-ea"/>
              </a:rPr>
              <a:t>-Spark</a:t>
            </a:r>
            <a:endParaRPr lang="zh-CN" altLang="en-US" sz="2400" b="1" dirty="0">
              <a:solidFill>
                <a:srgbClr val="7B7C7F"/>
              </a:solidFill>
              <a:latin typeface="微软雅黑" panose="020B0503020204020204" pitchFamily="34" charset="-122"/>
              <a:ea typeface="微软雅黑" panose="020B0503020204020204" pitchFamily="34" charset="-122"/>
            </a:endParaRPr>
          </a:p>
        </p:txBody>
      </p:sp>
      <p:sp>
        <p:nvSpPr>
          <p:cNvPr id="32" name="Freeform 48"/>
          <p:cNvSpPr>
            <a:spLocks noChangeAspect="1" noEditPoints="1"/>
          </p:cNvSpPr>
          <p:nvPr/>
        </p:nvSpPr>
        <p:spPr bwMode="auto">
          <a:xfrm>
            <a:off x="2693432" y="257975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3" name="Freeform 48"/>
          <p:cNvSpPr>
            <a:spLocks noChangeAspect="1" noEditPoints="1"/>
          </p:cNvSpPr>
          <p:nvPr/>
        </p:nvSpPr>
        <p:spPr bwMode="auto">
          <a:xfrm>
            <a:off x="2693432" y="3472696"/>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
        <p:nvSpPr>
          <p:cNvPr id="34" name="Freeform 48"/>
          <p:cNvSpPr>
            <a:spLocks noChangeAspect="1" noEditPoints="1"/>
          </p:cNvSpPr>
          <p:nvPr/>
        </p:nvSpPr>
        <p:spPr bwMode="auto">
          <a:xfrm>
            <a:off x="2693432" y="518859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lstStyle/>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654464" y="4936206"/>
            <a:ext cx="6720000" cy="0"/>
          </a:xfrm>
          <a:prstGeom prst="line">
            <a:avLst/>
          </a:prstGeom>
          <a:ln w="952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17"/>
          <p:cNvSpPr txBox="1"/>
          <p:nvPr/>
        </p:nvSpPr>
        <p:spPr>
          <a:xfrm>
            <a:off x="3219353" y="4301257"/>
            <a:ext cx="5318235" cy="460375"/>
          </a:xfrm>
          <a:prstGeom prst="rect">
            <a:avLst/>
          </a:prstGeom>
          <a:noFill/>
        </p:spPr>
        <p:txBody>
          <a:bodyPr wrap="square" rtlCol="0">
            <a:spAutoFit/>
          </a:bodyPr>
          <a:p>
            <a:r>
              <a:rPr lang="en-US" altLang="zh-CN" sz="2400" b="1" dirty="0" err="1">
                <a:solidFill>
                  <a:srgbClr val="7B7C7F"/>
                </a:solidFill>
                <a:latin typeface="微软雅黑" panose="020B0503020204020204" pitchFamily="34" charset="-122"/>
                <a:ea typeface="微软雅黑" panose="020B0503020204020204" pitchFamily="34" charset="-122"/>
                <a:sym typeface="+mn-ea"/>
              </a:rPr>
              <a:t>MapReduce</a:t>
            </a:r>
            <a:r>
              <a:rPr lang="zh-CN" altLang="en-US" sz="2400" b="1" dirty="0">
                <a:solidFill>
                  <a:srgbClr val="7B7C7F"/>
                </a:solidFill>
                <a:latin typeface="微软雅黑" panose="020B0503020204020204" pitchFamily="34" charset="-122"/>
                <a:ea typeface="微软雅黑" panose="020B0503020204020204" pitchFamily="34" charset="-122"/>
                <a:sym typeface="+mn-ea"/>
              </a:rPr>
              <a:t>介绍</a:t>
            </a:r>
            <a:endParaRPr lang="en-US" altLang="zh-CN" sz="2400" b="1" dirty="0">
              <a:solidFill>
                <a:srgbClr val="7B7C7F"/>
              </a:solidFill>
              <a:latin typeface="微软雅黑" panose="020B0503020204020204" pitchFamily="34" charset="-122"/>
              <a:ea typeface="微软雅黑" panose="020B0503020204020204" pitchFamily="34" charset="-122"/>
            </a:endParaRPr>
          </a:p>
        </p:txBody>
      </p:sp>
      <p:sp>
        <p:nvSpPr>
          <p:cNvPr id="11" name="Freeform 48"/>
          <p:cNvSpPr>
            <a:spLocks noChangeAspect="1" noEditPoints="1"/>
          </p:cNvSpPr>
          <p:nvPr/>
        </p:nvSpPr>
        <p:spPr bwMode="auto">
          <a:xfrm>
            <a:off x="2693432" y="4355477"/>
            <a:ext cx="384000" cy="384000"/>
          </a:xfrm>
          <a:custGeom>
            <a:avLst/>
            <a:gdLst/>
            <a:ahLst/>
            <a:cxnLst>
              <a:cxn ang="0">
                <a:pos x="27" y="55"/>
              </a:cxn>
              <a:cxn ang="0">
                <a:pos x="0" y="27"/>
              </a:cxn>
              <a:cxn ang="0">
                <a:pos x="27" y="0"/>
              </a:cxn>
              <a:cxn ang="0">
                <a:pos x="55" y="27"/>
              </a:cxn>
              <a:cxn ang="0">
                <a:pos x="27" y="55"/>
              </a:cxn>
              <a:cxn ang="0">
                <a:pos x="42" y="29"/>
              </a:cxn>
              <a:cxn ang="0">
                <a:pos x="42" y="26"/>
              </a:cxn>
              <a:cxn ang="0">
                <a:pos x="25" y="10"/>
              </a:cxn>
              <a:cxn ang="0">
                <a:pos x="22" y="10"/>
              </a:cxn>
              <a:cxn ang="0">
                <a:pos x="19" y="13"/>
              </a:cxn>
              <a:cxn ang="0">
                <a:pos x="19" y="16"/>
              </a:cxn>
              <a:cxn ang="0">
                <a:pos x="29" y="27"/>
              </a:cxn>
              <a:cxn ang="0">
                <a:pos x="19" y="38"/>
              </a:cxn>
              <a:cxn ang="0">
                <a:pos x="19" y="42"/>
              </a:cxn>
              <a:cxn ang="0">
                <a:pos x="22" y="45"/>
              </a:cxn>
              <a:cxn ang="0">
                <a:pos x="25" y="45"/>
              </a:cxn>
              <a:cxn ang="0">
                <a:pos x="42" y="29"/>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rgbClr val="7B7C7F"/>
          </a:solidFill>
          <a:ln w="9525">
            <a:noFill/>
            <a:round/>
          </a:ln>
        </p:spPr>
        <p:txBody>
          <a:bodyPr vert="horz" wrap="square" lIns="121920" tIns="60960" rIns="121920" bIns="60960" numCol="1" anchor="t" anchorCtr="0" compatLnSpc="1"/>
          <a:p>
            <a:pPr defTabSz="1218565">
              <a:defRPr/>
            </a:pPr>
            <a:endParaRPr lang="en-US" sz="1400" b="1" ker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500" fill="hold"/>
                                        <p:tgtEl>
                                          <p:spTgt spid="34"/>
                                        </p:tgtEl>
                                        <p:attrNameLst>
                                          <p:attrName>fillcolor</p:attrName>
                                        </p:attrNameLst>
                                      </p:cBhvr>
                                      <p:to>
                                        <a:srgbClr val="FF3F5F"/>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31"/>
                                        </p:tgtEl>
                                        <p:attrNameLst>
                                          <p:attrName>style.color</p:attrName>
                                        </p:attrNameLst>
                                      </p:cBhvr>
                                      <p:to>
                                        <a:srgbClr val="FF3F5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609600" y="541034"/>
            <a:ext cx="9702800" cy="457224"/>
          </a:xfrm>
        </p:spPr>
        <p:txBody>
          <a:body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123" name="Group 101"/>
          <p:cNvGrpSpPr/>
          <p:nvPr/>
        </p:nvGrpSpPr>
        <p:grpSpPr bwMode="auto">
          <a:xfrm>
            <a:off x="2134870" y="1993900"/>
            <a:ext cx="3567113" cy="501330"/>
            <a:chOff x="0" y="0"/>
            <a:chExt cx="2247" cy="376"/>
          </a:xfrm>
        </p:grpSpPr>
        <p:grpSp>
          <p:nvGrpSpPr>
            <p:cNvPr id="5168" name="Group 71"/>
            <p:cNvGrpSpPr/>
            <p:nvPr/>
          </p:nvGrpSpPr>
          <p:grpSpPr bwMode="auto">
            <a:xfrm>
              <a:off x="0" y="0"/>
              <a:ext cx="351" cy="361"/>
              <a:chOff x="0" y="0"/>
              <a:chExt cx="351" cy="361"/>
            </a:xfrm>
          </p:grpSpPr>
          <p:sp>
            <p:nvSpPr>
              <p:cNvPr id="3"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27"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69"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 name="Text Box 9"/>
            <p:cNvSpPr txBox="1">
              <a:spLocks noChangeArrowheads="1"/>
            </p:cNvSpPr>
            <p:nvPr/>
          </p:nvSpPr>
          <p:spPr bwMode="auto">
            <a:xfrm>
              <a:off x="408" y="0"/>
              <a:ext cx="1839"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Spark综述</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71" name="Text Box 10"/>
            <p:cNvSpPr txBox="1">
              <a:spLocks noChangeArrowheads="1"/>
            </p:cNvSpPr>
            <p:nvPr/>
          </p:nvSpPr>
          <p:spPr bwMode="auto">
            <a:xfrm>
              <a:off x="75" y="31"/>
              <a:ext cx="195"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1</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5124" name="Group 100"/>
          <p:cNvGrpSpPr/>
          <p:nvPr/>
        </p:nvGrpSpPr>
        <p:grpSpPr bwMode="auto">
          <a:xfrm>
            <a:off x="2128520" y="2997200"/>
            <a:ext cx="3311525" cy="489892"/>
            <a:chOff x="0" y="0"/>
            <a:chExt cx="2086" cy="368"/>
          </a:xfrm>
        </p:grpSpPr>
        <p:grpSp>
          <p:nvGrpSpPr>
            <p:cNvPr id="5161" name="Group 13"/>
            <p:cNvGrpSpPr/>
            <p:nvPr/>
          </p:nvGrpSpPr>
          <p:grpSpPr bwMode="auto">
            <a:xfrm>
              <a:off x="0" y="2"/>
              <a:ext cx="351" cy="361"/>
              <a:chOff x="0" y="0"/>
              <a:chExt cx="1549" cy="1351"/>
            </a:xfrm>
          </p:grpSpPr>
          <p:sp>
            <p:nvSpPr>
              <p:cNvPr id="8"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9"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35"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62"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11" name="Text Box 18"/>
            <p:cNvSpPr txBox="1">
              <a:spLocks noChangeArrowheads="1"/>
            </p:cNvSpPr>
            <p:nvPr/>
          </p:nvSpPr>
          <p:spPr bwMode="auto">
            <a:xfrm>
              <a:off x="408" y="0"/>
              <a:ext cx="167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核心技术</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64" name="Text Box 19"/>
            <p:cNvSpPr txBox="1">
              <a:spLocks noChangeArrowheads="1"/>
            </p:cNvSpPr>
            <p:nvPr/>
          </p:nvSpPr>
          <p:spPr bwMode="auto">
            <a:xfrm>
              <a:off x="75" y="22"/>
              <a:ext cx="195"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5125" name="Group 21"/>
          <p:cNvGrpSpPr/>
          <p:nvPr/>
        </p:nvGrpSpPr>
        <p:grpSpPr bwMode="auto">
          <a:xfrm>
            <a:off x="2141220" y="3931920"/>
            <a:ext cx="557530" cy="481330"/>
            <a:chOff x="0" y="0"/>
            <a:chExt cx="1549" cy="1351"/>
          </a:xfrm>
        </p:grpSpPr>
        <p:sp>
          <p:nvSpPr>
            <p:cNvPr id="12"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3"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4"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26" name="Line 25"/>
          <p:cNvSpPr>
            <a:spLocks noChangeShapeType="1"/>
          </p:cNvSpPr>
          <p:nvPr/>
        </p:nvSpPr>
        <p:spPr bwMode="auto">
          <a:xfrm>
            <a:off x="2592070" y="4342765"/>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44" name="Text Box 26"/>
          <p:cNvSpPr txBox="1">
            <a:spLocks noChangeArrowheads="1"/>
          </p:cNvSpPr>
          <p:nvPr/>
        </p:nvSpPr>
        <p:spPr bwMode="auto">
          <a:xfrm>
            <a:off x="2807970" y="3839845"/>
            <a:ext cx="30702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Spark架构</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28" name="Text Box 27"/>
          <p:cNvSpPr txBox="1">
            <a:spLocks noChangeArrowheads="1"/>
          </p:cNvSpPr>
          <p:nvPr/>
        </p:nvSpPr>
        <p:spPr bwMode="auto">
          <a:xfrm>
            <a:off x="2280096" y="3927002"/>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nvGrpSpPr>
          <p:cNvPr id="5129" name="Group 29"/>
          <p:cNvGrpSpPr/>
          <p:nvPr/>
        </p:nvGrpSpPr>
        <p:grpSpPr bwMode="auto">
          <a:xfrm>
            <a:off x="2115820" y="4830445"/>
            <a:ext cx="557530" cy="481330"/>
            <a:chOff x="0" y="0"/>
            <a:chExt cx="1549" cy="1351"/>
          </a:xfrm>
        </p:grpSpPr>
        <p:sp>
          <p:nvSpPr>
            <p:cNvPr id="5147"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5130" name="Line 33"/>
          <p:cNvSpPr>
            <a:spLocks noChangeShapeType="1"/>
          </p:cNvSpPr>
          <p:nvPr/>
        </p:nvSpPr>
        <p:spPr bwMode="auto">
          <a:xfrm>
            <a:off x="2547620" y="5240020"/>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51" name="Text Box 34"/>
          <p:cNvSpPr txBox="1">
            <a:spLocks noChangeArrowheads="1"/>
          </p:cNvSpPr>
          <p:nvPr/>
        </p:nvSpPr>
        <p:spPr bwMode="auto">
          <a:xfrm>
            <a:off x="2763520" y="4736465"/>
            <a:ext cx="34359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BDAS简介</a:t>
            </a:r>
            <a:endPar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132" name="Text Box 35"/>
          <p:cNvSpPr txBox="1">
            <a:spLocks noChangeArrowheads="1"/>
          </p:cNvSpPr>
          <p:nvPr/>
        </p:nvSpPr>
        <p:spPr bwMode="auto">
          <a:xfrm>
            <a:off x="2235648" y="4822398"/>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4</a:t>
            </a:r>
            <a:endParaRPr lang="en-US" altLang="zh-CN" sz="2400" b="1">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12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147" name="Group 4"/>
          <p:cNvGrpSpPr/>
          <p:nvPr/>
        </p:nvGrpSpPr>
        <p:grpSpPr bwMode="auto">
          <a:xfrm>
            <a:off x="1224009" y="720005"/>
            <a:ext cx="3391075" cy="609631"/>
            <a:chOff x="0" y="0"/>
            <a:chExt cx="2136" cy="384"/>
          </a:xfrm>
        </p:grpSpPr>
        <p:sp>
          <p:nvSpPr>
            <p:cNvPr id="2" name="AutoShape 5"/>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zh-CN" altLang="en-US" dirty="0" smtClean="0">
                  <a:solidFill>
                    <a:srgbClr val="FFFFFF"/>
                  </a:solidFill>
                  <a:effectLst>
                    <a:outerShdw blurRad="38100" dist="38100" dir="2700000" algn="tl">
                      <a:srgbClr val="000000"/>
                    </a:outerShdw>
                  </a:effectLst>
                </a:rPr>
                <a:t>     </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是什么</a:t>
              </a:r>
              <a:r>
                <a:rPr lang="zh-CN" altLang="en-US" dirty="0" smtClean="0">
                  <a:solidFill>
                    <a:srgbClr val="FFFFFF"/>
                  </a:solidFill>
                  <a:effectLst>
                    <a:outerShdw blurRad="38100" dist="38100" dir="2700000" algn="tl">
                      <a:srgbClr val="000000"/>
                    </a:outerShdw>
                  </a:effectLst>
                </a:rPr>
                <a:t>   </a:t>
              </a:r>
              <a:endParaRPr lang="zh-CN" altLang="en-US" dirty="0" smtClean="0">
                <a:solidFill>
                  <a:srgbClr val="FFFFFF"/>
                </a:solidFill>
                <a:effectLst>
                  <a:outerShdw blurRad="38100" dist="38100" dir="2700000" algn="tl">
                    <a:srgbClr val="000000"/>
                  </a:outerShdw>
                </a:effectLst>
              </a:endParaRPr>
            </a:p>
          </p:txBody>
        </p:sp>
        <p:grpSp>
          <p:nvGrpSpPr>
            <p:cNvPr id="6151" name="Group 6"/>
            <p:cNvGrpSpPr/>
            <p:nvPr/>
          </p:nvGrpSpPr>
          <p:grpSpPr bwMode="auto">
            <a:xfrm>
              <a:off x="0" y="0"/>
              <a:ext cx="432" cy="384"/>
              <a:chOff x="0" y="0"/>
              <a:chExt cx="432" cy="384"/>
            </a:xfrm>
          </p:grpSpPr>
          <p:grpSp>
            <p:nvGrpSpPr>
              <p:cNvPr id="6152" name="Group 7"/>
              <p:cNvGrpSpPr/>
              <p:nvPr/>
            </p:nvGrpSpPr>
            <p:grpSpPr bwMode="auto">
              <a:xfrm>
                <a:off x="0" y="0"/>
                <a:ext cx="384" cy="384"/>
                <a:chOff x="0" y="0"/>
                <a:chExt cx="1836" cy="1834"/>
              </a:xfrm>
            </p:grpSpPr>
            <p:pic>
              <p:nvPicPr>
                <p:cNvPr id="6154" name="Picture 8"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9"/>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10"/>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smtClean="0">
                    <a:solidFill>
                      <a:srgbClr val="FFFFFF"/>
                    </a:solidFill>
                    <a:effectLst>
                      <a:outerShdw blurRad="38100" dist="38100" dir="2700000" algn="tl">
                        <a:srgbClr val="000000"/>
                      </a:outerShdw>
                    </a:effectLst>
                  </a:rPr>
                  <a:t>1</a:t>
                </a:r>
                <a:endParaRPr lang="en-US" sz="2000" smtClean="0">
                  <a:solidFill>
                    <a:srgbClr val="FFFFFF"/>
                  </a:solidFill>
                  <a:effectLst>
                    <a:outerShdw blurRad="38100" dist="38100" dir="2700000" algn="tl">
                      <a:srgbClr val="000000"/>
                    </a:outerShdw>
                  </a:effectLst>
                </a:endParaRPr>
              </a:p>
            </p:txBody>
          </p:sp>
        </p:grpSp>
      </p:grpSp>
      <p:sp>
        <p:nvSpPr>
          <p:cNvPr id="6148" name="矩形 5"/>
          <p:cNvSpPr>
            <a:spLocks noChangeArrowheads="1"/>
          </p:cNvSpPr>
          <p:nvPr/>
        </p:nvSpPr>
        <p:spPr bwMode="auto">
          <a:xfrm>
            <a:off x="1223645" y="1852930"/>
            <a:ext cx="695896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是基于内存计算的大数据并行计算框架。</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基于内存计算，提高了在大数据环境下数据处理的实时性，同时保证了高容错性和高可伸缩性，允许用户将</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部署在大量廉价硬件之上，形成集群。</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于</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2009</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年诞生于加州大学伯克利分校</a:t>
            </a:r>
            <a:r>
              <a:rPr lang="en-US" altLang="zh-CN" sz="20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AMPLab</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。并且于</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2010</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年开源。</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2013</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进入</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Apache</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孵化器。目前，已经成为</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Apache</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软件基金会旗下的顶级开源项目。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616" y="1852709"/>
            <a:ext cx="2349621" cy="2679838"/>
          </a:xfrm>
          <a:prstGeom prst="rect">
            <a:avLst/>
          </a:prstGeom>
        </p:spPr>
      </p:pic>
      <p:sp>
        <p:nvSpPr>
          <p:cNvPr id="7" name="文本框 6"/>
          <p:cNvSpPr txBox="1"/>
          <p:nvPr/>
        </p:nvSpPr>
        <p:spPr>
          <a:xfrm>
            <a:off x="6907125" y="5190638"/>
            <a:ext cx="441960" cy="112395"/>
          </a:xfrm>
          <a:prstGeom prst="rect">
            <a:avLst/>
          </a:prstGeom>
          <a:noFill/>
        </p:spPr>
        <p:txBody>
          <a:bodyPr wrap="none" rtlCol="0">
            <a:spAutoFit/>
          </a:bodyPr>
          <a:lstStyle/>
          <a:p>
            <a:r>
              <a:rPr lang="en-US" altLang="zh-CN" sz="135" dirty="0"/>
              <a:t>http://people.csail.mit.edu/matei/</a:t>
            </a:r>
            <a:endParaRPr lang="zh-CN" altLang="en-US" sz="135" dirty="0"/>
          </a:p>
        </p:txBody>
      </p:sp>
      <p:sp>
        <p:nvSpPr>
          <p:cNvPr id="8" name="文本框 7"/>
          <p:cNvSpPr txBox="1"/>
          <p:nvPr/>
        </p:nvSpPr>
        <p:spPr>
          <a:xfrm>
            <a:off x="8182158" y="4676917"/>
            <a:ext cx="290830" cy="112395"/>
          </a:xfrm>
          <a:prstGeom prst="rect">
            <a:avLst/>
          </a:prstGeom>
          <a:noFill/>
        </p:spPr>
        <p:txBody>
          <a:bodyPr wrap="none" rtlCol="0">
            <a:spAutoFit/>
          </a:bodyPr>
          <a:lstStyle/>
          <a:p>
            <a:r>
              <a:rPr lang="en-US" altLang="zh-CN" sz="135" dirty="0" smtClean="0"/>
              <a:t>Matai </a:t>
            </a:r>
            <a:r>
              <a:rPr lang="en-US" altLang="zh-CN" sz="135" dirty="0" err="1" smtClean="0"/>
              <a:t>zaharia</a:t>
            </a:r>
            <a:endParaRPr lang="zh-CN" altLang="en-US" sz="135"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0-#ppt_w/2"/>
                                          </p:val>
                                        </p:tav>
                                        <p:tav tm="100000">
                                          <p:val>
                                            <p:strVal val="#ppt_x"/>
                                          </p:val>
                                        </p:tav>
                                      </p:tavLst>
                                    </p:anim>
                                    <p:anim calcmode="lin" valueType="num">
                                      <p:cBhvr additive="base">
                                        <p:cTn id="8" dur="500" fill="hold"/>
                                        <p:tgtEl>
                                          <p:spTgt spid="61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randombar(horizontal)">
                                      <p:cBhvr>
                                        <p:cTn id="13"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7" name="Group 4"/>
          <p:cNvGrpSpPr/>
          <p:nvPr/>
        </p:nvGrpSpPr>
        <p:grpSpPr bwMode="auto">
          <a:xfrm>
            <a:off x="1224009" y="720005"/>
            <a:ext cx="3672076" cy="609631"/>
            <a:chOff x="0" y="0"/>
            <a:chExt cx="2136" cy="384"/>
          </a:xfrm>
        </p:grpSpPr>
        <p:sp>
          <p:nvSpPr>
            <p:cNvPr id="8198" name="AutoShape 5"/>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与</a:t>
              </a:r>
              <a:r>
                <a:rPr lang="en-US" b="1" dirty="0" err="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Hadoop</a:t>
              </a:r>
              <a:endPar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199" name="Group 6"/>
            <p:cNvGrpSpPr/>
            <p:nvPr/>
          </p:nvGrpSpPr>
          <p:grpSpPr bwMode="auto">
            <a:xfrm>
              <a:off x="0" y="0"/>
              <a:ext cx="432" cy="384"/>
              <a:chOff x="0" y="0"/>
              <a:chExt cx="432" cy="384"/>
            </a:xfrm>
          </p:grpSpPr>
          <p:grpSp>
            <p:nvGrpSpPr>
              <p:cNvPr id="8200" name="Group 7"/>
              <p:cNvGrpSpPr/>
              <p:nvPr/>
            </p:nvGrpSpPr>
            <p:grpSpPr bwMode="auto">
              <a:xfrm>
                <a:off x="0" y="0"/>
                <a:ext cx="384" cy="384"/>
                <a:chOff x="0" y="0"/>
                <a:chExt cx="1836" cy="1834"/>
              </a:xfrm>
            </p:grpSpPr>
            <p:pic>
              <p:nvPicPr>
                <p:cNvPr id="8202" name="Picture 8"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9"/>
                <p:cNvSpPr>
                  <a:spLocks noChangeArrowheads="1"/>
                </p:cNvSpPr>
                <p:nvPr/>
              </p:nvSpPr>
              <p:spPr bwMode="auto">
                <a:xfrm>
                  <a:off x="79"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8203" name="Text Box 10"/>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8196" name="矩形 2"/>
          <p:cNvSpPr>
            <a:spLocks noChangeArrowheads="1"/>
          </p:cNvSpPr>
          <p:nvPr/>
        </p:nvSpPr>
        <p:spPr bwMode="auto">
          <a:xfrm>
            <a:off x="1224915" y="1711325"/>
            <a:ext cx="9713595" cy="4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Spark相比HadoopMapRedue的优势如下：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1、中间结果输出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基于MapReduce的计算模型会将中间结果序列化到磁盘上。而Spark将执行模型抽象为通用的有向无环图执行计划。且可以将中间结果缓存内存中。</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2、数据格式和内存布局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Spark抽象出分布式内存存储结构RDD，进行数据存储。Spark能够控制数据在不同节点上的分区，用户可以自定义分区策略。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755642" y="446566"/>
            <a:ext cx="2685126" cy="1465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additive="base">
                                        <p:cTn id="7" dur="500" fill="hold"/>
                                        <p:tgtEl>
                                          <p:spTgt spid="8197"/>
                                        </p:tgtEl>
                                        <p:attrNameLst>
                                          <p:attrName>ppt_x</p:attrName>
                                        </p:attrNameLst>
                                      </p:cBhvr>
                                      <p:tavLst>
                                        <p:tav tm="0">
                                          <p:val>
                                            <p:strVal val="0-#ppt_w/2"/>
                                          </p:val>
                                        </p:tav>
                                        <p:tav tm="100000">
                                          <p:val>
                                            <p:strVal val="#ppt_x"/>
                                          </p:val>
                                        </p:tav>
                                      </p:tavLst>
                                    </p:anim>
                                    <p:anim calcmode="lin" valueType="num">
                                      <p:cBhvr additive="base">
                                        <p:cTn id="8" dur="500" fill="hold"/>
                                        <p:tgtEl>
                                          <p:spTgt spid="8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196">
                                            <p:txEl>
                                              <p:pRg st="0" end="0"/>
                                            </p:txEl>
                                          </p:spTgt>
                                        </p:tgtEl>
                                        <p:attrNameLst>
                                          <p:attrName>style.visibility</p:attrName>
                                        </p:attrNameLst>
                                      </p:cBhvr>
                                      <p:to>
                                        <p:strVal val="visible"/>
                                      </p:to>
                                    </p:set>
                                    <p:animEffect transition="in" filter="wipe(down)">
                                      <p:cBhvr>
                                        <p:cTn id="13" dur="500"/>
                                        <p:tgtEl>
                                          <p:spTgt spid="819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196">
                                            <p:txEl>
                                              <p:pRg st="1" end="1"/>
                                            </p:txEl>
                                          </p:spTgt>
                                        </p:tgtEl>
                                        <p:attrNameLst>
                                          <p:attrName>style.visibility</p:attrName>
                                        </p:attrNameLst>
                                      </p:cBhvr>
                                      <p:to>
                                        <p:strVal val="visible"/>
                                      </p:to>
                                    </p:set>
                                    <p:anim calcmode="lin" valueType="num">
                                      <p:cBhvr additive="base">
                                        <p:cTn id="18" dur="500" fill="hold"/>
                                        <p:tgtEl>
                                          <p:spTgt spid="8196">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196">
                                            <p:txEl>
                                              <p:pRg st="1" end="1"/>
                                            </p:txEl>
                                          </p:spTgt>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8196">
                                            <p:txEl>
                                              <p:pRg st="2" end="2"/>
                                            </p:txEl>
                                          </p:spTgt>
                                        </p:tgtEl>
                                        <p:attrNameLst>
                                          <p:attrName>style.visibility</p:attrName>
                                        </p:attrNameLst>
                                      </p:cBhvr>
                                      <p:to>
                                        <p:strVal val="visible"/>
                                      </p:to>
                                    </p:set>
                                    <p:anim calcmode="lin" valueType="num">
                                      <p:cBhvr additive="base">
                                        <p:cTn id="22" dur="500" fill="hold"/>
                                        <p:tgtEl>
                                          <p:spTgt spid="8196">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819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8196">
                                            <p:txEl>
                                              <p:pRg st="4" end="4"/>
                                            </p:txEl>
                                          </p:spTgt>
                                        </p:tgtEl>
                                        <p:attrNameLst>
                                          <p:attrName>style.visibility</p:attrName>
                                        </p:attrNameLst>
                                      </p:cBhvr>
                                      <p:to>
                                        <p:strVal val="visible"/>
                                      </p:to>
                                    </p:set>
                                    <p:anim calcmode="lin" valueType="num">
                                      <p:cBhvr additive="base">
                                        <p:cTn id="28" dur="500" fill="hold"/>
                                        <p:tgtEl>
                                          <p:spTgt spid="8196">
                                            <p:txEl>
                                              <p:pRg st="4" end="4"/>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8196">
                                            <p:txEl>
                                              <p:pRg st="4" end="4"/>
                                            </p:txEl>
                                          </p:spTgt>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8196">
                                            <p:txEl>
                                              <p:pRg st="5" end="5"/>
                                            </p:txEl>
                                          </p:spTgt>
                                        </p:tgtEl>
                                        <p:attrNameLst>
                                          <p:attrName>style.visibility</p:attrName>
                                        </p:attrNameLst>
                                      </p:cBhvr>
                                      <p:to>
                                        <p:strVal val="visible"/>
                                      </p:to>
                                    </p:set>
                                    <p:anim calcmode="lin" valueType="num">
                                      <p:cBhvr additive="base">
                                        <p:cTn id="32" dur="500" fill="hold"/>
                                        <p:tgtEl>
                                          <p:spTgt spid="8196">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819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3" name="Group 3"/>
          <p:cNvGrpSpPr/>
          <p:nvPr/>
        </p:nvGrpSpPr>
        <p:grpSpPr bwMode="auto">
          <a:xfrm>
            <a:off x="1224009" y="720005"/>
            <a:ext cx="3858605" cy="609631"/>
            <a:chOff x="0" y="0"/>
            <a:chExt cx="2284" cy="384"/>
          </a:xfrm>
        </p:grpSpPr>
        <p:sp>
          <p:nvSpPr>
            <p:cNvPr id="2" name="AutoShape 4"/>
            <p:cNvSpPr>
              <a:spLocks noChangeArrowheads="1"/>
            </p:cNvSpPr>
            <p:nvPr/>
          </p:nvSpPr>
          <p:spPr bwMode="auto">
            <a:xfrm>
              <a:off x="96" y="0"/>
              <a:ext cx="2188"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与Hadoop</a:t>
              </a:r>
              <a:endParaRPr lang="zh-CN" altLang="en-US" sz="2800"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247" name="Group 5"/>
            <p:cNvGrpSpPr/>
            <p:nvPr/>
          </p:nvGrpSpPr>
          <p:grpSpPr bwMode="auto">
            <a:xfrm>
              <a:off x="0" y="0"/>
              <a:ext cx="401" cy="384"/>
              <a:chOff x="0" y="0"/>
              <a:chExt cx="401" cy="384"/>
            </a:xfrm>
          </p:grpSpPr>
          <p:grpSp>
            <p:nvGrpSpPr>
              <p:cNvPr id="10248" name="Group 6"/>
              <p:cNvGrpSpPr/>
              <p:nvPr/>
            </p:nvGrpSpPr>
            <p:grpSpPr bwMode="auto">
              <a:xfrm>
                <a:off x="0" y="0"/>
                <a:ext cx="384" cy="384"/>
                <a:chOff x="0" y="0"/>
                <a:chExt cx="1836" cy="1834"/>
              </a:xfrm>
            </p:grpSpPr>
            <p:pic>
              <p:nvPicPr>
                <p:cNvPr id="10250"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10249" name="Text Box 9"/>
              <p:cNvSpPr txBox="1">
                <a:spLocks noChangeArrowheads="1"/>
              </p:cNvSpPr>
              <p:nvPr/>
            </p:nvSpPr>
            <p:spPr bwMode="auto">
              <a:xfrm>
                <a:off x="65"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altLang="zh-CN"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10244" name="矩形 3"/>
          <p:cNvSpPr>
            <a:spLocks noChangeArrowheads="1"/>
          </p:cNvSpPr>
          <p:nvPr/>
        </p:nvSpPr>
        <p:spPr bwMode="auto">
          <a:xfrm>
            <a:off x="1224280" y="1911350"/>
            <a:ext cx="994410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、执行策略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MapReduce在数据shuffle之前总是花费大量时间来排序。Spark支持基于Hash的分布式聚合，在需要的时候再进行实际排序。</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4、任务调度的开销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MapReduce上的不同作业在同一个节点运行时，会各自启动一个JVM。而Spark同一节点的所有任务都可以在一个JVM上运行。</a:t>
            </a:r>
            <a:endParaRPr lang="zh-CN" altLang="en-US" sz="2000" b="1" dirty="0" smtClean="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0-#ppt_w/2"/>
                                          </p:val>
                                        </p:tav>
                                        <p:tav tm="100000">
                                          <p:val>
                                            <p:strVal val="#ppt_x"/>
                                          </p:val>
                                        </p:tav>
                                      </p:tavLst>
                                    </p:anim>
                                    <p:anim calcmode="lin" valueType="num">
                                      <p:cBhvr additive="base">
                                        <p:cTn id="8"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244">
                                            <p:txEl>
                                              <p:pRg st="0" end="0"/>
                                            </p:txEl>
                                          </p:spTgt>
                                        </p:tgtEl>
                                        <p:attrNameLst>
                                          <p:attrName>style.visibility</p:attrName>
                                        </p:attrNameLst>
                                      </p:cBhvr>
                                      <p:to>
                                        <p:strVal val="visible"/>
                                      </p:to>
                                    </p:set>
                                    <p:anim calcmode="lin" valueType="num">
                                      <p:cBhvr additive="base">
                                        <p:cTn id="13" dur="500" fill="hold"/>
                                        <p:tgtEl>
                                          <p:spTgt spid="1024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4">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0244">
                                            <p:txEl>
                                              <p:pRg st="1" end="1"/>
                                            </p:txEl>
                                          </p:spTgt>
                                        </p:tgtEl>
                                        <p:attrNameLst>
                                          <p:attrName>style.visibility</p:attrName>
                                        </p:attrNameLst>
                                      </p:cBhvr>
                                      <p:to>
                                        <p:strVal val="visible"/>
                                      </p:to>
                                    </p:set>
                                    <p:anim calcmode="lin" valueType="num">
                                      <p:cBhvr additive="base">
                                        <p:cTn id="17" dur="500" fill="hold"/>
                                        <p:tgtEl>
                                          <p:spTgt spid="10244">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24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0244">
                                            <p:txEl>
                                              <p:pRg st="3" end="3"/>
                                            </p:txEl>
                                          </p:spTgt>
                                        </p:tgtEl>
                                        <p:attrNameLst>
                                          <p:attrName>style.visibility</p:attrName>
                                        </p:attrNameLst>
                                      </p:cBhvr>
                                      <p:to>
                                        <p:strVal val="visible"/>
                                      </p:to>
                                    </p:set>
                                    <p:anim calcmode="lin" valueType="num">
                                      <p:cBhvr additive="base">
                                        <p:cTn id="23" dur="500" fill="hold"/>
                                        <p:tgtEl>
                                          <p:spTgt spid="10244">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244">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0244">
                                            <p:txEl>
                                              <p:pRg st="4" end="4"/>
                                            </p:txEl>
                                          </p:spTgt>
                                        </p:tgtEl>
                                        <p:attrNameLst>
                                          <p:attrName>style.visibility</p:attrName>
                                        </p:attrNameLst>
                                      </p:cBhvr>
                                      <p:to>
                                        <p:strVal val="visible"/>
                                      </p:to>
                                    </p:set>
                                    <p:anim calcmode="lin" valueType="num">
                                      <p:cBhvr additive="base">
                                        <p:cTn id="27" dur="500" fill="hold"/>
                                        <p:tgtEl>
                                          <p:spTgt spid="10244">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Group 3"/>
          <p:cNvGrpSpPr/>
          <p:nvPr/>
        </p:nvGrpSpPr>
        <p:grpSpPr bwMode="auto">
          <a:xfrm>
            <a:off x="1224009" y="720005"/>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   Spark</a:t>
              </a:r>
              <a:r>
                <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发展现状</a:t>
              </a:r>
              <a:endParaRPr lang="zh-CN" altLang="en-US"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271" name="Group 5"/>
            <p:cNvGrpSpPr/>
            <p:nvPr/>
          </p:nvGrpSpPr>
          <p:grpSpPr bwMode="auto">
            <a:xfrm>
              <a:off x="0" y="0"/>
              <a:ext cx="432" cy="384"/>
              <a:chOff x="0" y="0"/>
              <a:chExt cx="432" cy="384"/>
            </a:xfrm>
          </p:grpSpPr>
          <p:grpSp>
            <p:nvGrpSpPr>
              <p:cNvPr id="11272" name="Group 6"/>
              <p:cNvGrpSpPr/>
              <p:nvPr/>
            </p:nvGrpSpPr>
            <p:grpSpPr bwMode="auto">
              <a:xfrm>
                <a:off x="0" y="0"/>
                <a:ext cx="384" cy="384"/>
                <a:chOff x="0" y="0"/>
                <a:chExt cx="1836" cy="1834"/>
              </a:xfrm>
            </p:grpSpPr>
            <p:pic>
              <p:nvPicPr>
                <p:cNvPr id="11274"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grpSp>
          <p:sp>
            <p:nvSpPr>
              <p:cNvPr id="11273"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altLang="zh-CN" sz="2000" b="1"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11268" name="矩形 3"/>
          <p:cNvSpPr>
            <a:spLocks noChangeArrowheads="1"/>
          </p:cNvSpPr>
          <p:nvPr/>
        </p:nvSpPr>
        <p:spPr bwMode="auto">
          <a:xfrm>
            <a:off x="1224915" y="1385570"/>
            <a:ext cx="10018395" cy="252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Spark生态随着BDAS的完善，已经成型。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Spark全面兼容Hadoop的数据持久层。从而让把计算任务从原来的MapReduce计算任务迁移到Spark中更加简单。</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目前Spark的工业应用在国内已经大范围落地。包括BAT在内的一众互联网公司都建立了自己的Spark集群</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481705" y="3908425"/>
            <a:ext cx="4704715" cy="2948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0-#ppt_w/2"/>
                                          </p:val>
                                        </p:tav>
                                        <p:tav tm="100000">
                                          <p:val>
                                            <p:strVal val="#ppt_x"/>
                                          </p:val>
                                        </p:tav>
                                      </p:tavLst>
                                    </p:anim>
                                    <p:anim calcmode="lin" valueType="num">
                                      <p:cBhvr additive="base">
                                        <p:cTn id="8"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6" name="Group 101"/>
          <p:cNvGrpSpPr/>
          <p:nvPr/>
        </p:nvGrpSpPr>
        <p:grpSpPr bwMode="auto">
          <a:xfrm>
            <a:off x="2134870" y="1889125"/>
            <a:ext cx="3860800" cy="533027"/>
            <a:chOff x="0" y="0"/>
            <a:chExt cx="2432" cy="388"/>
          </a:xfrm>
        </p:grpSpPr>
        <p:grpSp>
          <p:nvGrpSpPr>
            <p:cNvPr id="13360" name="Group 71"/>
            <p:cNvGrpSpPr/>
            <p:nvPr/>
          </p:nvGrpSpPr>
          <p:grpSpPr bwMode="auto">
            <a:xfrm>
              <a:off x="0" y="0"/>
              <a:ext cx="351" cy="361"/>
              <a:chOff x="0" y="0"/>
              <a:chExt cx="351" cy="361"/>
            </a:xfrm>
          </p:grpSpPr>
          <p:sp>
            <p:nvSpPr>
              <p:cNvPr id="46"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7"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8"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61"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44" name="Text Box 9"/>
            <p:cNvSpPr txBox="1">
              <a:spLocks noChangeArrowheads="1"/>
            </p:cNvSpPr>
            <p:nvPr/>
          </p:nvSpPr>
          <p:spPr bwMode="auto">
            <a:xfrm>
              <a:off x="408" y="0"/>
              <a:ext cx="202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Spark综述</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63" name="Text Box 10"/>
            <p:cNvSpPr txBox="1">
              <a:spLocks noChangeArrowheads="1"/>
            </p:cNvSpPr>
            <p:nvPr/>
          </p:nvSpPr>
          <p:spPr bwMode="auto">
            <a:xfrm>
              <a:off x="71" y="53"/>
              <a:ext cx="20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1</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49" name="Group 100"/>
          <p:cNvGrpSpPr/>
          <p:nvPr/>
        </p:nvGrpSpPr>
        <p:grpSpPr bwMode="auto">
          <a:xfrm>
            <a:off x="2128520" y="2891155"/>
            <a:ext cx="3765550" cy="535552"/>
            <a:chOff x="0" y="0"/>
            <a:chExt cx="2372" cy="390"/>
          </a:xfrm>
        </p:grpSpPr>
        <p:grpSp>
          <p:nvGrpSpPr>
            <p:cNvPr id="13353" name="Group 13"/>
            <p:cNvGrpSpPr/>
            <p:nvPr/>
          </p:nvGrpSpPr>
          <p:grpSpPr bwMode="auto">
            <a:xfrm>
              <a:off x="0" y="2"/>
              <a:ext cx="351" cy="361"/>
              <a:chOff x="0" y="0"/>
              <a:chExt cx="1549" cy="1351"/>
            </a:xfrm>
          </p:grpSpPr>
          <p:sp>
            <p:nvSpPr>
              <p:cNvPr id="54"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5"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6"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54"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2" name="Text Box 18"/>
            <p:cNvSpPr txBox="1">
              <a:spLocks noChangeArrowheads="1"/>
            </p:cNvSpPr>
            <p:nvPr/>
          </p:nvSpPr>
          <p:spPr bwMode="auto">
            <a:xfrm>
              <a:off x="408" y="0"/>
              <a:ext cx="196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核心技术</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56" name="Text Box 19"/>
            <p:cNvSpPr txBox="1">
              <a:spLocks noChangeArrowheads="1"/>
            </p:cNvSpPr>
            <p:nvPr/>
          </p:nvSpPr>
          <p:spPr bwMode="auto">
            <a:xfrm>
              <a:off x="71" y="55"/>
              <a:ext cx="20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13318" name="Group 21"/>
          <p:cNvGrpSpPr/>
          <p:nvPr/>
        </p:nvGrpSpPr>
        <p:grpSpPr bwMode="auto">
          <a:xfrm>
            <a:off x="2141220" y="3825875"/>
            <a:ext cx="557530" cy="495935"/>
            <a:chOff x="0" y="0"/>
            <a:chExt cx="1549" cy="1351"/>
          </a:xfrm>
        </p:grpSpPr>
        <p:sp>
          <p:nvSpPr>
            <p:cNvPr id="58"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9"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60"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19" name="Line 25"/>
          <p:cNvSpPr>
            <a:spLocks noChangeShapeType="1"/>
          </p:cNvSpPr>
          <p:nvPr/>
        </p:nvSpPr>
        <p:spPr bwMode="auto">
          <a:xfrm>
            <a:off x="2592070" y="4251325"/>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3" name="Text Box 26"/>
          <p:cNvSpPr txBox="1">
            <a:spLocks noChangeArrowheads="1"/>
          </p:cNvSpPr>
          <p:nvPr/>
        </p:nvSpPr>
        <p:spPr bwMode="auto">
          <a:xfrm>
            <a:off x="2807970" y="3748405"/>
            <a:ext cx="30861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Spark架构</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321" name="Text Box 27"/>
          <p:cNvSpPr txBox="1">
            <a:spLocks noChangeArrowheads="1"/>
          </p:cNvSpPr>
          <p:nvPr/>
        </p:nvSpPr>
        <p:spPr bwMode="auto">
          <a:xfrm>
            <a:off x="2273111" y="3835562"/>
            <a:ext cx="323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nvGrpSpPr>
          <p:cNvPr id="13322" name="Group 29"/>
          <p:cNvGrpSpPr/>
          <p:nvPr/>
        </p:nvGrpSpPr>
        <p:grpSpPr bwMode="auto">
          <a:xfrm>
            <a:off x="2146300" y="4724400"/>
            <a:ext cx="557530" cy="495935"/>
            <a:chOff x="0" y="0"/>
            <a:chExt cx="1549" cy="1351"/>
          </a:xfrm>
        </p:grpSpPr>
        <p:sp>
          <p:nvSpPr>
            <p:cNvPr id="70"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1"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3"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3323" name="Line 33"/>
          <p:cNvSpPr>
            <a:spLocks noChangeShapeType="1"/>
          </p:cNvSpPr>
          <p:nvPr/>
        </p:nvSpPr>
        <p:spPr bwMode="auto">
          <a:xfrm>
            <a:off x="2578100" y="5148580"/>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81" name="Text Box 34"/>
          <p:cNvSpPr txBox="1">
            <a:spLocks noChangeArrowheads="1"/>
          </p:cNvSpPr>
          <p:nvPr/>
        </p:nvSpPr>
        <p:spPr bwMode="auto">
          <a:xfrm>
            <a:off x="2794000" y="4645025"/>
            <a:ext cx="320167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BDAS简介</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325" name="Text Box 35"/>
          <p:cNvSpPr txBox="1">
            <a:spLocks noChangeArrowheads="1"/>
          </p:cNvSpPr>
          <p:nvPr/>
        </p:nvSpPr>
        <p:spPr bwMode="auto">
          <a:xfrm>
            <a:off x="2259143" y="4730958"/>
            <a:ext cx="323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4</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5122" name="Rectangle 2"/>
          <p:cNvSpPr>
            <a:spLocks noGrp="1" noChangeArrowheads="1"/>
          </p:cNvSpPr>
          <p:nvPr/>
        </p:nvSpPr>
        <p:spPr>
          <a:xfrm>
            <a:off x="609600" y="603250"/>
            <a:ext cx="9702800" cy="39497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250950" y="2235200"/>
            <a:ext cx="9965690" cy="252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RDD的全称是弹性分布式数据集（resilient distributed dataset）是Spark的核心数据模型，RDD是Spark中待处理的数据的抽象，它是逻辑中的实体。</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对于使用者来说，你得到的数据操作接口就是RDD，在对RDD进行处理的时候不需要考虑底层的分布式集群，就像在单机上一样即可，这也正是Spark的优势之一。</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Group 3"/>
          <p:cNvGrpSpPr/>
          <p:nvPr/>
        </p:nvGrpSpPr>
        <p:grpSpPr bwMode="auto">
          <a:xfrm>
            <a:off x="1224009" y="720005"/>
            <a:ext cx="2814783" cy="609631"/>
            <a:chOff x="0" y="0"/>
            <a:chExt cx="1773" cy="384"/>
          </a:xfrm>
        </p:grpSpPr>
        <p:sp>
          <p:nvSpPr>
            <p:cNvPr id="7" name="AutoShape 4"/>
            <p:cNvSpPr>
              <a:spLocks noChangeArrowheads="1"/>
            </p:cNvSpPr>
            <p:nvPr/>
          </p:nvSpPr>
          <p:spPr bwMode="auto">
            <a:xfrm>
              <a:off x="96" y="0"/>
              <a:ext cx="1677"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zh-CN" altLang="en-US" dirty="0">
                  <a:solidFill>
                    <a:srgbClr val="FFFFFF"/>
                  </a:solidFill>
                  <a:effectLst>
                    <a:outerShdw blurRad="38100" dist="38100" dir="2700000" algn="tl">
                      <a:srgbClr val="000000"/>
                    </a:outerShdw>
                  </a:effectLst>
                </a:rPr>
                <a:t>什么</a:t>
              </a:r>
              <a:r>
                <a:rPr lang="zh-CN" altLang="en-US" dirty="0" smtClean="0">
                  <a:solidFill>
                    <a:srgbClr val="FFFFFF"/>
                  </a:solidFill>
                  <a:effectLst>
                    <a:outerShdw blurRad="38100" dist="38100" dir="2700000" algn="tl">
                      <a:srgbClr val="000000"/>
                    </a:outerShdw>
                  </a:effectLst>
                </a:rPr>
                <a:t>是</a:t>
              </a:r>
              <a:r>
                <a:rPr lang="en-US" altLang="zh-CN" dirty="0" smtClean="0">
                  <a:solidFill>
                    <a:srgbClr val="FFFFFF"/>
                  </a:solidFill>
                  <a:effectLst>
                    <a:outerShdw blurRad="38100" dist="38100" dir="2700000" algn="tl">
                      <a:srgbClr val="000000"/>
                    </a:outerShdw>
                  </a:effectLst>
                </a:rPr>
                <a:t>RDD</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a:solidFill>
                      <a:srgbClr val="FFFFFF"/>
                    </a:solidFill>
                    <a:effectLst>
                      <a:outerShdw blurRad="38100" dist="38100" dir="2700000" algn="tl">
                        <a:srgbClr val="000000"/>
                      </a:outerShdw>
                    </a:effectLst>
                  </a:rPr>
                  <a:t>1</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9601" y="108000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16180" y="1994221"/>
            <a:ext cx="5962357" cy="3358635"/>
          </a:xfrm>
          <a:prstGeom prst="rect">
            <a:avLst/>
          </a:prstGeom>
        </p:spPr>
      </p:pic>
      <p:grpSp>
        <p:nvGrpSpPr>
          <p:cNvPr id="12" name="组合 11"/>
          <p:cNvGrpSpPr/>
          <p:nvPr/>
        </p:nvGrpSpPr>
        <p:grpSpPr>
          <a:xfrm>
            <a:off x="7606157" y="2919693"/>
            <a:ext cx="2549041" cy="1790271"/>
            <a:chOff x="1157288" y="531814"/>
            <a:chExt cx="692150" cy="398464"/>
          </a:xfrm>
        </p:grpSpPr>
        <p:sp>
          <p:nvSpPr>
            <p:cNvPr id="13" name="Freeform 6"/>
            <p:cNvSpPr>
              <a:spLocks noEditPoints="1"/>
            </p:cNvSpPr>
            <p:nvPr/>
          </p:nvSpPr>
          <p:spPr bwMode="auto">
            <a:xfrm>
              <a:off x="1157288" y="531814"/>
              <a:ext cx="692150" cy="398464"/>
            </a:xfrm>
            <a:custGeom>
              <a:avLst/>
              <a:gdLst/>
              <a:ahLst/>
              <a:cxnLst>
                <a:cxn ang="0">
                  <a:pos x="438" y="463"/>
                </a:cxn>
                <a:cxn ang="0">
                  <a:pos x="462" y="472"/>
                </a:cxn>
                <a:cxn ang="0">
                  <a:pos x="445" y="480"/>
                </a:cxn>
                <a:cxn ang="0">
                  <a:pos x="378" y="492"/>
                </a:cxn>
                <a:cxn ang="0">
                  <a:pos x="272" y="493"/>
                </a:cxn>
                <a:cxn ang="0">
                  <a:pos x="189" y="484"/>
                </a:cxn>
                <a:cxn ang="0">
                  <a:pos x="161" y="473"/>
                </a:cxn>
                <a:cxn ang="0">
                  <a:pos x="178" y="464"/>
                </a:cxn>
                <a:cxn ang="0">
                  <a:pos x="222" y="457"/>
                </a:cxn>
                <a:cxn ang="0">
                  <a:pos x="271" y="472"/>
                </a:cxn>
                <a:cxn ang="0">
                  <a:pos x="351" y="475"/>
                </a:cxn>
                <a:cxn ang="0">
                  <a:pos x="382" y="454"/>
                </a:cxn>
                <a:cxn ang="0">
                  <a:pos x="293" y="468"/>
                </a:cxn>
                <a:cxn ang="0">
                  <a:pos x="367" y="464"/>
                </a:cxn>
                <a:cxn ang="0">
                  <a:pos x="378" y="422"/>
                </a:cxn>
                <a:cxn ang="0">
                  <a:pos x="654" y="397"/>
                </a:cxn>
                <a:cxn ang="0">
                  <a:pos x="632" y="423"/>
                </a:cxn>
                <a:cxn ang="0">
                  <a:pos x="637" y="453"/>
                </a:cxn>
                <a:cxn ang="0">
                  <a:pos x="691" y="472"/>
                </a:cxn>
                <a:cxn ang="0">
                  <a:pos x="688" y="83"/>
                </a:cxn>
                <a:cxn ang="0">
                  <a:pos x="642" y="33"/>
                </a:cxn>
                <a:cxn ang="0">
                  <a:pos x="638" y="6"/>
                </a:cxn>
                <a:cxn ang="0">
                  <a:pos x="629" y="0"/>
                </a:cxn>
                <a:cxn ang="0">
                  <a:pos x="31" y="35"/>
                </a:cxn>
                <a:cxn ang="0">
                  <a:pos x="650" y="378"/>
                </a:cxn>
                <a:cxn ang="0">
                  <a:pos x="3" y="401"/>
                </a:cxn>
                <a:cxn ang="0">
                  <a:pos x="14" y="409"/>
                </a:cxn>
                <a:cxn ang="0">
                  <a:pos x="633" y="417"/>
                </a:cxn>
                <a:cxn ang="0">
                  <a:pos x="649" y="392"/>
                </a:cxn>
                <a:cxn ang="0">
                  <a:pos x="605" y="422"/>
                </a:cxn>
                <a:cxn ang="0">
                  <a:pos x="694" y="477"/>
                </a:cxn>
                <a:cxn ang="0">
                  <a:pos x="699" y="479"/>
                </a:cxn>
                <a:cxn ang="0">
                  <a:pos x="699" y="247"/>
                </a:cxn>
                <a:cxn ang="0">
                  <a:pos x="697" y="92"/>
                </a:cxn>
                <a:cxn ang="0">
                  <a:pos x="695" y="59"/>
                </a:cxn>
                <a:cxn ang="0">
                  <a:pos x="690" y="59"/>
                </a:cxn>
                <a:cxn ang="0">
                  <a:pos x="689" y="70"/>
                </a:cxn>
                <a:cxn ang="0">
                  <a:pos x="691" y="126"/>
                </a:cxn>
                <a:cxn ang="0">
                  <a:pos x="694" y="472"/>
                </a:cxn>
                <a:cxn ang="0">
                  <a:pos x="752" y="479"/>
                </a:cxn>
                <a:cxn ang="0">
                  <a:pos x="866" y="473"/>
                </a:cxn>
                <a:cxn ang="0">
                  <a:pos x="873" y="467"/>
                </a:cxn>
                <a:cxn ang="0">
                  <a:pos x="869" y="234"/>
                </a:cxn>
                <a:cxn ang="0">
                  <a:pos x="865" y="79"/>
                </a:cxn>
                <a:cxn ang="0">
                  <a:pos x="822" y="68"/>
                </a:cxn>
                <a:cxn ang="0">
                  <a:pos x="751" y="59"/>
                </a:cxn>
                <a:cxn ang="0">
                  <a:pos x="698" y="59"/>
                </a:cxn>
                <a:cxn ang="0">
                  <a:pos x="734" y="65"/>
                </a:cxn>
                <a:cxn ang="0">
                  <a:pos x="808" y="70"/>
                </a:cxn>
                <a:cxn ang="0">
                  <a:pos x="855" y="82"/>
                </a:cxn>
                <a:cxn ang="0">
                  <a:pos x="781" y="70"/>
                </a:cxn>
                <a:cxn ang="0">
                  <a:pos x="710" y="66"/>
                </a:cxn>
                <a:cxn ang="0">
                  <a:pos x="700" y="145"/>
                </a:cxn>
                <a:cxn ang="0">
                  <a:pos x="703" y="352"/>
                </a:cxn>
                <a:cxn ang="0">
                  <a:pos x="466" y="476"/>
                </a:cxn>
                <a:cxn ang="0">
                  <a:pos x="382" y="502"/>
                </a:cxn>
                <a:cxn ang="0">
                  <a:pos x="193" y="495"/>
                </a:cxn>
                <a:cxn ang="0">
                  <a:pos x="157" y="475"/>
                </a:cxn>
                <a:cxn ang="0">
                  <a:pos x="176" y="484"/>
                </a:cxn>
                <a:cxn ang="0">
                  <a:pos x="244" y="494"/>
                </a:cxn>
                <a:cxn ang="0">
                  <a:pos x="350" y="495"/>
                </a:cxn>
                <a:cxn ang="0">
                  <a:pos x="433" y="486"/>
                </a:cxn>
                <a:cxn ang="0">
                  <a:pos x="464" y="476"/>
                </a:cxn>
              </a:cxnLst>
              <a:rect l="0" t="0" r="r" b="b"/>
              <a:pathLst>
                <a:path w="873" h="503">
                  <a:moveTo>
                    <a:pt x="382" y="454"/>
                  </a:moveTo>
                  <a:lnTo>
                    <a:pt x="389" y="455"/>
                  </a:lnTo>
                  <a:lnTo>
                    <a:pt x="398" y="457"/>
                  </a:lnTo>
                  <a:lnTo>
                    <a:pt x="404" y="457"/>
                  </a:lnTo>
                  <a:lnTo>
                    <a:pt x="411" y="458"/>
                  </a:lnTo>
                  <a:lnTo>
                    <a:pt x="414" y="458"/>
                  </a:lnTo>
                  <a:lnTo>
                    <a:pt x="417" y="459"/>
                  </a:lnTo>
                  <a:lnTo>
                    <a:pt x="420" y="459"/>
                  </a:lnTo>
                  <a:lnTo>
                    <a:pt x="423" y="459"/>
                  </a:lnTo>
                  <a:lnTo>
                    <a:pt x="426" y="461"/>
                  </a:lnTo>
                  <a:lnTo>
                    <a:pt x="429" y="461"/>
                  </a:lnTo>
                  <a:lnTo>
                    <a:pt x="433" y="462"/>
                  </a:lnTo>
                  <a:lnTo>
                    <a:pt x="435" y="462"/>
                  </a:lnTo>
                  <a:lnTo>
                    <a:pt x="438" y="463"/>
                  </a:lnTo>
                  <a:lnTo>
                    <a:pt x="439" y="463"/>
                  </a:lnTo>
                  <a:lnTo>
                    <a:pt x="442" y="463"/>
                  </a:lnTo>
                  <a:lnTo>
                    <a:pt x="444" y="464"/>
                  </a:lnTo>
                  <a:lnTo>
                    <a:pt x="447" y="464"/>
                  </a:lnTo>
                  <a:lnTo>
                    <a:pt x="448" y="466"/>
                  </a:lnTo>
                  <a:lnTo>
                    <a:pt x="451" y="466"/>
                  </a:lnTo>
                  <a:lnTo>
                    <a:pt x="452" y="467"/>
                  </a:lnTo>
                  <a:lnTo>
                    <a:pt x="455" y="467"/>
                  </a:lnTo>
                  <a:lnTo>
                    <a:pt x="456" y="468"/>
                  </a:lnTo>
                  <a:lnTo>
                    <a:pt x="457" y="468"/>
                  </a:lnTo>
                  <a:lnTo>
                    <a:pt x="460" y="470"/>
                  </a:lnTo>
                  <a:lnTo>
                    <a:pt x="461" y="471"/>
                  </a:lnTo>
                  <a:lnTo>
                    <a:pt x="461" y="471"/>
                  </a:lnTo>
                  <a:lnTo>
                    <a:pt x="462" y="472"/>
                  </a:lnTo>
                  <a:lnTo>
                    <a:pt x="464" y="472"/>
                  </a:lnTo>
                  <a:lnTo>
                    <a:pt x="464" y="473"/>
                  </a:lnTo>
                  <a:lnTo>
                    <a:pt x="462" y="473"/>
                  </a:lnTo>
                  <a:lnTo>
                    <a:pt x="462" y="473"/>
                  </a:lnTo>
                  <a:lnTo>
                    <a:pt x="461" y="475"/>
                  </a:lnTo>
                  <a:lnTo>
                    <a:pt x="461" y="475"/>
                  </a:lnTo>
                  <a:lnTo>
                    <a:pt x="460" y="475"/>
                  </a:lnTo>
                  <a:lnTo>
                    <a:pt x="458" y="476"/>
                  </a:lnTo>
                  <a:lnTo>
                    <a:pt x="458" y="476"/>
                  </a:lnTo>
                  <a:lnTo>
                    <a:pt x="456" y="477"/>
                  </a:lnTo>
                  <a:lnTo>
                    <a:pt x="453" y="477"/>
                  </a:lnTo>
                  <a:lnTo>
                    <a:pt x="451" y="479"/>
                  </a:lnTo>
                  <a:lnTo>
                    <a:pt x="448" y="480"/>
                  </a:lnTo>
                  <a:lnTo>
                    <a:pt x="445" y="480"/>
                  </a:lnTo>
                  <a:lnTo>
                    <a:pt x="443" y="483"/>
                  </a:lnTo>
                  <a:lnTo>
                    <a:pt x="439" y="483"/>
                  </a:lnTo>
                  <a:lnTo>
                    <a:pt x="436" y="484"/>
                  </a:lnTo>
                  <a:lnTo>
                    <a:pt x="433" y="484"/>
                  </a:lnTo>
                  <a:lnTo>
                    <a:pt x="429" y="485"/>
                  </a:lnTo>
                  <a:lnTo>
                    <a:pt x="425" y="486"/>
                  </a:lnTo>
                  <a:lnTo>
                    <a:pt x="421" y="486"/>
                  </a:lnTo>
                  <a:lnTo>
                    <a:pt x="416" y="488"/>
                  </a:lnTo>
                  <a:lnTo>
                    <a:pt x="409" y="488"/>
                  </a:lnTo>
                  <a:lnTo>
                    <a:pt x="404" y="489"/>
                  </a:lnTo>
                  <a:lnTo>
                    <a:pt x="398" y="489"/>
                  </a:lnTo>
                  <a:lnTo>
                    <a:pt x="391" y="490"/>
                  </a:lnTo>
                  <a:lnTo>
                    <a:pt x="385" y="490"/>
                  </a:lnTo>
                  <a:lnTo>
                    <a:pt x="378" y="492"/>
                  </a:lnTo>
                  <a:lnTo>
                    <a:pt x="372" y="492"/>
                  </a:lnTo>
                  <a:lnTo>
                    <a:pt x="364" y="493"/>
                  </a:lnTo>
                  <a:lnTo>
                    <a:pt x="357" y="493"/>
                  </a:lnTo>
                  <a:lnTo>
                    <a:pt x="350" y="493"/>
                  </a:lnTo>
                  <a:lnTo>
                    <a:pt x="342" y="493"/>
                  </a:lnTo>
                  <a:lnTo>
                    <a:pt x="335" y="494"/>
                  </a:lnTo>
                  <a:lnTo>
                    <a:pt x="326" y="494"/>
                  </a:lnTo>
                  <a:lnTo>
                    <a:pt x="319" y="494"/>
                  </a:lnTo>
                  <a:lnTo>
                    <a:pt x="311" y="494"/>
                  </a:lnTo>
                  <a:lnTo>
                    <a:pt x="303" y="494"/>
                  </a:lnTo>
                  <a:lnTo>
                    <a:pt x="295" y="494"/>
                  </a:lnTo>
                  <a:lnTo>
                    <a:pt x="288" y="494"/>
                  </a:lnTo>
                  <a:lnTo>
                    <a:pt x="280" y="493"/>
                  </a:lnTo>
                  <a:lnTo>
                    <a:pt x="272" y="493"/>
                  </a:lnTo>
                  <a:lnTo>
                    <a:pt x="264" y="493"/>
                  </a:lnTo>
                  <a:lnTo>
                    <a:pt x="258" y="493"/>
                  </a:lnTo>
                  <a:lnTo>
                    <a:pt x="251" y="492"/>
                  </a:lnTo>
                  <a:lnTo>
                    <a:pt x="244" y="492"/>
                  </a:lnTo>
                  <a:lnTo>
                    <a:pt x="237" y="490"/>
                  </a:lnTo>
                  <a:lnTo>
                    <a:pt x="231" y="490"/>
                  </a:lnTo>
                  <a:lnTo>
                    <a:pt x="224" y="489"/>
                  </a:lnTo>
                  <a:lnTo>
                    <a:pt x="219" y="489"/>
                  </a:lnTo>
                  <a:lnTo>
                    <a:pt x="212" y="488"/>
                  </a:lnTo>
                  <a:lnTo>
                    <a:pt x="207" y="488"/>
                  </a:lnTo>
                  <a:lnTo>
                    <a:pt x="201" y="486"/>
                  </a:lnTo>
                  <a:lnTo>
                    <a:pt x="197" y="486"/>
                  </a:lnTo>
                  <a:lnTo>
                    <a:pt x="193" y="485"/>
                  </a:lnTo>
                  <a:lnTo>
                    <a:pt x="189" y="484"/>
                  </a:lnTo>
                  <a:lnTo>
                    <a:pt x="187" y="484"/>
                  </a:lnTo>
                  <a:lnTo>
                    <a:pt x="183" y="483"/>
                  </a:lnTo>
                  <a:lnTo>
                    <a:pt x="180" y="483"/>
                  </a:lnTo>
                  <a:lnTo>
                    <a:pt x="176" y="480"/>
                  </a:lnTo>
                  <a:lnTo>
                    <a:pt x="174" y="480"/>
                  </a:lnTo>
                  <a:lnTo>
                    <a:pt x="171" y="479"/>
                  </a:lnTo>
                  <a:lnTo>
                    <a:pt x="168" y="477"/>
                  </a:lnTo>
                  <a:lnTo>
                    <a:pt x="166" y="477"/>
                  </a:lnTo>
                  <a:lnTo>
                    <a:pt x="165" y="476"/>
                  </a:lnTo>
                  <a:lnTo>
                    <a:pt x="163" y="476"/>
                  </a:lnTo>
                  <a:lnTo>
                    <a:pt x="162" y="475"/>
                  </a:lnTo>
                  <a:lnTo>
                    <a:pt x="162" y="475"/>
                  </a:lnTo>
                  <a:lnTo>
                    <a:pt x="161" y="475"/>
                  </a:lnTo>
                  <a:lnTo>
                    <a:pt x="161" y="473"/>
                  </a:lnTo>
                  <a:lnTo>
                    <a:pt x="159" y="473"/>
                  </a:lnTo>
                  <a:lnTo>
                    <a:pt x="159" y="473"/>
                  </a:lnTo>
                  <a:lnTo>
                    <a:pt x="158" y="472"/>
                  </a:lnTo>
                  <a:lnTo>
                    <a:pt x="159" y="472"/>
                  </a:lnTo>
                  <a:lnTo>
                    <a:pt x="161" y="471"/>
                  </a:lnTo>
                  <a:lnTo>
                    <a:pt x="162" y="470"/>
                  </a:lnTo>
                  <a:lnTo>
                    <a:pt x="163" y="470"/>
                  </a:lnTo>
                  <a:lnTo>
                    <a:pt x="165" y="468"/>
                  </a:lnTo>
                  <a:lnTo>
                    <a:pt x="167" y="468"/>
                  </a:lnTo>
                  <a:lnTo>
                    <a:pt x="168" y="467"/>
                  </a:lnTo>
                  <a:lnTo>
                    <a:pt x="171" y="467"/>
                  </a:lnTo>
                  <a:lnTo>
                    <a:pt x="172" y="466"/>
                  </a:lnTo>
                  <a:lnTo>
                    <a:pt x="175" y="466"/>
                  </a:lnTo>
                  <a:lnTo>
                    <a:pt x="178" y="464"/>
                  </a:lnTo>
                  <a:lnTo>
                    <a:pt x="180" y="464"/>
                  </a:lnTo>
                  <a:lnTo>
                    <a:pt x="183" y="463"/>
                  </a:lnTo>
                  <a:lnTo>
                    <a:pt x="185" y="463"/>
                  </a:lnTo>
                  <a:lnTo>
                    <a:pt x="188" y="462"/>
                  </a:lnTo>
                  <a:lnTo>
                    <a:pt x="190" y="462"/>
                  </a:lnTo>
                  <a:lnTo>
                    <a:pt x="193" y="461"/>
                  </a:lnTo>
                  <a:lnTo>
                    <a:pt x="197" y="461"/>
                  </a:lnTo>
                  <a:lnTo>
                    <a:pt x="200" y="459"/>
                  </a:lnTo>
                  <a:lnTo>
                    <a:pt x="203" y="459"/>
                  </a:lnTo>
                  <a:lnTo>
                    <a:pt x="207" y="458"/>
                  </a:lnTo>
                  <a:lnTo>
                    <a:pt x="210" y="458"/>
                  </a:lnTo>
                  <a:lnTo>
                    <a:pt x="214" y="458"/>
                  </a:lnTo>
                  <a:lnTo>
                    <a:pt x="218" y="457"/>
                  </a:lnTo>
                  <a:lnTo>
                    <a:pt x="222" y="457"/>
                  </a:lnTo>
                  <a:lnTo>
                    <a:pt x="224" y="457"/>
                  </a:lnTo>
                  <a:lnTo>
                    <a:pt x="228" y="455"/>
                  </a:lnTo>
                  <a:lnTo>
                    <a:pt x="232" y="455"/>
                  </a:lnTo>
                  <a:lnTo>
                    <a:pt x="241" y="454"/>
                  </a:lnTo>
                  <a:lnTo>
                    <a:pt x="250" y="454"/>
                  </a:lnTo>
                  <a:lnTo>
                    <a:pt x="250" y="459"/>
                  </a:lnTo>
                  <a:lnTo>
                    <a:pt x="250" y="461"/>
                  </a:lnTo>
                  <a:lnTo>
                    <a:pt x="251" y="463"/>
                  </a:lnTo>
                  <a:lnTo>
                    <a:pt x="253" y="464"/>
                  </a:lnTo>
                  <a:lnTo>
                    <a:pt x="255" y="466"/>
                  </a:lnTo>
                  <a:lnTo>
                    <a:pt x="258" y="468"/>
                  </a:lnTo>
                  <a:lnTo>
                    <a:pt x="262" y="470"/>
                  </a:lnTo>
                  <a:lnTo>
                    <a:pt x="266" y="471"/>
                  </a:lnTo>
                  <a:lnTo>
                    <a:pt x="271" y="472"/>
                  </a:lnTo>
                  <a:lnTo>
                    <a:pt x="275" y="473"/>
                  </a:lnTo>
                  <a:lnTo>
                    <a:pt x="280" y="473"/>
                  </a:lnTo>
                  <a:lnTo>
                    <a:pt x="285" y="475"/>
                  </a:lnTo>
                  <a:lnTo>
                    <a:pt x="291" y="475"/>
                  </a:lnTo>
                  <a:lnTo>
                    <a:pt x="297" y="476"/>
                  </a:lnTo>
                  <a:lnTo>
                    <a:pt x="303" y="476"/>
                  </a:lnTo>
                  <a:lnTo>
                    <a:pt x="310" y="476"/>
                  </a:lnTo>
                  <a:lnTo>
                    <a:pt x="316" y="477"/>
                  </a:lnTo>
                  <a:lnTo>
                    <a:pt x="321" y="477"/>
                  </a:lnTo>
                  <a:lnTo>
                    <a:pt x="328" y="476"/>
                  </a:lnTo>
                  <a:lnTo>
                    <a:pt x="334" y="476"/>
                  </a:lnTo>
                  <a:lnTo>
                    <a:pt x="339" y="476"/>
                  </a:lnTo>
                  <a:lnTo>
                    <a:pt x="346" y="476"/>
                  </a:lnTo>
                  <a:lnTo>
                    <a:pt x="351" y="475"/>
                  </a:lnTo>
                  <a:lnTo>
                    <a:pt x="356" y="475"/>
                  </a:lnTo>
                  <a:lnTo>
                    <a:pt x="361" y="473"/>
                  </a:lnTo>
                  <a:lnTo>
                    <a:pt x="365" y="472"/>
                  </a:lnTo>
                  <a:lnTo>
                    <a:pt x="369" y="471"/>
                  </a:lnTo>
                  <a:lnTo>
                    <a:pt x="373" y="470"/>
                  </a:lnTo>
                  <a:lnTo>
                    <a:pt x="376" y="468"/>
                  </a:lnTo>
                  <a:lnTo>
                    <a:pt x="378" y="467"/>
                  </a:lnTo>
                  <a:lnTo>
                    <a:pt x="381" y="466"/>
                  </a:lnTo>
                  <a:lnTo>
                    <a:pt x="381" y="463"/>
                  </a:lnTo>
                  <a:lnTo>
                    <a:pt x="382" y="462"/>
                  </a:lnTo>
                  <a:lnTo>
                    <a:pt x="382" y="461"/>
                  </a:lnTo>
                  <a:lnTo>
                    <a:pt x="382" y="458"/>
                  </a:lnTo>
                  <a:lnTo>
                    <a:pt x="382" y="457"/>
                  </a:lnTo>
                  <a:lnTo>
                    <a:pt x="382" y="454"/>
                  </a:lnTo>
                  <a:close/>
                  <a:moveTo>
                    <a:pt x="253" y="419"/>
                  </a:moveTo>
                  <a:lnTo>
                    <a:pt x="253" y="454"/>
                  </a:lnTo>
                  <a:lnTo>
                    <a:pt x="253" y="455"/>
                  </a:lnTo>
                  <a:lnTo>
                    <a:pt x="254" y="458"/>
                  </a:lnTo>
                  <a:lnTo>
                    <a:pt x="255" y="459"/>
                  </a:lnTo>
                  <a:lnTo>
                    <a:pt x="258" y="461"/>
                  </a:lnTo>
                  <a:lnTo>
                    <a:pt x="260" y="462"/>
                  </a:lnTo>
                  <a:lnTo>
                    <a:pt x="264" y="463"/>
                  </a:lnTo>
                  <a:lnTo>
                    <a:pt x="268" y="464"/>
                  </a:lnTo>
                  <a:lnTo>
                    <a:pt x="272" y="466"/>
                  </a:lnTo>
                  <a:lnTo>
                    <a:pt x="277" y="466"/>
                  </a:lnTo>
                  <a:lnTo>
                    <a:pt x="282" y="467"/>
                  </a:lnTo>
                  <a:lnTo>
                    <a:pt x="286" y="467"/>
                  </a:lnTo>
                  <a:lnTo>
                    <a:pt x="293" y="468"/>
                  </a:lnTo>
                  <a:lnTo>
                    <a:pt x="298" y="468"/>
                  </a:lnTo>
                  <a:lnTo>
                    <a:pt x="304" y="468"/>
                  </a:lnTo>
                  <a:lnTo>
                    <a:pt x="310" y="470"/>
                  </a:lnTo>
                  <a:lnTo>
                    <a:pt x="316" y="470"/>
                  </a:lnTo>
                  <a:lnTo>
                    <a:pt x="321" y="470"/>
                  </a:lnTo>
                  <a:lnTo>
                    <a:pt x="326" y="470"/>
                  </a:lnTo>
                  <a:lnTo>
                    <a:pt x="333" y="470"/>
                  </a:lnTo>
                  <a:lnTo>
                    <a:pt x="339" y="468"/>
                  </a:lnTo>
                  <a:lnTo>
                    <a:pt x="345" y="468"/>
                  </a:lnTo>
                  <a:lnTo>
                    <a:pt x="350" y="468"/>
                  </a:lnTo>
                  <a:lnTo>
                    <a:pt x="354" y="467"/>
                  </a:lnTo>
                  <a:lnTo>
                    <a:pt x="359" y="467"/>
                  </a:lnTo>
                  <a:lnTo>
                    <a:pt x="363" y="466"/>
                  </a:lnTo>
                  <a:lnTo>
                    <a:pt x="367" y="464"/>
                  </a:lnTo>
                  <a:lnTo>
                    <a:pt x="370" y="463"/>
                  </a:lnTo>
                  <a:lnTo>
                    <a:pt x="373" y="462"/>
                  </a:lnTo>
                  <a:lnTo>
                    <a:pt x="376" y="461"/>
                  </a:lnTo>
                  <a:lnTo>
                    <a:pt x="377" y="459"/>
                  </a:lnTo>
                  <a:lnTo>
                    <a:pt x="378" y="458"/>
                  </a:lnTo>
                  <a:lnTo>
                    <a:pt x="378" y="457"/>
                  </a:lnTo>
                  <a:lnTo>
                    <a:pt x="378" y="453"/>
                  </a:lnTo>
                  <a:lnTo>
                    <a:pt x="378" y="449"/>
                  </a:lnTo>
                  <a:lnTo>
                    <a:pt x="378" y="445"/>
                  </a:lnTo>
                  <a:lnTo>
                    <a:pt x="378" y="441"/>
                  </a:lnTo>
                  <a:lnTo>
                    <a:pt x="378" y="435"/>
                  </a:lnTo>
                  <a:lnTo>
                    <a:pt x="378" y="431"/>
                  </a:lnTo>
                  <a:lnTo>
                    <a:pt x="378" y="426"/>
                  </a:lnTo>
                  <a:lnTo>
                    <a:pt x="378" y="422"/>
                  </a:lnTo>
                  <a:lnTo>
                    <a:pt x="253" y="419"/>
                  </a:lnTo>
                  <a:close/>
                  <a:moveTo>
                    <a:pt x="688" y="73"/>
                  </a:moveTo>
                  <a:lnTo>
                    <a:pt x="650" y="113"/>
                  </a:lnTo>
                  <a:lnTo>
                    <a:pt x="655" y="378"/>
                  </a:lnTo>
                  <a:lnTo>
                    <a:pt x="655" y="382"/>
                  </a:lnTo>
                  <a:lnTo>
                    <a:pt x="655" y="383"/>
                  </a:lnTo>
                  <a:lnTo>
                    <a:pt x="655" y="384"/>
                  </a:lnTo>
                  <a:lnTo>
                    <a:pt x="655" y="386"/>
                  </a:lnTo>
                  <a:lnTo>
                    <a:pt x="655" y="387"/>
                  </a:lnTo>
                  <a:lnTo>
                    <a:pt x="655" y="389"/>
                  </a:lnTo>
                  <a:lnTo>
                    <a:pt x="655" y="391"/>
                  </a:lnTo>
                  <a:lnTo>
                    <a:pt x="655" y="392"/>
                  </a:lnTo>
                  <a:lnTo>
                    <a:pt x="654" y="395"/>
                  </a:lnTo>
                  <a:lnTo>
                    <a:pt x="654" y="397"/>
                  </a:lnTo>
                  <a:lnTo>
                    <a:pt x="654" y="398"/>
                  </a:lnTo>
                  <a:lnTo>
                    <a:pt x="653" y="401"/>
                  </a:lnTo>
                  <a:lnTo>
                    <a:pt x="653" y="402"/>
                  </a:lnTo>
                  <a:lnTo>
                    <a:pt x="651" y="405"/>
                  </a:lnTo>
                  <a:lnTo>
                    <a:pt x="650" y="406"/>
                  </a:lnTo>
                  <a:lnTo>
                    <a:pt x="649" y="409"/>
                  </a:lnTo>
                  <a:lnTo>
                    <a:pt x="647" y="410"/>
                  </a:lnTo>
                  <a:lnTo>
                    <a:pt x="646" y="413"/>
                  </a:lnTo>
                  <a:lnTo>
                    <a:pt x="645" y="414"/>
                  </a:lnTo>
                  <a:lnTo>
                    <a:pt x="642" y="417"/>
                  </a:lnTo>
                  <a:lnTo>
                    <a:pt x="640" y="418"/>
                  </a:lnTo>
                  <a:lnTo>
                    <a:pt x="637" y="419"/>
                  </a:lnTo>
                  <a:lnTo>
                    <a:pt x="634" y="422"/>
                  </a:lnTo>
                  <a:lnTo>
                    <a:pt x="632" y="423"/>
                  </a:lnTo>
                  <a:lnTo>
                    <a:pt x="629" y="424"/>
                  </a:lnTo>
                  <a:lnTo>
                    <a:pt x="625" y="426"/>
                  </a:lnTo>
                  <a:lnTo>
                    <a:pt x="622" y="426"/>
                  </a:lnTo>
                  <a:lnTo>
                    <a:pt x="618" y="427"/>
                  </a:lnTo>
                  <a:lnTo>
                    <a:pt x="614" y="427"/>
                  </a:lnTo>
                  <a:lnTo>
                    <a:pt x="609" y="428"/>
                  </a:lnTo>
                  <a:lnTo>
                    <a:pt x="603" y="428"/>
                  </a:lnTo>
                  <a:lnTo>
                    <a:pt x="605" y="441"/>
                  </a:lnTo>
                  <a:lnTo>
                    <a:pt x="610" y="442"/>
                  </a:lnTo>
                  <a:lnTo>
                    <a:pt x="615" y="445"/>
                  </a:lnTo>
                  <a:lnTo>
                    <a:pt x="620" y="446"/>
                  </a:lnTo>
                  <a:lnTo>
                    <a:pt x="627" y="449"/>
                  </a:lnTo>
                  <a:lnTo>
                    <a:pt x="632" y="450"/>
                  </a:lnTo>
                  <a:lnTo>
                    <a:pt x="637" y="453"/>
                  </a:lnTo>
                  <a:lnTo>
                    <a:pt x="642" y="455"/>
                  </a:lnTo>
                  <a:lnTo>
                    <a:pt x="649" y="457"/>
                  </a:lnTo>
                  <a:lnTo>
                    <a:pt x="654" y="459"/>
                  </a:lnTo>
                  <a:lnTo>
                    <a:pt x="659" y="461"/>
                  </a:lnTo>
                  <a:lnTo>
                    <a:pt x="664" y="463"/>
                  </a:lnTo>
                  <a:lnTo>
                    <a:pt x="669" y="464"/>
                  </a:lnTo>
                  <a:lnTo>
                    <a:pt x="675" y="467"/>
                  </a:lnTo>
                  <a:lnTo>
                    <a:pt x="681" y="468"/>
                  </a:lnTo>
                  <a:lnTo>
                    <a:pt x="686" y="471"/>
                  </a:lnTo>
                  <a:lnTo>
                    <a:pt x="691" y="472"/>
                  </a:lnTo>
                  <a:lnTo>
                    <a:pt x="691" y="472"/>
                  </a:lnTo>
                  <a:lnTo>
                    <a:pt x="691" y="472"/>
                  </a:lnTo>
                  <a:lnTo>
                    <a:pt x="691" y="472"/>
                  </a:lnTo>
                  <a:lnTo>
                    <a:pt x="691" y="472"/>
                  </a:lnTo>
                  <a:lnTo>
                    <a:pt x="691" y="426"/>
                  </a:lnTo>
                  <a:lnTo>
                    <a:pt x="691" y="382"/>
                  </a:lnTo>
                  <a:lnTo>
                    <a:pt x="691" y="340"/>
                  </a:lnTo>
                  <a:lnTo>
                    <a:pt x="691" y="302"/>
                  </a:lnTo>
                  <a:lnTo>
                    <a:pt x="691" y="268"/>
                  </a:lnTo>
                  <a:lnTo>
                    <a:pt x="690" y="236"/>
                  </a:lnTo>
                  <a:lnTo>
                    <a:pt x="690" y="206"/>
                  </a:lnTo>
                  <a:lnTo>
                    <a:pt x="690" y="180"/>
                  </a:lnTo>
                  <a:lnTo>
                    <a:pt x="690" y="157"/>
                  </a:lnTo>
                  <a:lnTo>
                    <a:pt x="689" y="136"/>
                  </a:lnTo>
                  <a:lnTo>
                    <a:pt x="689" y="119"/>
                  </a:lnTo>
                  <a:lnTo>
                    <a:pt x="689" y="104"/>
                  </a:lnTo>
                  <a:lnTo>
                    <a:pt x="689" y="92"/>
                  </a:lnTo>
                  <a:lnTo>
                    <a:pt x="688" y="83"/>
                  </a:lnTo>
                  <a:lnTo>
                    <a:pt x="688" y="77"/>
                  </a:lnTo>
                  <a:lnTo>
                    <a:pt x="688" y="73"/>
                  </a:lnTo>
                  <a:close/>
                  <a:moveTo>
                    <a:pt x="645" y="119"/>
                  </a:moveTo>
                  <a:lnTo>
                    <a:pt x="644" y="109"/>
                  </a:lnTo>
                  <a:lnTo>
                    <a:pt x="644" y="100"/>
                  </a:lnTo>
                  <a:lnTo>
                    <a:pt x="644" y="91"/>
                  </a:lnTo>
                  <a:lnTo>
                    <a:pt x="644" y="82"/>
                  </a:lnTo>
                  <a:lnTo>
                    <a:pt x="642" y="73"/>
                  </a:lnTo>
                  <a:lnTo>
                    <a:pt x="642" y="65"/>
                  </a:lnTo>
                  <a:lnTo>
                    <a:pt x="642" y="59"/>
                  </a:lnTo>
                  <a:lnTo>
                    <a:pt x="642" y="51"/>
                  </a:lnTo>
                  <a:lnTo>
                    <a:pt x="642" y="44"/>
                  </a:lnTo>
                  <a:lnTo>
                    <a:pt x="642" y="38"/>
                  </a:lnTo>
                  <a:lnTo>
                    <a:pt x="642" y="33"/>
                  </a:lnTo>
                  <a:lnTo>
                    <a:pt x="642" y="29"/>
                  </a:lnTo>
                  <a:lnTo>
                    <a:pt x="642" y="25"/>
                  </a:lnTo>
                  <a:lnTo>
                    <a:pt x="642" y="21"/>
                  </a:lnTo>
                  <a:lnTo>
                    <a:pt x="642" y="18"/>
                  </a:lnTo>
                  <a:lnTo>
                    <a:pt x="642" y="17"/>
                  </a:lnTo>
                  <a:lnTo>
                    <a:pt x="642" y="16"/>
                  </a:lnTo>
                  <a:lnTo>
                    <a:pt x="642" y="13"/>
                  </a:lnTo>
                  <a:lnTo>
                    <a:pt x="641" y="12"/>
                  </a:lnTo>
                  <a:lnTo>
                    <a:pt x="641" y="11"/>
                  </a:lnTo>
                  <a:lnTo>
                    <a:pt x="641" y="9"/>
                  </a:lnTo>
                  <a:lnTo>
                    <a:pt x="641" y="8"/>
                  </a:lnTo>
                  <a:lnTo>
                    <a:pt x="640" y="7"/>
                  </a:lnTo>
                  <a:lnTo>
                    <a:pt x="640" y="6"/>
                  </a:lnTo>
                  <a:lnTo>
                    <a:pt x="638" y="6"/>
                  </a:lnTo>
                  <a:lnTo>
                    <a:pt x="638" y="4"/>
                  </a:lnTo>
                  <a:lnTo>
                    <a:pt x="637" y="3"/>
                  </a:lnTo>
                  <a:lnTo>
                    <a:pt x="637" y="3"/>
                  </a:lnTo>
                  <a:lnTo>
                    <a:pt x="636" y="3"/>
                  </a:lnTo>
                  <a:lnTo>
                    <a:pt x="636" y="2"/>
                  </a:lnTo>
                  <a:lnTo>
                    <a:pt x="634" y="2"/>
                  </a:lnTo>
                  <a:lnTo>
                    <a:pt x="634" y="2"/>
                  </a:lnTo>
                  <a:lnTo>
                    <a:pt x="633" y="0"/>
                  </a:lnTo>
                  <a:lnTo>
                    <a:pt x="633" y="0"/>
                  </a:lnTo>
                  <a:lnTo>
                    <a:pt x="632" y="0"/>
                  </a:lnTo>
                  <a:lnTo>
                    <a:pt x="632" y="0"/>
                  </a:lnTo>
                  <a:lnTo>
                    <a:pt x="631" y="0"/>
                  </a:lnTo>
                  <a:lnTo>
                    <a:pt x="631" y="0"/>
                  </a:lnTo>
                  <a:lnTo>
                    <a:pt x="629" y="0"/>
                  </a:lnTo>
                  <a:lnTo>
                    <a:pt x="629" y="0"/>
                  </a:lnTo>
                  <a:lnTo>
                    <a:pt x="627" y="0"/>
                  </a:lnTo>
                  <a:lnTo>
                    <a:pt x="627" y="0"/>
                  </a:lnTo>
                  <a:lnTo>
                    <a:pt x="40" y="31"/>
                  </a:lnTo>
                  <a:lnTo>
                    <a:pt x="39" y="31"/>
                  </a:lnTo>
                  <a:lnTo>
                    <a:pt x="38" y="31"/>
                  </a:lnTo>
                  <a:lnTo>
                    <a:pt x="38" y="31"/>
                  </a:lnTo>
                  <a:lnTo>
                    <a:pt x="36" y="33"/>
                  </a:lnTo>
                  <a:lnTo>
                    <a:pt x="35" y="33"/>
                  </a:lnTo>
                  <a:lnTo>
                    <a:pt x="35" y="33"/>
                  </a:lnTo>
                  <a:lnTo>
                    <a:pt x="34" y="34"/>
                  </a:lnTo>
                  <a:lnTo>
                    <a:pt x="33" y="34"/>
                  </a:lnTo>
                  <a:lnTo>
                    <a:pt x="33" y="35"/>
                  </a:lnTo>
                  <a:lnTo>
                    <a:pt x="31" y="35"/>
                  </a:lnTo>
                  <a:lnTo>
                    <a:pt x="31" y="37"/>
                  </a:lnTo>
                  <a:lnTo>
                    <a:pt x="30" y="38"/>
                  </a:lnTo>
                  <a:lnTo>
                    <a:pt x="30" y="38"/>
                  </a:lnTo>
                  <a:lnTo>
                    <a:pt x="29" y="39"/>
                  </a:lnTo>
                  <a:lnTo>
                    <a:pt x="29" y="39"/>
                  </a:lnTo>
                  <a:lnTo>
                    <a:pt x="29" y="42"/>
                  </a:lnTo>
                  <a:lnTo>
                    <a:pt x="27" y="43"/>
                  </a:lnTo>
                  <a:lnTo>
                    <a:pt x="27" y="44"/>
                  </a:lnTo>
                  <a:lnTo>
                    <a:pt x="26" y="46"/>
                  </a:lnTo>
                  <a:lnTo>
                    <a:pt x="26" y="47"/>
                  </a:lnTo>
                  <a:lnTo>
                    <a:pt x="25" y="49"/>
                  </a:lnTo>
                  <a:lnTo>
                    <a:pt x="25" y="49"/>
                  </a:lnTo>
                  <a:lnTo>
                    <a:pt x="1" y="369"/>
                  </a:lnTo>
                  <a:lnTo>
                    <a:pt x="650" y="378"/>
                  </a:lnTo>
                  <a:lnTo>
                    <a:pt x="645" y="119"/>
                  </a:lnTo>
                  <a:lnTo>
                    <a:pt x="645" y="119"/>
                  </a:lnTo>
                  <a:close/>
                  <a:moveTo>
                    <a:pt x="650" y="382"/>
                  </a:moveTo>
                  <a:lnTo>
                    <a:pt x="1" y="373"/>
                  </a:lnTo>
                  <a:lnTo>
                    <a:pt x="1" y="380"/>
                  </a:lnTo>
                  <a:lnTo>
                    <a:pt x="0" y="383"/>
                  </a:lnTo>
                  <a:lnTo>
                    <a:pt x="0" y="386"/>
                  </a:lnTo>
                  <a:lnTo>
                    <a:pt x="1" y="388"/>
                  </a:lnTo>
                  <a:lnTo>
                    <a:pt x="1" y="391"/>
                  </a:lnTo>
                  <a:lnTo>
                    <a:pt x="1" y="393"/>
                  </a:lnTo>
                  <a:lnTo>
                    <a:pt x="1" y="396"/>
                  </a:lnTo>
                  <a:lnTo>
                    <a:pt x="3" y="397"/>
                  </a:lnTo>
                  <a:lnTo>
                    <a:pt x="3" y="398"/>
                  </a:lnTo>
                  <a:lnTo>
                    <a:pt x="3" y="401"/>
                  </a:lnTo>
                  <a:lnTo>
                    <a:pt x="4" y="402"/>
                  </a:lnTo>
                  <a:lnTo>
                    <a:pt x="5" y="402"/>
                  </a:lnTo>
                  <a:lnTo>
                    <a:pt x="5" y="404"/>
                  </a:lnTo>
                  <a:lnTo>
                    <a:pt x="7" y="405"/>
                  </a:lnTo>
                  <a:lnTo>
                    <a:pt x="7" y="406"/>
                  </a:lnTo>
                  <a:lnTo>
                    <a:pt x="8" y="406"/>
                  </a:lnTo>
                  <a:lnTo>
                    <a:pt x="9" y="408"/>
                  </a:lnTo>
                  <a:lnTo>
                    <a:pt x="9" y="408"/>
                  </a:lnTo>
                  <a:lnTo>
                    <a:pt x="11" y="408"/>
                  </a:lnTo>
                  <a:lnTo>
                    <a:pt x="12" y="409"/>
                  </a:lnTo>
                  <a:lnTo>
                    <a:pt x="12" y="409"/>
                  </a:lnTo>
                  <a:lnTo>
                    <a:pt x="13" y="409"/>
                  </a:lnTo>
                  <a:lnTo>
                    <a:pt x="14" y="409"/>
                  </a:lnTo>
                  <a:lnTo>
                    <a:pt x="14" y="409"/>
                  </a:lnTo>
                  <a:lnTo>
                    <a:pt x="16" y="409"/>
                  </a:lnTo>
                  <a:lnTo>
                    <a:pt x="17" y="409"/>
                  </a:lnTo>
                  <a:lnTo>
                    <a:pt x="18" y="409"/>
                  </a:lnTo>
                  <a:lnTo>
                    <a:pt x="18" y="409"/>
                  </a:lnTo>
                  <a:lnTo>
                    <a:pt x="20" y="409"/>
                  </a:lnTo>
                  <a:lnTo>
                    <a:pt x="605" y="422"/>
                  </a:lnTo>
                  <a:lnTo>
                    <a:pt x="610" y="422"/>
                  </a:lnTo>
                  <a:lnTo>
                    <a:pt x="614" y="422"/>
                  </a:lnTo>
                  <a:lnTo>
                    <a:pt x="618" y="422"/>
                  </a:lnTo>
                  <a:lnTo>
                    <a:pt x="622" y="420"/>
                  </a:lnTo>
                  <a:lnTo>
                    <a:pt x="624" y="419"/>
                  </a:lnTo>
                  <a:lnTo>
                    <a:pt x="628" y="418"/>
                  </a:lnTo>
                  <a:lnTo>
                    <a:pt x="631" y="418"/>
                  </a:lnTo>
                  <a:lnTo>
                    <a:pt x="633" y="417"/>
                  </a:lnTo>
                  <a:lnTo>
                    <a:pt x="634" y="414"/>
                  </a:lnTo>
                  <a:lnTo>
                    <a:pt x="637" y="413"/>
                  </a:lnTo>
                  <a:lnTo>
                    <a:pt x="638" y="411"/>
                  </a:lnTo>
                  <a:lnTo>
                    <a:pt x="641" y="410"/>
                  </a:lnTo>
                  <a:lnTo>
                    <a:pt x="642" y="408"/>
                  </a:lnTo>
                  <a:lnTo>
                    <a:pt x="644" y="406"/>
                  </a:lnTo>
                  <a:lnTo>
                    <a:pt x="645" y="405"/>
                  </a:lnTo>
                  <a:lnTo>
                    <a:pt x="646" y="402"/>
                  </a:lnTo>
                  <a:lnTo>
                    <a:pt x="647" y="401"/>
                  </a:lnTo>
                  <a:lnTo>
                    <a:pt x="647" y="398"/>
                  </a:lnTo>
                  <a:lnTo>
                    <a:pt x="647" y="397"/>
                  </a:lnTo>
                  <a:lnTo>
                    <a:pt x="649" y="396"/>
                  </a:lnTo>
                  <a:lnTo>
                    <a:pt x="649" y="393"/>
                  </a:lnTo>
                  <a:lnTo>
                    <a:pt x="649" y="392"/>
                  </a:lnTo>
                  <a:lnTo>
                    <a:pt x="650" y="391"/>
                  </a:lnTo>
                  <a:lnTo>
                    <a:pt x="650" y="388"/>
                  </a:lnTo>
                  <a:lnTo>
                    <a:pt x="650" y="387"/>
                  </a:lnTo>
                  <a:lnTo>
                    <a:pt x="650" y="386"/>
                  </a:lnTo>
                  <a:lnTo>
                    <a:pt x="650" y="386"/>
                  </a:lnTo>
                  <a:lnTo>
                    <a:pt x="650" y="384"/>
                  </a:lnTo>
                  <a:lnTo>
                    <a:pt x="650" y="383"/>
                  </a:lnTo>
                  <a:lnTo>
                    <a:pt x="650" y="383"/>
                  </a:lnTo>
                  <a:lnTo>
                    <a:pt x="650" y="382"/>
                  </a:lnTo>
                  <a:lnTo>
                    <a:pt x="650" y="382"/>
                  </a:lnTo>
                  <a:close/>
                  <a:moveTo>
                    <a:pt x="605" y="422"/>
                  </a:moveTo>
                  <a:lnTo>
                    <a:pt x="603" y="422"/>
                  </a:lnTo>
                  <a:lnTo>
                    <a:pt x="603" y="422"/>
                  </a:lnTo>
                  <a:lnTo>
                    <a:pt x="605" y="422"/>
                  </a:lnTo>
                  <a:lnTo>
                    <a:pt x="605" y="422"/>
                  </a:lnTo>
                  <a:close/>
                  <a:moveTo>
                    <a:pt x="693" y="473"/>
                  </a:moveTo>
                  <a:lnTo>
                    <a:pt x="693" y="473"/>
                  </a:lnTo>
                  <a:lnTo>
                    <a:pt x="693" y="473"/>
                  </a:lnTo>
                  <a:lnTo>
                    <a:pt x="693" y="473"/>
                  </a:lnTo>
                  <a:lnTo>
                    <a:pt x="693" y="473"/>
                  </a:lnTo>
                  <a:lnTo>
                    <a:pt x="693" y="475"/>
                  </a:lnTo>
                  <a:lnTo>
                    <a:pt x="693" y="475"/>
                  </a:lnTo>
                  <a:lnTo>
                    <a:pt x="693" y="476"/>
                  </a:lnTo>
                  <a:lnTo>
                    <a:pt x="693" y="476"/>
                  </a:lnTo>
                  <a:lnTo>
                    <a:pt x="693" y="476"/>
                  </a:lnTo>
                  <a:lnTo>
                    <a:pt x="693" y="476"/>
                  </a:lnTo>
                  <a:lnTo>
                    <a:pt x="693" y="477"/>
                  </a:lnTo>
                  <a:lnTo>
                    <a:pt x="694" y="477"/>
                  </a:lnTo>
                  <a:lnTo>
                    <a:pt x="694" y="477"/>
                  </a:lnTo>
                  <a:lnTo>
                    <a:pt x="694" y="477"/>
                  </a:lnTo>
                  <a:lnTo>
                    <a:pt x="694" y="477"/>
                  </a:lnTo>
                  <a:lnTo>
                    <a:pt x="695" y="477"/>
                  </a:lnTo>
                  <a:lnTo>
                    <a:pt x="695" y="479"/>
                  </a:lnTo>
                  <a:lnTo>
                    <a:pt x="695" y="479"/>
                  </a:lnTo>
                  <a:lnTo>
                    <a:pt x="697" y="479"/>
                  </a:lnTo>
                  <a:lnTo>
                    <a:pt x="697" y="479"/>
                  </a:lnTo>
                  <a:lnTo>
                    <a:pt x="697" y="479"/>
                  </a:lnTo>
                  <a:lnTo>
                    <a:pt x="698" y="479"/>
                  </a:lnTo>
                  <a:lnTo>
                    <a:pt x="699" y="479"/>
                  </a:lnTo>
                  <a:lnTo>
                    <a:pt x="699" y="479"/>
                  </a:lnTo>
                  <a:lnTo>
                    <a:pt x="699" y="479"/>
                  </a:lnTo>
                  <a:lnTo>
                    <a:pt x="699" y="479"/>
                  </a:lnTo>
                  <a:lnTo>
                    <a:pt x="699" y="479"/>
                  </a:lnTo>
                  <a:lnTo>
                    <a:pt x="699" y="479"/>
                  </a:lnTo>
                  <a:lnTo>
                    <a:pt x="699" y="457"/>
                  </a:lnTo>
                  <a:lnTo>
                    <a:pt x="699" y="435"/>
                  </a:lnTo>
                  <a:lnTo>
                    <a:pt x="699" y="413"/>
                  </a:lnTo>
                  <a:lnTo>
                    <a:pt x="699" y="392"/>
                  </a:lnTo>
                  <a:lnTo>
                    <a:pt x="699" y="371"/>
                  </a:lnTo>
                  <a:lnTo>
                    <a:pt x="699" y="353"/>
                  </a:lnTo>
                  <a:lnTo>
                    <a:pt x="699" y="334"/>
                  </a:lnTo>
                  <a:lnTo>
                    <a:pt x="699" y="316"/>
                  </a:lnTo>
                  <a:lnTo>
                    <a:pt x="699" y="298"/>
                  </a:lnTo>
                  <a:lnTo>
                    <a:pt x="699" y="280"/>
                  </a:lnTo>
                  <a:lnTo>
                    <a:pt x="699" y="264"/>
                  </a:lnTo>
                  <a:lnTo>
                    <a:pt x="699" y="247"/>
                  </a:lnTo>
                  <a:lnTo>
                    <a:pt x="699" y="233"/>
                  </a:lnTo>
                  <a:lnTo>
                    <a:pt x="699" y="218"/>
                  </a:lnTo>
                  <a:lnTo>
                    <a:pt x="698" y="203"/>
                  </a:lnTo>
                  <a:lnTo>
                    <a:pt x="698" y="190"/>
                  </a:lnTo>
                  <a:lnTo>
                    <a:pt x="698" y="177"/>
                  </a:lnTo>
                  <a:lnTo>
                    <a:pt x="698" y="166"/>
                  </a:lnTo>
                  <a:lnTo>
                    <a:pt x="698" y="154"/>
                  </a:lnTo>
                  <a:lnTo>
                    <a:pt x="698" y="144"/>
                  </a:lnTo>
                  <a:lnTo>
                    <a:pt x="698" y="134"/>
                  </a:lnTo>
                  <a:lnTo>
                    <a:pt x="697" y="123"/>
                  </a:lnTo>
                  <a:lnTo>
                    <a:pt x="697" y="114"/>
                  </a:lnTo>
                  <a:lnTo>
                    <a:pt x="697" y="106"/>
                  </a:lnTo>
                  <a:lnTo>
                    <a:pt x="697" y="99"/>
                  </a:lnTo>
                  <a:lnTo>
                    <a:pt x="697" y="92"/>
                  </a:lnTo>
                  <a:lnTo>
                    <a:pt x="697" y="86"/>
                  </a:lnTo>
                  <a:lnTo>
                    <a:pt x="697" y="79"/>
                  </a:lnTo>
                  <a:lnTo>
                    <a:pt x="697" y="75"/>
                  </a:lnTo>
                  <a:lnTo>
                    <a:pt x="697" y="70"/>
                  </a:lnTo>
                  <a:lnTo>
                    <a:pt x="695" y="68"/>
                  </a:lnTo>
                  <a:lnTo>
                    <a:pt x="695" y="64"/>
                  </a:lnTo>
                  <a:lnTo>
                    <a:pt x="695" y="62"/>
                  </a:lnTo>
                  <a:lnTo>
                    <a:pt x="695" y="62"/>
                  </a:lnTo>
                  <a:lnTo>
                    <a:pt x="695" y="61"/>
                  </a:lnTo>
                  <a:lnTo>
                    <a:pt x="695" y="60"/>
                  </a:lnTo>
                  <a:lnTo>
                    <a:pt x="695" y="59"/>
                  </a:lnTo>
                  <a:lnTo>
                    <a:pt x="695" y="59"/>
                  </a:lnTo>
                  <a:lnTo>
                    <a:pt x="695" y="59"/>
                  </a:lnTo>
                  <a:lnTo>
                    <a:pt x="695" y="59"/>
                  </a:lnTo>
                  <a:lnTo>
                    <a:pt x="695" y="57"/>
                  </a:lnTo>
                  <a:lnTo>
                    <a:pt x="695" y="57"/>
                  </a:lnTo>
                  <a:lnTo>
                    <a:pt x="695" y="57"/>
                  </a:lnTo>
                  <a:lnTo>
                    <a:pt x="694" y="57"/>
                  </a:lnTo>
                  <a:lnTo>
                    <a:pt x="694" y="57"/>
                  </a:lnTo>
                  <a:lnTo>
                    <a:pt x="693" y="57"/>
                  </a:lnTo>
                  <a:lnTo>
                    <a:pt x="693" y="57"/>
                  </a:lnTo>
                  <a:lnTo>
                    <a:pt x="693" y="57"/>
                  </a:lnTo>
                  <a:lnTo>
                    <a:pt x="693" y="57"/>
                  </a:lnTo>
                  <a:lnTo>
                    <a:pt x="691" y="59"/>
                  </a:lnTo>
                  <a:lnTo>
                    <a:pt x="691" y="59"/>
                  </a:lnTo>
                  <a:lnTo>
                    <a:pt x="691" y="59"/>
                  </a:lnTo>
                  <a:lnTo>
                    <a:pt x="691" y="59"/>
                  </a:lnTo>
                  <a:lnTo>
                    <a:pt x="690" y="59"/>
                  </a:lnTo>
                  <a:lnTo>
                    <a:pt x="690" y="60"/>
                  </a:lnTo>
                  <a:lnTo>
                    <a:pt x="690" y="60"/>
                  </a:lnTo>
                  <a:lnTo>
                    <a:pt x="690" y="60"/>
                  </a:lnTo>
                  <a:lnTo>
                    <a:pt x="690" y="61"/>
                  </a:lnTo>
                  <a:lnTo>
                    <a:pt x="689" y="61"/>
                  </a:lnTo>
                  <a:lnTo>
                    <a:pt x="689" y="62"/>
                  </a:lnTo>
                  <a:lnTo>
                    <a:pt x="689" y="64"/>
                  </a:lnTo>
                  <a:lnTo>
                    <a:pt x="689" y="65"/>
                  </a:lnTo>
                  <a:lnTo>
                    <a:pt x="689" y="66"/>
                  </a:lnTo>
                  <a:lnTo>
                    <a:pt x="689" y="68"/>
                  </a:lnTo>
                  <a:lnTo>
                    <a:pt x="689" y="69"/>
                  </a:lnTo>
                  <a:lnTo>
                    <a:pt x="689" y="70"/>
                  </a:lnTo>
                  <a:lnTo>
                    <a:pt x="689" y="70"/>
                  </a:lnTo>
                  <a:lnTo>
                    <a:pt x="689" y="70"/>
                  </a:lnTo>
                  <a:lnTo>
                    <a:pt x="689" y="70"/>
                  </a:lnTo>
                  <a:lnTo>
                    <a:pt x="690" y="70"/>
                  </a:lnTo>
                  <a:lnTo>
                    <a:pt x="690" y="70"/>
                  </a:lnTo>
                  <a:lnTo>
                    <a:pt x="690" y="70"/>
                  </a:lnTo>
                  <a:lnTo>
                    <a:pt x="690" y="70"/>
                  </a:lnTo>
                  <a:lnTo>
                    <a:pt x="690" y="70"/>
                  </a:lnTo>
                  <a:lnTo>
                    <a:pt x="690" y="71"/>
                  </a:lnTo>
                  <a:lnTo>
                    <a:pt x="690" y="71"/>
                  </a:lnTo>
                  <a:lnTo>
                    <a:pt x="690" y="73"/>
                  </a:lnTo>
                  <a:lnTo>
                    <a:pt x="690" y="77"/>
                  </a:lnTo>
                  <a:lnTo>
                    <a:pt x="690" y="86"/>
                  </a:lnTo>
                  <a:lnTo>
                    <a:pt x="691" y="96"/>
                  </a:lnTo>
                  <a:lnTo>
                    <a:pt x="691" y="109"/>
                  </a:lnTo>
                  <a:lnTo>
                    <a:pt x="691" y="126"/>
                  </a:lnTo>
                  <a:lnTo>
                    <a:pt x="691" y="146"/>
                  </a:lnTo>
                  <a:lnTo>
                    <a:pt x="693" y="170"/>
                  </a:lnTo>
                  <a:lnTo>
                    <a:pt x="693" y="196"/>
                  </a:lnTo>
                  <a:lnTo>
                    <a:pt x="693" y="225"/>
                  </a:lnTo>
                  <a:lnTo>
                    <a:pt x="693" y="258"/>
                  </a:lnTo>
                  <a:lnTo>
                    <a:pt x="694" y="294"/>
                  </a:lnTo>
                  <a:lnTo>
                    <a:pt x="694" y="334"/>
                  </a:lnTo>
                  <a:lnTo>
                    <a:pt x="694" y="377"/>
                  </a:lnTo>
                  <a:lnTo>
                    <a:pt x="694" y="423"/>
                  </a:lnTo>
                  <a:lnTo>
                    <a:pt x="694" y="472"/>
                  </a:lnTo>
                  <a:lnTo>
                    <a:pt x="694" y="472"/>
                  </a:lnTo>
                  <a:lnTo>
                    <a:pt x="694" y="472"/>
                  </a:lnTo>
                  <a:lnTo>
                    <a:pt x="694" y="472"/>
                  </a:lnTo>
                  <a:lnTo>
                    <a:pt x="694" y="472"/>
                  </a:lnTo>
                  <a:lnTo>
                    <a:pt x="693" y="473"/>
                  </a:lnTo>
                  <a:lnTo>
                    <a:pt x="693" y="473"/>
                  </a:lnTo>
                  <a:lnTo>
                    <a:pt x="693" y="473"/>
                  </a:lnTo>
                  <a:lnTo>
                    <a:pt x="693" y="473"/>
                  </a:lnTo>
                  <a:lnTo>
                    <a:pt x="693" y="473"/>
                  </a:lnTo>
                  <a:lnTo>
                    <a:pt x="693" y="473"/>
                  </a:lnTo>
                  <a:close/>
                  <a:moveTo>
                    <a:pt x="703" y="479"/>
                  </a:moveTo>
                  <a:lnTo>
                    <a:pt x="706" y="479"/>
                  </a:lnTo>
                  <a:lnTo>
                    <a:pt x="710" y="480"/>
                  </a:lnTo>
                  <a:lnTo>
                    <a:pt x="713" y="480"/>
                  </a:lnTo>
                  <a:lnTo>
                    <a:pt x="719" y="480"/>
                  </a:lnTo>
                  <a:lnTo>
                    <a:pt x="728" y="479"/>
                  </a:lnTo>
                  <a:lnTo>
                    <a:pt x="741" y="479"/>
                  </a:lnTo>
                  <a:lnTo>
                    <a:pt x="752" y="479"/>
                  </a:lnTo>
                  <a:lnTo>
                    <a:pt x="765" y="479"/>
                  </a:lnTo>
                  <a:lnTo>
                    <a:pt x="779" y="477"/>
                  </a:lnTo>
                  <a:lnTo>
                    <a:pt x="794" y="477"/>
                  </a:lnTo>
                  <a:lnTo>
                    <a:pt x="807" y="476"/>
                  </a:lnTo>
                  <a:lnTo>
                    <a:pt x="820" y="476"/>
                  </a:lnTo>
                  <a:lnTo>
                    <a:pt x="831" y="476"/>
                  </a:lnTo>
                  <a:lnTo>
                    <a:pt x="842" y="475"/>
                  </a:lnTo>
                  <a:lnTo>
                    <a:pt x="851" y="475"/>
                  </a:lnTo>
                  <a:lnTo>
                    <a:pt x="857" y="475"/>
                  </a:lnTo>
                  <a:lnTo>
                    <a:pt x="861" y="475"/>
                  </a:lnTo>
                  <a:lnTo>
                    <a:pt x="862" y="475"/>
                  </a:lnTo>
                  <a:lnTo>
                    <a:pt x="864" y="475"/>
                  </a:lnTo>
                  <a:lnTo>
                    <a:pt x="865" y="473"/>
                  </a:lnTo>
                  <a:lnTo>
                    <a:pt x="866" y="473"/>
                  </a:lnTo>
                  <a:lnTo>
                    <a:pt x="866" y="473"/>
                  </a:lnTo>
                  <a:lnTo>
                    <a:pt x="867" y="473"/>
                  </a:lnTo>
                  <a:lnTo>
                    <a:pt x="869" y="472"/>
                  </a:lnTo>
                  <a:lnTo>
                    <a:pt x="869" y="472"/>
                  </a:lnTo>
                  <a:lnTo>
                    <a:pt x="869" y="472"/>
                  </a:lnTo>
                  <a:lnTo>
                    <a:pt x="870" y="472"/>
                  </a:lnTo>
                  <a:lnTo>
                    <a:pt x="870" y="471"/>
                  </a:lnTo>
                  <a:lnTo>
                    <a:pt x="870" y="471"/>
                  </a:lnTo>
                  <a:lnTo>
                    <a:pt x="871" y="471"/>
                  </a:lnTo>
                  <a:lnTo>
                    <a:pt x="871" y="470"/>
                  </a:lnTo>
                  <a:lnTo>
                    <a:pt x="871" y="470"/>
                  </a:lnTo>
                  <a:lnTo>
                    <a:pt x="873" y="468"/>
                  </a:lnTo>
                  <a:lnTo>
                    <a:pt x="873" y="468"/>
                  </a:lnTo>
                  <a:lnTo>
                    <a:pt x="873" y="467"/>
                  </a:lnTo>
                  <a:lnTo>
                    <a:pt x="873" y="467"/>
                  </a:lnTo>
                  <a:lnTo>
                    <a:pt x="873" y="466"/>
                  </a:lnTo>
                  <a:lnTo>
                    <a:pt x="873" y="466"/>
                  </a:lnTo>
                  <a:lnTo>
                    <a:pt x="873" y="464"/>
                  </a:lnTo>
                  <a:lnTo>
                    <a:pt x="873" y="463"/>
                  </a:lnTo>
                  <a:lnTo>
                    <a:pt x="873" y="458"/>
                  </a:lnTo>
                  <a:lnTo>
                    <a:pt x="873" y="445"/>
                  </a:lnTo>
                  <a:lnTo>
                    <a:pt x="873" y="424"/>
                  </a:lnTo>
                  <a:lnTo>
                    <a:pt x="873" y="401"/>
                  </a:lnTo>
                  <a:lnTo>
                    <a:pt x="871" y="371"/>
                  </a:lnTo>
                  <a:lnTo>
                    <a:pt x="871" y="339"/>
                  </a:lnTo>
                  <a:lnTo>
                    <a:pt x="870" y="304"/>
                  </a:lnTo>
                  <a:lnTo>
                    <a:pt x="870" y="269"/>
                  </a:lnTo>
                  <a:lnTo>
                    <a:pt x="869" y="234"/>
                  </a:lnTo>
                  <a:lnTo>
                    <a:pt x="869" y="201"/>
                  </a:lnTo>
                  <a:lnTo>
                    <a:pt x="867" y="168"/>
                  </a:lnTo>
                  <a:lnTo>
                    <a:pt x="867" y="141"/>
                  </a:lnTo>
                  <a:lnTo>
                    <a:pt x="867" y="117"/>
                  </a:lnTo>
                  <a:lnTo>
                    <a:pt x="866" y="99"/>
                  </a:lnTo>
                  <a:lnTo>
                    <a:pt x="866" y="87"/>
                  </a:lnTo>
                  <a:lnTo>
                    <a:pt x="866" y="82"/>
                  </a:lnTo>
                  <a:lnTo>
                    <a:pt x="866" y="82"/>
                  </a:lnTo>
                  <a:lnTo>
                    <a:pt x="866" y="82"/>
                  </a:lnTo>
                  <a:lnTo>
                    <a:pt x="866" y="82"/>
                  </a:lnTo>
                  <a:lnTo>
                    <a:pt x="866" y="81"/>
                  </a:lnTo>
                  <a:lnTo>
                    <a:pt x="866" y="81"/>
                  </a:lnTo>
                  <a:lnTo>
                    <a:pt x="866" y="81"/>
                  </a:lnTo>
                  <a:lnTo>
                    <a:pt x="865" y="79"/>
                  </a:lnTo>
                  <a:lnTo>
                    <a:pt x="865" y="79"/>
                  </a:lnTo>
                  <a:lnTo>
                    <a:pt x="864" y="78"/>
                  </a:lnTo>
                  <a:lnTo>
                    <a:pt x="862" y="78"/>
                  </a:lnTo>
                  <a:lnTo>
                    <a:pt x="861" y="77"/>
                  </a:lnTo>
                  <a:lnTo>
                    <a:pt x="860" y="77"/>
                  </a:lnTo>
                  <a:lnTo>
                    <a:pt x="858" y="75"/>
                  </a:lnTo>
                  <a:lnTo>
                    <a:pt x="856" y="75"/>
                  </a:lnTo>
                  <a:lnTo>
                    <a:pt x="852" y="74"/>
                  </a:lnTo>
                  <a:lnTo>
                    <a:pt x="847" y="73"/>
                  </a:lnTo>
                  <a:lnTo>
                    <a:pt x="843" y="71"/>
                  </a:lnTo>
                  <a:lnTo>
                    <a:pt x="838" y="70"/>
                  </a:lnTo>
                  <a:lnTo>
                    <a:pt x="833" y="70"/>
                  </a:lnTo>
                  <a:lnTo>
                    <a:pt x="827" y="69"/>
                  </a:lnTo>
                  <a:lnTo>
                    <a:pt x="822" y="68"/>
                  </a:lnTo>
                  <a:lnTo>
                    <a:pt x="818" y="66"/>
                  </a:lnTo>
                  <a:lnTo>
                    <a:pt x="813" y="66"/>
                  </a:lnTo>
                  <a:lnTo>
                    <a:pt x="808" y="65"/>
                  </a:lnTo>
                  <a:lnTo>
                    <a:pt x="803" y="65"/>
                  </a:lnTo>
                  <a:lnTo>
                    <a:pt x="798" y="64"/>
                  </a:lnTo>
                  <a:lnTo>
                    <a:pt x="792" y="62"/>
                  </a:lnTo>
                  <a:lnTo>
                    <a:pt x="787" y="62"/>
                  </a:lnTo>
                  <a:lnTo>
                    <a:pt x="782" y="61"/>
                  </a:lnTo>
                  <a:lnTo>
                    <a:pt x="777" y="61"/>
                  </a:lnTo>
                  <a:lnTo>
                    <a:pt x="772" y="61"/>
                  </a:lnTo>
                  <a:lnTo>
                    <a:pt x="767" y="60"/>
                  </a:lnTo>
                  <a:lnTo>
                    <a:pt x="761" y="60"/>
                  </a:lnTo>
                  <a:lnTo>
                    <a:pt x="756" y="60"/>
                  </a:lnTo>
                  <a:lnTo>
                    <a:pt x="751" y="59"/>
                  </a:lnTo>
                  <a:lnTo>
                    <a:pt x="746" y="59"/>
                  </a:lnTo>
                  <a:lnTo>
                    <a:pt x="742" y="59"/>
                  </a:lnTo>
                  <a:lnTo>
                    <a:pt x="735" y="59"/>
                  </a:lnTo>
                  <a:lnTo>
                    <a:pt x="732" y="59"/>
                  </a:lnTo>
                  <a:lnTo>
                    <a:pt x="726" y="57"/>
                  </a:lnTo>
                  <a:lnTo>
                    <a:pt x="721" y="57"/>
                  </a:lnTo>
                  <a:lnTo>
                    <a:pt x="717" y="57"/>
                  </a:lnTo>
                  <a:lnTo>
                    <a:pt x="712" y="57"/>
                  </a:lnTo>
                  <a:lnTo>
                    <a:pt x="708" y="57"/>
                  </a:lnTo>
                  <a:lnTo>
                    <a:pt x="703" y="57"/>
                  </a:lnTo>
                  <a:lnTo>
                    <a:pt x="698" y="59"/>
                  </a:lnTo>
                  <a:lnTo>
                    <a:pt x="698" y="59"/>
                  </a:lnTo>
                  <a:lnTo>
                    <a:pt x="698" y="59"/>
                  </a:lnTo>
                  <a:lnTo>
                    <a:pt x="698" y="59"/>
                  </a:lnTo>
                  <a:lnTo>
                    <a:pt x="699" y="60"/>
                  </a:lnTo>
                  <a:lnTo>
                    <a:pt x="699" y="61"/>
                  </a:lnTo>
                  <a:lnTo>
                    <a:pt x="699" y="61"/>
                  </a:lnTo>
                  <a:lnTo>
                    <a:pt x="699" y="62"/>
                  </a:lnTo>
                  <a:lnTo>
                    <a:pt x="699" y="64"/>
                  </a:lnTo>
                  <a:lnTo>
                    <a:pt x="699" y="64"/>
                  </a:lnTo>
                  <a:lnTo>
                    <a:pt x="699" y="64"/>
                  </a:lnTo>
                  <a:lnTo>
                    <a:pt x="704" y="64"/>
                  </a:lnTo>
                  <a:lnTo>
                    <a:pt x="710" y="64"/>
                  </a:lnTo>
                  <a:lnTo>
                    <a:pt x="715" y="64"/>
                  </a:lnTo>
                  <a:lnTo>
                    <a:pt x="719" y="65"/>
                  </a:lnTo>
                  <a:lnTo>
                    <a:pt x="724" y="65"/>
                  </a:lnTo>
                  <a:lnTo>
                    <a:pt x="729" y="65"/>
                  </a:lnTo>
                  <a:lnTo>
                    <a:pt x="734" y="65"/>
                  </a:lnTo>
                  <a:lnTo>
                    <a:pt x="739" y="65"/>
                  </a:lnTo>
                  <a:lnTo>
                    <a:pt x="745" y="65"/>
                  </a:lnTo>
                  <a:lnTo>
                    <a:pt x="750" y="65"/>
                  </a:lnTo>
                  <a:lnTo>
                    <a:pt x="755" y="66"/>
                  </a:lnTo>
                  <a:lnTo>
                    <a:pt x="760" y="66"/>
                  </a:lnTo>
                  <a:lnTo>
                    <a:pt x="765" y="66"/>
                  </a:lnTo>
                  <a:lnTo>
                    <a:pt x="772" y="66"/>
                  </a:lnTo>
                  <a:lnTo>
                    <a:pt x="777" y="68"/>
                  </a:lnTo>
                  <a:lnTo>
                    <a:pt x="782" y="68"/>
                  </a:lnTo>
                  <a:lnTo>
                    <a:pt x="787" y="68"/>
                  </a:lnTo>
                  <a:lnTo>
                    <a:pt x="792" y="69"/>
                  </a:lnTo>
                  <a:lnTo>
                    <a:pt x="798" y="69"/>
                  </a:lnTo>
                  <a:lnTo>
                    <a:pt x="803" y="70"/>
                  </a:lnTo>
                  <a:lnTo>
                    <a:pt x="808" y="70"/>
                  </a:lnTo>
                  <a:lnTo>
                    <a:pt x="813" y="71"/>
                  </a:lnTo>
                  <a:lnTo>
                    <a:pt x="818" y="73"/>
                  </a:lnTo>
                  <a:lnTo>
                    <a:pt x="823" y="73"/>
                  </a:lnTo>
                  <a:lnTo>
                    <a:pt x="829" y="74"/>
                  </a:lnTo>
                  <a:lnTo>
                    <a:pt x="835" y="75"/>
                  </a:lnTo>
                  <a:lnTo>
                    <a:pt x="840" y="77"/>
                  </a:lnTo>
                  <a:lnTo>
                    <a:pt x="845" y="78"/>
                  </a:lnTo>
                  <a:lnTo>
                    <a:pt x="851" y="79"/>
                  </a:lnTo>
                  <a:lnTo>
                    <a:pt x="856" y="81"/>
                  </a:lnTo>
                  <a:lnTo>
                    <a:pt x="861" y="82"/>
                  </a:lnTo>
                  <a:lnTo>
                    <a:pt x="866" y="83"/>
                  </a:lnTo>
                  <a:lnTo>
                    <a:pt x="865" y="86"/>
                  </a:lnTo>
                  <a:lnTo>
                    <a:pt x="860" y="84"/>
                  </a:lnTo>
                  <a:lnTo>
                    <a:pt x="855" y="82"/>
                  </a:lnTo>
                  <a:lnTo>
                    <a:pt x="849" y="81"/>
                  </a:lnTo>
                  <a:lnTo>
                    <a:pt x="844" y="79"/>
                  </a:lnTo>
                  <a:lnTo>
                    <a:pt x="839" y="79"/>
                  </a:lnTo>
                  <a:lnTo>
                    <a:pt x="835" y="78"/>
                  </a:lnTo>
                  <a:lnTo>
                    <a:pt x="829" y="77"/>
                  </a:lnTo>
                  <a:lnTo>
                    <a:pt x="823" y="75"/>
                  </a:lnTo>
                  <a:lnTo>
                    <a:pt x="818" y="74"/>
                  </a:lnTo>
                  <a:lnTo>
                    <a:pt x="813" y="74"/>
                  </a:lnTo>
                  <a:lnTo>
                    <a:pt x="808" y="73"/>
                  </a:lnTo>
                  <a:lnTo>
                    <a:pt x="803" y="73"/>
                  </a:lnTo>
                  <a:lnTo>
                    <a:pt x="798" y="71"/>
                  </a:lnTo>
                  <a:lnTo>
                    <a:pt x="791" y="71"/>
                  </a:lnTo>
                  <a:lnTo>
                    <a:pt x="786" y="70"/>
                  </a:lnTo>
                  <a:lnTo>
                    <a:pt x="781" y="70"/>
                  </a:lnTo>
                  <a:lnTo>
                    <a:pt x="776" y="69"/>
                  </a:lnTo>
                  <a:lnTo>
                    <a:pt x="770" y="69"/>
                  </a:lnTo>
                  <a:lnTo>
                    <a:pt x="765" y="69"/>
                  </a:lnTo>
                  <a:lnTo>
                    <a:pt x="760" y="69"/>
                  </a:lnTo>
                  <a:lnTo>
                    <a:pt x="755" y="68"/>
                  </a:lnTo>
                  <a:lnTo>
                    <a:pt x="750" y="68"/>
                  </a:lnTo>
                  <a:lnTo>
                    <a:pt x="745" y="68"/>
                  </a:lnTo>
                  <a:lnTo>
                    <a:pt x="739" y="68"/>
                  </a:lnTo>
                  <a:lnTo>
                    <a:pt x="734" y="68"/>
                  </a:lnTo>
                  <a:lnTo>
                    <a:pt x="729" y="68"/>
                  </a:lnTo>
                  <a:lnTo>
                    <a:pt x="724" y="66"/>
                  </a:lnTo>
                  <a:lnTo>
                    <a:pt x="719" y="66"/>
                  </a:lnTo>
                  <a:lnTo>
                    <a:pt x="715" y="66"/>
                  </a:lnTo>
                  <a:lnTo>
                    <a:pt x="710" y="66"/>
                  </a:lnTo>
                  <a:lnTo>
                    <a:pt x="704" y="66"/>
                  </a:lnTo>
                  <a:lnTo>
                    <a:pt x="699" y="66"/>
                  </a:lnTo>
                  <a:lnTo>
                    <a:pt x="699" y="70"/>
                  </a:lnTo>
                  <a:lnTo>
                    <a:pt x="699" y="74"/>
                  </a:lnTo>
                  <a:lnTo>
                    <a:pt x="699" y="78"/>
                  </a:lnTo>
                  <a:lnTo>
                    <a:pt x="699" y="83"/>
                  </a:lnTo>
                  <a:lnTo>
                    <a:pt x="699" y="90"/>
                  </a:lnTo>
                  <a:lnTo>
                    <a:pt x="699" y="96"/>
                  </a:lnTo>
                  <a:lnTo>
                    <a:pt x="700" y="102"/>
                  </a:lnTo>
                  <a:lnTo>
                    <a:pt x="700" y="110"/>
                  </a:lnTo>
                  <a:lnTo>
                    <a:pt x="700" y="118"/>
                  </a:lnTo>
                  <a:lnTo>
                    <a:pt x="700" y="126"/>
                  </a:lnTo>
                  <a:lnTo>
                    <a:pt x="700" y="136"/>
                  </a:lnTo>
                  <a:lnTo>
                    <a:pt x="700" y="145"/>
                  </a:lnTo>
                  <a:lnTo>
                    <a:pt x="700" y="155"/>
                  </a:lnTo>
                  <a:lnTo>
                    <a:pt x="702" y="166"/>
                  </a:lnTo>
                  <a:lnTo>
                    <a:pt x="702" y="179"/>
                  </a:lnTo>
                  <a:lnTo>
                    <a:pt x="702" y="190"/>
                  </a:lnTo>
                  <a:lnTo>
                    <a:pt x="702" y="203"/>
                  </a:lnTo>
                  <a:lnTo>
                    <a:pt x="702" y="218"/>
                  </a:lnTo>
                  <a:lnTo>
                    <a:pt x="702" y="233"/>
                  </a:lnTo>
                  <a:lnTo>
                    <a:pt x="702" y="247"/>
                  </a:lnTo>
                  <a:lnTo>
                    <a:pt x="702" y="264"/>
                  </a:lnTo>
                  <a:lnTo>
                    <a:pt x="703" y="280"/>
                  </a:lnTo>
                  <a:lnTo>
                    <a:pt x="703" y="296"/>
                  </a:lnTo>
                  <a:lnTo>
                    <a:pt x="703" y="314"/>
                  </a:lnTo>
                  <a:lnTo>
                    <a:pt x="703" y="334"/>
                  </a:lnTo>
                  <a:lnTo>
                    <a:pt x="703" y="352"/>
                  </a:lnTo>
                  <a:lnTo>
                    <a:pt x="703" y="371"/>
                  </a:lnTo>
                  <a:lnTo>
                    <a:pt x="703" y="392"/>
                  </a:lnTo>
                  <a:lnTo>
                    <a:pt x="703" y="413"/>
                  </a:lnTo>
                  <a:lnTo>
                    <a:pt x="703" y="435"/>
                  </a:lnTo>
                  <a:lnTo>
                    <a:pt x="703" y="457"/>
                  </a:lnTo>
                  <a:lnTo>
                    <a:pt x="703" y="479"/>
                  </a:lnTo>
                  <a:lnTo>
                    <a:pt x="703" y="479"/>
                  </a:lnTo>
                  <a:lnTo>
                    <a:pt x="703" y="479"/>
                  </a:lnTo>
                  <a:close/>
                  <a:moveTo>
                    <a:pt x="465" y="473"/>
                  </a:moveTo>
                  <a:lnTo>
                    <a:pt x="465" y="475"/>
                  </a:lnTo>
                  <a:lnTo>
                    <a:pt x="466" y="475"/>
                  </a:lnTo>
                  <a:lnTo>
                    <a:pt x="466" y="475"/>
                  </a:lnTo>
                  <a:lnTo>
                    <a:pt x="466" y="476"/>
                  </a:lnTo>
                  <a:lnTo>
                    <a:pt x="466" y="476"/>
                  </a:lnTo>
                  <a:lnTo>
                    <a:pt x="466" y="477"/>
                  </a:lnTo>
                  <a:lnTo>
                    <a:pt x="466" y="477"/>
                  </a:lnTo>
                  <a:lnTo>
                    <a:pt x="466" y="477"/>
                  </a:lnTo>
                  <a:lnTo>
                    <a:pt x="466" y="481"/>
                  </a:lnTo>
                  <a:lnTo>
                    <a:pt x="464" y="484"/>
                  </a:lnTo>
                  <a:lnTo>
                    <a:pt x="460" y="486"/>
                  </a:lnTo>
                  <a:lnTo>
                    <a:pt x="453" y="489"/>
                  </a:lnTo>
                  <a:lnTo>
                    <a:pt x="445" y="492"/>
                  </a:lnTo>
                  <a:lnTo>
                    <a:pt x="438" y="494"/>
                  </a:lnTo>
                  <a:lnTo>
                    <a:pt x="429" y="495"/>
                  </a:lnTo>
                  <a:lnTo>
                    <a:pt x="418" y="498"/>
                  </a:lnTo>
                  <a:lnTo>
                    <a:pt x="407" y="499"/>
                  </a:lnTo>
                  <a:lnTo>
                    <a:pt x="395" y="501"/>
                  </a:lnTo>
                  <a:lnTo>
                    <a:pt x="382" y="502"/>
                  </a:lnTo>
                  <a:lnTo>
                    <a:pt x="368" y="502"/>
                  </a:lnTo>
                  <a:lnTo>
                    <a:pt x="354" y="503"/>
                  </a:lnTo>
                  <a:lnTo>
                    <a:pt x="341" y="503"/>
                  </a:lnTo>
                  <a:lnTo>
                    <a:pt x="325" y="503"/>
                  </a:lnTo>
                  <a:lnTo>
                    <a:pt x="311" y="503"/>
                  </a:lnTo>
                  <a:lnTo>
                    <a:pt x="297" y="503"/>
                  </a:lnTo>
                  <a:lnTo>
                    <a:pt x="282" y="503"/>
                  </a:lnTo>
                  <a:lnTo>
                    <a:pt x="267" y="503"/>
                  </a:lnTo>
                  <a:lnTo>
                    <a:pt x="254" y="502"/>
                  </a:lnTo>
                  <a:lnTo>
                    <a:pt x="241" y="502"/>
                  </a:lnTo>
                  <a:lnTo>
                    <a:pt x="228" y="501"/>
                  </a:lnTo>
                  <a:lnTo>
                    <a:pt x="215" y="499"/>
                  </a:lnTo>
                  <a:lnTo>
                    <a:pt x="203" y="498"/>
                  </a:lnTo>
                  <a:lnTo>
                    <a:pt x="193" y="495"/>
                  </a:lnTo>
                  <a:lnTo>
                    <a:pt x="184" y="494"/>
                  </a:lnTo>
                  <a:lnTo>
                    <a:pt x="176" y="492"/>
                  </a:lnTo>
                  <a:lnTo>
                    <a:pt x="168" y="489"/>
                  </a:lnTo>
                  <a:lnTo>
                    <a:pt x="163" y="486"/>
                  </a:lnTo>
                  <a:lnTo>
                    <a:pt x="159" y="484"/>
                  </a:lnTo>
                  <a:lnTo>
                    <a:pt x="157" y="481"/>
                  </a:lnTo>
                  <a:lnTo>
                    <a:pt x="156" y="477"/>
                  </a:lnTo>
                  <a:lnTo>
                    <a:pt x="156" y="477"/>
                  </a:lnTo>
                  <a:lnTo>
                    <a:pt x="156" y="477"/>
                  </a:lnTo>
                  <a:lnTo>
                    <a:pt x="156" y="476"/>
                  </a:lnTo>
                  <a:lnTo>
                    <a:pt x="156" y="476"/>
                  </a:lnTo>
                  <a:lnTo>
                    <a:pt x="157" y="475"/>
                  </a:lnTo>
                  <a:lnTo>
                    <a:pt x="157" y="475"/>
                  </a:lnTo>
                  <a:lnTo>
                    <a:pt x="157" y="475"/>
                  </a:lnTo>
                  <a:lnTo>
                    <a:pt x="157" y="473"/>
                  </a:lnTo>
                  <a:lnTo>
                    <a:pt x="158" y="475"/>
                  </a:lnTo>
                  <a:lnTo>
                    <a:pt x="158" y="475"/>
                  </a:lnTo>
                  <a:lnTo>
                    <a:pt x="159" y="476"/>
                  </a:lnTo>
                  <a:lnTo>
                    <a:pt x="159" y="476"/>
                  </a:lnTo>
                  <a:lnTo>
                    <a:pt x="161" y="476"/>
                  </a:lnTo>
                  <a:lnTo>
                    <a:pt x="162" y="477"/>
                  </a:lnTo>
                  <a:lnTo>
                    <a:pt x="162" y="477"/>
                  </a:lnTo>
                  <a:lnTo>
                    <a:pt x="163" y="479"/>
                  </a:lnTo>
                  <a:lnTo>
                    <a:pt x="166" y="479"/>
                  </a:lnTo>
                  <a:lnTo>
                    <a:pt x="167" y="480"/>
                  </a:lnTo>
                  <a:lnTo>
                    <a:pt x="170" y="481"/>
                  </a:lnTo>
                  <a:lnTo>
                    <a:pt x="172" y="483"/>
                  </a:lnTo>
                  <a:lnTo>
                    <a:pt x="176" y="484"/>
                  </a:lnTo>
                  <a:lnTo>
                    <a:pt x="179" y="484"/>
                  </a:lnTo>
                  <a:lnTo>
                    <a:pt x="183" y="485"/>
                  </a:lnTo>
                  <a:lnTo>
                    <a:pt x="185" y="486"/>
                  </a:lnTo>
                  <a:lnTo>
                    <a:pt x="189" y="486"/>
                  </a:lnTo>
                  <a:lnTo>
                    <a:pt x="193" y="488"/>
                  </a:lnTo>
                  <a:lnTo>
                    <a:pt x="197" y="488"/>
                  </a:lnTo>
                  <a:lnTo>
                    <a:pt x="201" y="489"/>
                  </a:lnTo>
                  <a:lnTo>
                    <a:pt x="207" y="490"/>
                  </a:lnTo>
                  <a:lnTo>
                    <a:pt x="212" y="490"/>
                  </a:lnTo>
                  <a:lnTo>
                    <a:pt x="218" y="492"/>
                  </a:lnTo>
                  <a:lnTo>
                    <a:pt x="224" y="492"/>
                  </a:lnTo>
                  <a:lnTo>
                    <a:pt x="231" y="493"/>
                  </a:lnTo>
                  <a:lnTo>
                    <a:pt x="237" y="493"/>
                  </a:lnTo>
                  <a:lnTo>
                    <a:pt x="244" y="494"/>
                  </a:lnTo>
                  <a:lnTo>
                    <a:pt x="250" y="494"/>
                  </a:lnTo>
                  <a:lnTo>
                    <a:pt x="258" y="495"/>
                  </a:lnTo>
                  <a:lnTo>
                    <a:pt x="264" y="495"/>
                  </a:lnTo>
                  <a:lnTo>
                    <a:pt x="272" y="495"/>
                  </a:lnTo>
                  <a:lnTo>
                    <a:pt x="280" y="495"/>
                  </a:lnTo>
                  <a:lnTo>
                    <a:pt x="288" y="495"/>
                  </a:lnTo>
                  <a:lnTo>
                    <a:pt x="295" y="497"/>
                  </a:lnTo>
                  <a:lnTo>
                    <a:pt x="303" y="497"/>
                  </a:lnTo>
                  <a:lnTo>
                    <a:pt x="311" y="497"/>
                  </a:lnTo>
                  <a:lnTo>
                    <a:pt x="319" y="497"/>
                  </a:lnTo>
                  <a:lnTo>
                    <a:pt x="326" y="497"/>
                  </a:lnTo>
                  <a:lnTo>
                    <a:pt x="335" y="495"/>
                  </a:lnTo>
                  <a:lnTo>
                    <a:pt x="342" y="495"/>
                  </a:lnTo>
                  <a:lnTo>
                    <a:pt x="350" y="495"/>
                  </a:lnTo>
                  <a:lnTo>
                    <a:pt x="357" y="495"/>
                  </a:lnTo>
                  <a:lnTo>
                    <a:pt x="365" y="495"/>
                  </a:lnTo>
                  <a:lnTo>
                    <a:pt x="372" y="494"/>
                  </a:lnTo>
                  <a:lnTo>
                    <a:pt x="378" y="494"/>
                  </a:lnTo>
                  <a:lnTo>
                    <a:pt x="385" y="493"/>
                  </a:lnTo>
                  <a:lnTo>
                    <a:pt x="391" y="493"/>
                  </a:lnTo>
                  <a:lnTo>
                    <a:pt x="398" y="492"/>
                  </a:lnTo>
                  <a:lnTo>
                    <a:pt x="404" y="492"/>
                  </a:lnTo>
                  <a:lnTo>
                    <a:pt x="411" y="490"/>
                  </a:lnTo>
                  <a:lnTo>
                    <a:pt x="416" y="490"/>
                  </a:lnTo>
                  <a:lnTo>
                    <a:pt x="421" y="489"/>
                  </a:lnTo>
                  <a:lnTo>
                    <a:pt x="426" y="488"/>
                  </a:lnTo>
                  <a:lnTo>
                    <a:pt x="430" y="488"/>
                  </a:lnTo>
                  <a:lnTo>
                    <a:pt x="433" y="486"/>
                  </a:lnTo>
                  <a:lnTo>
                    <a:pt x="436" y="486"/>
                  </a:lnTo>
                  <a:lnTo>
                    <a:pt x="440" y="485"/>
                  </a:lnTo>
                  <a:lnTo>
                    <a:pt x="443" y="484"/>
                  </a:lnTo>
                  <a:lnTo>
                    <a:pt x="445" y="484"/>
                  </a:lnTo>
                  <a:lnTo>
                    <a:pt x="449" y="483"/>
                  </a:lnTo>
                  <a:lnTo>
                    <a:pt x="452" y="481"/>
                  </a:lnTo>
                  <a:lnTo>
                    <a:pt x="455" y="480"/>
                  </a:lnTo>
                  <a:lnTo>
                    <a:pt x="457" y="479"/>
                  </a:lnTo>
                  <a:lnTo>
                    <a:pt x="458" y="479"/>
                  </a:lnTo>
                  <a:lnTo>
                    <a:pt x="460" y="477"/>
                  </a:lnTo>
                  <a:lnTo>
                    <a:pt x="461" y="477"/>
                  </a:lnTo>
                  <a:lnTo>
                    <a:pt x="461" y="476"/>
                  </a:lnTo>
                  <a:lnTo>
                    <a:pt x="462" y="476"/>
                  </a:lnTo>
                  <a:lnTo>
                    <a:pt x="464" y="476"/>
                  </a:lnTo>
                  <a:lnTo>
                    <a:pt x="464" y="475"/>
                  </a:lnTo>
                  <a:lnTo>
                    <a:pt x="465" y="475"/>
                  </a:lnTo>
                  <a:lnTo>
                    <a:pt x="465" y="47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7"/>
            <p:cNvSpPr>
              <a:spLocks noEditPoints="1"/>
            </p:cNvSpPr>
            <p:nvPr/>
          </p:nvSpPr>
          <p:spPr bwMode="auto">
            <a:xfrm>
              <a:off x="1174751" y="546101"/>
              <a:ext cx="661988" cy="365126"/>
            </a:xfrm>
            <a:custGeom>
              <a:avLst/>
              <a:gdLst/>
              <a:ahLst/>
              <a:cxnLst>
                <a:cxn ang="0">
                  <a:pos x="675" y="59"/>
                </a:cxn>
                <a:cxn ang="0">
                  <a:pos x="677" y="260"/>
                </a:cxn>
                <a:cxn ang="0">
                  <a:pos x="606" y="346"/>
                </a:cxn>
                <a:cxn ang="0">
                  <a:pos x="828" y="205"/>
                </a:cxn>
                <a:cxn ang="0">
                  <a:pos x="832" y="213"/>
                </a:cxn>
                <a:cxn ang="0">
                  <a:pos x="829" y="221"/>
                </a:cxn>
                <a:cxn ang="0">
                  <a:pos x="822" y="225"/>
                </a:cxn>
                <a:cxn ang="0">
                  <a:pos x="819" y="223"/>
                </a:cxn>
                <a:cxn ang="0">
                  <a:pos x="812" y="218"/>
                </a:cxn>
                <a:cxn ang="0">
                  <a:pos x="813" y="209"/>
                </a:cxn>
                <a:cxn ang="0">
                  <a:pos x="821" y="204"/>
                </a:cxn>
                <a:cxn ang="0">
                  <a:pos x="828" y="208"/>
                </a:cxn>
                <a:cxn ang="0">
                  <a:pos x="830" y="214"/>
                </a:cxn>
                <a:cxn ang="0">
                  <a:pos x="828" y="221"/>
                </a:cxn>
                <a:cxn ang="0">
                  <a:pos x="820" y="223"/>
                </a:cxn>
                <a:cxn ang="0">
                  <a:pos x="815" y="218"/>
                </a:cxn>
                <a:cxn ang="0">
                  <a:pos x="815" y="212"/>
                </a:cxn>
                <a:cxn ang="0">
                  <a:pos x="820" y="207"/>
                </a:cxn>
                <a:cxn ang="0">
                  <a:pos x="824" y="210"/>
                </a:cxn>
                <a:cxn ang="0">
                  <a:pos x="826" y="213"/>
                </a:cxn>
                <a:cxn ang="0">
                  <a:pos x="825" y="217"/>
                </a:cxn>
                <a:cxn ang="0">
                  <a:pos x="822" y="219"/>
                </a:cxn>
                <a:cxn ang="0">
                  <a:pos x="819" y="217"/>
                </a:cxn>
                <a:cxn ang="0">
                  <a:pos x="817" y="213"/>
                </a:cxn>
                <a:cxn ang="0">
                  <a:pos x="820" y="210"/>
                </a:cxn>
                <a:cxn ang="0">
                  <a:pos x="694" y="106"/>
                </a:cxn>
                <a:cxn ang="0">
                  <a:pos x="767" y="110"/>
                </a:cxn>
                <a:cxn ang="0">
                  <a:pos x="820" y="115"/>
                </a:cxn>
                <a:cxn ang="0">
                  <a:pos x="820" y="89"/>
                </a:cxn>
                <a:cxn ang="0">
                  <a:pos x="758" y="81"/>
                </a:cxn>
                <a:cxn ang="0">
                  <a:pos x="703" y="79"/>
                </a:cxn>
                <a:cxn ang="0">
                  <a:pos x="719" y="102"/>
                </a:cxn>
                <a:cxn ang="0">
                  <a:pos x="802" y="108"/>
                </a:cxn>
                <a:cxn ang="0">
                  <a:pos x="820" y="94"/>
                </a:cxn>
                <a:cxn ang="0">
                  <a:pos x="766" y="86"/>
                </a:cxn>
                <a:cxn ang="0">
                  <a:pos x="716" y="82"/>
                </a:cxn>
                <a:cxn ang="0">
                  <a:pos x="832" y="284"/>
                </a:cxn>
                <a:cxn ang="0">
                  <a:pos x="813" y="289"/>
                </a:cxn>
                <a:cxn ang="0">
                  <a:pos x="832" y="298"/>
                </a:cxn>
                <a:cxn ang="0">
                  <a:pos x="832" y="304"/>
                </a:cxn>
                <a:cxn ang="0">
                  <a:pos x="813" y="297"/>
                </a:cxn>
                <a:cxn ang="0">
                  <a:pos x="825" y="263"/>
                </a:cxn>
                <a:cxn ang="0">
                  <a:pos x="826" y="267"/>
                </a:cxn>
                <a:cxn ang="0">
                  <a:pos x="825" y="270"/>
                </a:cxn>
                <a:cxn ang="0">
                  <a:pos x="821" y="271"/>
                </a:cxn>
                <a:cxn ang="0">
                  <a:pos x="820" y="269"/>
                </a:cxn>
                <a:cxn ang="0">
                  <a:pos x="819" y="265"/>
                </a:cxn>
                <a:cxn ang="0">
                  <a:pos x="821" y="263"/>
                </a:cxn>
                <a:cxn ang="0">
                  <a:pos x="824" y="249"/>
                </a:cxn>
                <a:cxn ang="0">
                  <a:pos x="826" y="252"/>
                </a:cxn>
                <a:cxn ang="0">
                  <a:pos x="825" y="256"/>
                </a:cxn>
                <a:cxn ang="0">
                  <a:pos x="822" y="257"/>
                </a:cxn>
                <a:cxn ang="0">
                  <a:pos x="820" y="254"/>
                </a:cxn>
                <a:cxn ang="0">
                  <a:pos x="819" y="252"/>
                </a:cxn>
                <a:cxn ang="0">
                  <a:pos x="821" y="249"/>
                </a:cxn>
                <a:cxn ang="0">
                  <a:pos x="694" y="120"/>
                </a:cxn>
                <a:cxn ang="0">
                  <a:pos x="737" y="120"/>
                </a:cxn>
                <a:cxn ang="0">
                  <a:pos x="798" y="126"/>
                </a:cxn>
                <a:cxn ang="0">
                  <a:pos x="820" y="125"/>
                </a:cxn>
                <a:cxn ang="0">
                  <a:pos x="746" y="117"/>
                </a:cxn>
                <a:cxn ang="0">
                  <a:pos x="693" y="116"/>
                </a:cxn>
              </a:cxnLst>
              <a:rect l="0" t="0" r="r" b="b"/>
              <a:pathLst>
                <a:path w="834" h="459">
                  <a:moveTo>
                    <a:pt x="674" y="39"/>
                  </a:moveTo>
                  <a:lnTo>
                    <a:pt x="674" y="39"/>
                  </a:lnTo>
                  <a:lnTo>
                    <a:pt x="674" y="40"/>
                  </a:lnTo>
                  <a:lnTo>
                    <a:pt x="674" y="41"/>
                  </a:lnTo>
                  <a:lnTo>
                    <a:pt x="674" y="42"/>
                  </a:lnTo>
                  <a:lnTo>
                    <a:pt x="675" y="42"/>
                  </a:lnTo>
                  <a:lnTo>
                    <a:pt x="675" y="44"/>
                  </a:lnTo>
                  <a:lnTo>
                    <a:pt x="675" y="50"/>
                  </a:lnTo>
                  <a:lnTo>
                    <a:pt x="675" y="59"/>
                  </a:lnTo>
                  <a:lnTo>
                    <a:pt x="675" y="72"/>
                  </a:lnTo>
                  <a:lnTo>
                    <a:pt x="675" y="86"/>
                  </a:lnTo>
                  <a:lnTo>
                    <a:pt x="676" y="103"/>
                  </a:lnTo>
                  <a:lnTo>
                    <a:pt x="676" y="124"/>
                  </a:lnTo>
                  <a:lnTo>
                    <a:pt x="676" y="146"/>
                  </a:lnTo>
                  <a:lnTo>
                    <a:pt x="677" y="170"/>
                  </a:lnTo>
                  <a:lnTo>
                    <a:pt x="677" y="198"/>
                  </a:lnTo>
                  <a:lnTo>
                    <a:pt x="677" y="227"/>
                  </a:lnTo>
                  <a:lnTo>
                    <a:pt x="677" y="260"/>
                  </a:lnTo>
                  <a:lnTo>
                    <a:pt x="677" y="296"/>
                  </a:lnTo>
                  <a:lnTo>
                    <a:pt x="679" y="332"/>
                  </a:lnTo>
                  <a:lnTo>
                    <a:pt x="679" y="372"/>
                  </a:lnTo>
                  <a:lnTo>
                    <a:pt x="679" y="415"/>
                  </a:lnTo>
                  <a:lnTo>
                    <a:pt x="679" y="459"/>
                  </a:lnTo>
                  <a:lnTo>
                    <a:pt x="674" y="39"/>
                  </a:lnTo>
                  <a:close/>
                  <a:moveTo>
                    <a:pt x="22" y="29"/>
                  </a:moveTo>
                  <a:lnTo>
                    <a:pt x="595" y="0"/>
                  </a:lnTo>
                  <a:lnTo>
                    <a:pt x="606" y="346"/>
                  </a:lnTo>
                  <a:lnTo>
                    <a:pt x="0" y="341"/>
                  </a:lnTo>
                  <a:lnTo>
                    <a:pt x="22" y="29"/>
                  </a:lnTo>
                  <a:close/>
                  <a:moveTo>
                    <a:pt x="822" y="204"/>
                  </a:moveTo>
                  <a:lnTo>
                    <a:pt x="822" y="204"/>
                  </a:lnTo>
                  <a:lnTo>
                    <a:pt x="824" y="204"/>
                  </a:lnTo>
                  <a:lnTo>
                    <a:pt x="825" y="204"/>
                  </a:lnTo>
                  <a:lnTo>
                    <a:pt x="826" y="205"/>
                  </a:lnTo>
                  <a:lnTo>
                    <a:pt x="826" y="205"/>
                  </a:lnTo>
                  <a:lnTo>
                    <a:pt x="828" y="205"/>
                  </a:lnTo>
                  <a:lnTo>
                    <a:pt x="829" y="207"/>
                  </a:lnTo>
                  <a:lnTo>
                    <a:pt x="829" y="207"/>
                  </a:lnTo>
                  <a:lnTo>
                    <a:pt x="830" y="208"/>
                  </a:lnTo>
                  <a:lnTo>
                    <a:pt x="830" y="208"/>
                  </a:lnTo>
                  <a:lnTo>
                    <a:pt x="830" y="209"/>
                  </a:lnTo>
                  <a:lnTo>
                    <a:pt x="832" y="210"/>
                  </a:lnTo>
                  <a:lnTo>
                    <a:pt x="832" y="210"/>
                  </a:lnTo>
                  <a:lnTo>
                    <a:pt x="832" y="212"/>
                  </a:lnTo>
                  <a:lnTo>
                    <a:pt x="832" y="213"/>
                  </a:lnTo>
                  <a:lnTo>
                    <a:pt x="832" y="214"/>
                  </a:lnTo>
                  <a:lnTo>
                    <a:pt x="832" y="216"/>
                  </a:lnTo>
                  <a:lnTo>
                    <a:pt x="832" y="216"/>
                  </a:lnTo>
                  <a:lnTo>
                    <a:pt x="832" y="217"/>
                  </a:lnTo>
                  <a:lnTo>
                    <a:pt x="832" y="218"/>
                  </a:lnTo>
                  <a:lnTo>
                    <a:pt x="830" y="219"/>
                  </a:lnTo>
                  <a:lnTo>
                    <a:pt x="830" y="219"/>
                  </a:lnTo>
                  <a:lnTo>
                    <a:pt x="830" y="221"/>
                  </a:lnTo>
                  <a:lnTo>
                    <a:pt x="829" y="221"/>
                  </a:lnTo>
                  <a:lnTo>
                    <a:pt x="829" y="222"/>
                  </a:lnTo>
                  <a:lnTo>
                    <a:pt x="828" y="222"/>
                  </a:lnTo>
                  <a:lnTo>
                    <a:pt x="826" y="223"/>
                  </a:lnTo>
                  <a:lnTo>
                    <a:pt x="826" y="223"/>
                  </a:lnTo>
                  <a:lnTo>
                    <a:pt x="825" y="225"/>
                  </a:lnTo>
                  <a:lnTo>
                    <a:pt x="824" y="225"/>
                  </a:lnTo>
                  <a:lnTo>
                    <a:pt x="824" y="225"/>
                  </a:lnTo>
                  <a:lnTo>
                    <a:pt x="822" y="225"/>
                  </a:lnTo>
                  <a:lnTo>
                    <a:pt x="822" y="225"/>
                  </a:lnTo>
                  <a:lnTo>
                    <a:pt x="822" y="225"/>
                  </a:lnTo>
                  <a:lnTo>
                    <a:pt x="821" y="225"/>
                  </a:lnTo>
                  <a:lnTo>
                    <a:pt x="821" y="225"/>
                  </a:lnTo>
                  <a:lnTo>
                    <a:pt x="821" y="225"/>
                  </a:lnTo>
                  <a:lnTo>
                    <a:pt x="820" y="225"/>
                  </a:lnTo>
                  <a:lnTo>
                    <a:pt x="820" y="225"/>
                  </a:lnTo>
                  <a:lnTo>
                    <a:pt x="819" y="225"/>
                  </a:lnTo>
                  <a:lnTo>
                    <a:pt x="819" y="225"/>
                  </a:lnTo>
                  <a:lnTo>
                    <a:pt x="819" y="223"/>
                  </a:lnTo>
                  <a:lnTo>
                    <a:pt x="817" y="223"/>
                  </a:lnTo>
                  <a:lnTo>
                    <a:pt x="816" y="223"/>
                  </a:lnTo>
                  <a:lnTo>
                    <a:pt x="816" y="222"/>
                  </a:lnTo>
                  <a:lnTo>
                    <a:pt x="815" y="222"/>
                  </a:lnTo>
                  <a:lnTo>
                    <a:pt x="815" y="221"/>
                  </a:lnTo>
                  <a:lnTo>
                    <a:pt x="813" y="221"/>
                  </a:lnTo>
                  <a:lnTo>
                    <a:pt x="813" y="219"/>
                  </a:lnTo>
                  <a:lnTo>
                    <a:pt x="813" y="218"/>
                  </a:lnTo>
                  <a:lnTo>
                    <a:pt x="812" y="218"/>
                  </a:lnTo>
                  <a:lnTo>
                    <a:pt x="812" y="217"/>
                  </a:lnTo>
                  <a:lnTo>
                    <a:pt x="812" y="216"/>
                  </a:lnTo>
                  <a:lnTo>
                    <a:pt x="812" y="214"/>
                  </a:lnTo>
                  <a:lnTo>
                    <a:pt x="812" y="213"/>
                  </a:lnTo>
                  <a:lnTo>
                    <a:pt x="812" y="213"/>
                  </a:lnTo>
                  <a:lnTo>
                    <a:pt x="812" y="212"/>
                  </a:lnTo>
                  <a:lnTo>
                    <a:pt x="813" y="210"/>
                  </a:lnTo>
                  <a:lnTo>
                    <a:pt x="813" y="209"/>
                  </a:lnTo>
                  <a:lnTo>
                    <a:pt x="813" y="209"/>
                  </a:lnTo>
                  <a:lnTo>
                    <a:pt x="815" y="208"/>
                  </a:lnTo>
                  <a:lnTo>
                    <a:pt x="815" y="208"/>
                  </a:lnTo>
                  <a:lnTo>
                    <a:pt x="816" y="207"/>
                  </a:lnTo>
                  <a:lnTo>
                    <a:pt x="816" y="207"/>
                  </a:lnTo>
                  <a:lnTo>
                    <a:pt x="817" y="205"/>
                  </a:lnTo>
                  <a:lnTo>
                    <a:pt x="819" y="205"/>
                  </a:lnTo>
                  <a:lnTo>
                    <a:pt x="819" y="205"/>
                  </a:lnTo>
                  <a:lnTo>
                    <a:pt x="820" y="204"/>
                  </a:lnTo>
                  <a:lnTo>
                    <a:pt x="821" y="204"/>
                  </a:lnTo>
                  <a:lnTo>
                    <a:pt x="822" y="204"/>
                  </a:lnTo>
                  <a:close/>
                  <a:moveTo>
                    <a:pt x="822" y="205"/>
                  </a:moveTo>
                  <a:lnTo>
                    <a:pt x="822" y="205"/>
                  </a:lnTo>
                  <a:lnTo>
                    <a:pt x="824" y="207"/>
                  </a:lnTo>
                  <a:lnTo>
                    <a:pt x="825" y="207"/>
                  </a:lnTo>
                  <a:lnTo>
                    <a:pt x="825" y="207"/>
                  </a:lnTo>
                  <a:lnTo>
                    <a:pt x="826" y="207"/>
                  </a:lnTo>
                  <a:lnTo>
                    <a:pt x="826" y="207"/>
                  </a:lnTo>
                  <a:lnTo>
                    <a:pt x="828" y="208"/>
                  </a:lnTo>
                  <a:lnTo>
                    <a:pt x="828" y="208"/>
                  </a:lnTo>
                  <a:lnTo>
                    <a:pt x="829" y="209"/>
                  </a:lnTo>
                  <a:lnTo>
                    <a:pt x="829" y="209"/>
                  </a:lnTo>
                  <a:lnTo>
                    <a:pt x="829" y="210"/>
                  </a:lnTo>
                  <a:lnTo>
                    <a:pt x="830" y="210"/>
                  </a:lnTo>
                  <a:lnTo>
                    <a:pt x="830" y="212"/>
                  </a:lnTo>
                  <a:lnTo>
                    <a:pt x="830" y="213"/>
                  </a:lnTo>
                  <a:lnTo>
                    <a:pt x="830" y="213"/>
                  </a:lnTo>
                  <a:lnTo>
                    <a:pt x="830" y="214"/>
                  </a:lnTo>
                  <a:lnTo>
                    <a:pt x="830" y="216"/>
                  </a:lnTo>
                  <a:lnTo>
                    <a:pt x="830" y="216"/>
                  </a:lnTo>
                  <a:lnTo>
                    <a:pt x="830" y="217"/>
                  </a:lnTo>
                  <a:lnTo>
                    <a:pt x="830" y="217"/>
                  </a:lnTo>
                  <a:lnTo>
                    <a:pt x="829" y="218"/>
                  </a:lnTo>
                  <a:lnTo>
                    <a:pt x="829" y="219"/>
                  </a:lnTo>
                  <a:lnTo>
                    <a:pt x="829" y="219"/>
                  </a:lnTo>
                  <a:lnTo>
                    <a:pt x="828" y="221"/>
                  </a:lnTo>
                  <a:lnTo>
                    <a:pt x="828" y="221"/>
                  </a:lnTo>
                  <a:lnTo>
                    <a:pt x="826" y="221"/>
                  </a:lnTo>
                  <a:lnTo>
                    <a:pt x="826" y="222"/>
                  </a:lnTo>
                  <a:lnTo>
                    <a:pt x="825" y="222"/>
                  </a:lnTo>
                  <a:lnTo>
                    <a:pt x="825" y="222"/>
                  </a:lnTo>
                  <a:lnTo>
                    <a:pt x="824" y="222"/>
                  </a:lnTo>
                  <a:lnTo>
                    <a:pt x="822" y="223"/>
                  </a:lnTo>
                  <a:lnTo>
                    <a:pt x="822" y="223"/>
                  </a:lnTo>
                  <a:lnTo>
                    <a:pt x="821" y="223"/>
                  </a:lnTo>
                  <a:lnTo>
                    <a:pt x="820" y="223"/>
                  </a:lnTo>
                  <a:lnTo>
                    <a:pt x="820" y="222"/>
                  </a:lnTo>
                  <a:lnTo>
                    <a:pt x="819" y="222"/>
                  </a:lnTo>
                  <a:lnTo>
                    <a:pt x="819" y="222"/>
                  </a:lnTo>
                  <a:lnTo>
                    <a:pt x="817" y="222"/>
                  </a:lnTo>
                  <a:lnTo>
                    <a:pt x="817" y="221"/>
                  </a:lnTo>
                  <a:lnTo>
                    <a:pt x="816" y="221"/>
                  </a:lnTo>
                  <a:lnTo>
                    <a:pt x="816" y="219"/>
                  </a:lnTo>
                  <a:lnTo>
                    <a:pt x="816" y="219"/>
                  </a:lnTo>
                  <a:lnTo>
                    <a:pt x="815" y="218"/>
                  </a:lnTo>
                  <a:lnTo>
                    <a:pt x="815" y="218"/>
                  </a:lnTo>
                  <a:lnTo>
                    <a:pt x="815" y="217"/>
                  </a:lnTo>
                  <a:lnTo>
                    <a:pt x="815" y="217"/>
                  </a:lnTo>
                  <a:lnTo>
                    <a:pt x="813" y="216"/>
                  </a:lnTo>
                  <a:lnTo>
                    <a:pt x="813" y="214"/>
                  </a:lnTo>
                  <a:lnTo>
                    <a:pt x="813" y="214"/>
                  </a:lnTo>
                  <a:lnTo>
                    <a:pt x="815" y="213"/>
                  </a:lnTo>
                  <a:lnTo>
                    <a:pt x="815" y="212"/>
                  </a:lnTo>
                  <a:lnTo>
                    <a:pt x="815" y="212"/>
                  </a:lnTo>
                  <a:lnTo>
                    <a:pt x="815" y="210"/>
                  </a:lnTo>
                  <a:lnTo>
                    <a:pt x="816" y="210"/>
                  </a:lnTo>
                  <a:lnTo>
                    <a:pt x="816" y="209"/>
                  </a:lnTo>
                  <a:lnTo>
                    <a:pt x="816" y="209"/>
                  </a:lnTo>
                  <a:lnTo>
                    <a:pt x="817" y="208"/>
                  </a:lnTo>
                  <a:lnTo>
                    <a:pt x="817" y="208"/>
                  </a:lnTo>
                  <a:lnTo>
                    <a:pt x="819" y="207"/>
                  </a:lnTo>
                  <a:lnTo>
                    <a:pt x="819" y="207"/>
                  </a:lnTo>
                  <a:lnTo>
                    <a:pt x="820" y="207"/>
                  </a:lnTo>
                  <a:lnTo>
                    <a:pt x="820" y="207"/>
                  </a:lnTo>
                  <a:lnTo>
                    <a:pt x="821" y="205"/>
                  </a:lnTo>
                  <a:lnTo>
                    <a:pt x="822" y="205"/>
                  </a:lnTo>
                  <a:close/>
                  <a:moveTo>
                    <a:pt x="822" y="209"/>
                  </a:moveTo>
                  <a:lnTo>
                    <a:pt x="822" y="209"/>
                  </a:lnTo>
                  <a:lnTo>
                    <a:pt x="822" y="210"/>
                  </a:lnTo>
                  <a:lnTo>
                    <a:pt x="824" y="210"/>
                  </a:lnTo>
                  <a:lnTo>
                    <a:pt x="824" y="210"/>
                  </a:lnTo>
                  <a:lnTo>
                    <a:pt x="824" y="210"/>
                  </a:lnTo>
                  <a:lnTo>
                    <a:pt x="825" y="210"/>
                  </a:lnTo>
                  <a:lnTo>
                    <a:pt x="825" y="210"/>
                  </a:lnTo>
                  <a:lnTo>
                    <a:pt x="825" y="210"/>
                  </a:lnTo>
                  <a:lnTo>
                    <a:pt x="825" y="212"/>
                  </a:lnTo>
                  <a:lnTo>
                    <a:pt x="826" y="212"/>
                  </a:lnTo>
                  <a:lnTo>
                    <a:pt x="826" y="212"/>
                  </a:lnTo>
                  <a:lnTo>
                    <a:pt x="826" y="213"/>
                  </a:lnTo>
                  <a:lnTo>
                    <a:pt x="826" y="213"/>
                  </a:lnTo>
                  <a:lnTo>
                    <a:pt x="826" y="213"/>
                  </a:lnTo>
                  <a:lnTo>
                    <a:pt x="826" y="214"/>
                  </a:lnTo>
                  <a:lnTo>
                    <a:pt x="826" y="214"/>
                  </a:lnTo>
                  <a:lnTo>
                    <a:pt x="826" y="214"/>
                  </a:lnTo>
                  <a:lnTo>
                    <a:pt x="826" y="216"/>
                  </a:lnTo>
                  <a:lnTo>
                    <a:pt x="826" y="216"/>
                  </a:lnTo>
                  <a:lnTo>
                    <a:pt x="826" y="216"/>
                  </a:lnTo>
                  <a:lnTo>
                    <a:pt x="826" y="217"/>
                  </a:lnTo>
                  <a:lnTo>
                    <a:pt x="826" y="217"/>
                  </a:lnTo>
                  <a:lnTo>
                    <a:pt x="825" y="217"/>
                  </a:lnTo>
                  <a:lnTo>
                    <a:pt x="825" y="217"/>
                  </a:lnTo>
                  <a:lnTo>
                    <a:pt x="825" y="218"/>
                  </a:lnTo>
                  <a:lnTo>
                    <a:pt x="825" y="218"/>
                  </a:lnTo>
                  <a:lnTo>
                    <a:pt x="824" y="218"/>
                  </a:lnTo>
                  <a:lnTo>
                    <a:pt x="824" y="218"/>
                  </a:lnTo>
                  <a:lnTo>
                    <a:pt x="824" y="218"/>
                  </a:lnTo>
                  <a:lnTo>
                    <a:pt x="822" y="219"/>
                  </a:lnTo>
                  <a:lnTo>
                    <a:pt x="822" y="219"/>
                  </a:lnTo>
                  <a:lnTo>
                    <a:pt x="822" y="219"/>
                  </a:lnTo>
                  <a:lnTo>
                    <a:pt x="821" y="219"/>
                  </a:lnTo>
                  <a:lnTo>
                    <a:pt x="821" y="219"/>
                  </a:lnTo>
                  <a:lnTo>
                    <a:pt x="821" y="218"/>
                  </a:lnTo>
                  <a:lnTo>
                    <a:pt x="820" y="218"/>
                  </a:lnTo>
                  <a:lnTo>
                    <a:pt x="820" y="218"/>
                  </a:lnTo>
                  <a:lnTo>
                    <a:pt x="820" y="218"/>
                  </a:lnTo>
                  <a:lnTo>
                    <a:pt x="820" y="218"/>
                  </a:lnTo>
                  <a:lnTo>
                    <a:pt x="819" y="218"/>
                  </a:lnTo>
                  <a:lnTo>
                    <a:pt x="819" y="217"/>
                  </a:lnTo>
                  <a:lnTo>
                    <a:pt x="819" y="217"/>
                  </a:lnTo>
                  <a:lnTo>
                    <a:pt x="819" y="217"/>
                  </a:lnTo>
                  <a:lnTo>
                    <a:pt x="819" y="217"/>
                  </a:lnTo>
                  <a:lnTo>
                    <a:pt x="817" y="216"/>
                  </a:lnTo>
                  <a:lnTo>
                    <a:pt x="817" y="216"/>
                  </a:lnTo>
                  <a:lnTo>
                    <a:pt x="817" y="216"/>
                  </a:lnTo>
                  <a:lnTo>
                    <a:pt x="817" y="214"/>
                  </a:lnTo>
                  <a:lnTo>
                    <a:pt x="817" y="214"/>
                  </a:lnTo>
                  <a:lnTo>
                    <a:pt x="817" y="213"/>
                  </a:lnTo>
                  <a:lnTo>
                    <a:pt x="817" y="213"/>
                  </a:lnTo>
                  <a:lnTo>
                    <a:pt x="819" y="213"/>
                  </a:lnTo>
                  <a:lnTo>
                    <a:pt x="819" y="212"/>
                  </a:lnTo>
                  <a:lnTo>
                    <a:pt x="819" y="212"/>
                  </a:lnTo>
                  <a:lnTo>
                    <a:pt x="819" y="212"/>
                  </a:lnTo>
                  <a:lnTo>
                    <a:pt x="819" y="212"/>
                  </a:lnTo>
                  <a:lnTo>
                    <a:pt x="820" y="210"/>
                  </a:lnTo>
                  <a:lnTo>
                    <a:pt x="820" y="210"/>
                  </a:lnTo>
                  <a:lnTo>
                    <a:pt x="820" y="210"/>
                  </a:lnTo>
                  <a:lnTo>
                    <a:pt x="820" y="210"/>
                  </a:lnTo>
                  <a:lnTo>
                    <a:pt x="821" y="210"/>
                  </a:lnTo>
                  <a:lnTo>
                    <a:pt x="821" y="210"/>
                  </a:lnTo>
                  <a:lnTo>
                    <a:pt x="821" y="210"/>
                  </a:lnTo>
                  <a:lnTo>
                    <a:pt x="822" y="209"/>
                  </a:lnTo>
                  <a:close/>
                  <a:moveTo>
                    <a:pt x="692" y="79"/>
                  </a:moveTo>
                  <a:lnTo>
                    <a:pt x="692" y="106"/>
                  </a:lnTo>
                  <a:lnTo>
                    <a:pt x="693" y="106"/>
                  </a:lnTo>
                  <a:lnTo>
                    <a:pt x="694" y="106"/>
                  </a:lnTo>
                  <a:lnTo>
                    <a:pt x="697" y="106"/>
                  </a:lnTo>
                  <a:lnTo>
                    <a:pt x="699" y="106"/>
                  </a:lnTo>
                  <a:lnTo>
                    <a:pt x="705" y="106"/>
                  </a:lnTo>
                  <a:lnTo>
                    <a:pt x="712" y="106"/>
                  </a:lnTo>
                  <a:lnTo>
                    <a:pt x="723" y="107"/>
                  </a:lnTo>
                  <a:lnTo>
                    <a:pt x="733" y="107"/>
                  </a:lnTo>
                  <a:lnTo>
                    <a:pt x="744" y="108"/>
                  </a:lnTo>
                  <a:lnTo>
                    <a:pt x="755" y="110"/>
                  </a:lnTo>
                  <a:lnTo>
                    <a:pt x="767" y="110"/>
                  </a:lnTo>
                  <a:lnTo>
                    <a:pt x="778" y="111"/>
                  </a:lnTo>
                  <a:lnTo>
                    <a:pt x="785" y="112"/>
                  </a:lnTo>
                  <a:lnTo>
                    <a:pt x="790" y="112"/>
                  </a:lnTo>
                  <a:lnTo>
                    <a:pt x="795" y="112"/>
                  </a:lnTo>
                  <a:lnTo>
                    <a:pt x="800" y="114"/>
                  </a:lnTo>
                  <a:lnTo>
                    <a:pt x="806" y="114"/>
                  </a:lnTo>
                  <a:lnTo>
                    <a:pt x="811" y="115"/>
                  </a:lnTo>
                  <a:lnTo>
                    <a:pt x="816" y="115"/>
                  </a:lnTo>
                  <a:lnTo>
                    <a:pt x="820" y="115"/>
                  </a:lnTo>
                  <a:lnTo>
                    <a:pt x="824" y="116"/>
                  </a:lnTo>
                  <a:lnTo>
                    <a:pt x="828" y="116"/>
                  </a:lnTo>
                  <a:lnTo>
                    <a:pt x="830" y="117"/>
                  </a:lnTo>
                  <a:lnTo>
                    <a:pt x="834" y="117"/>
                  </a:lnTo>
                  <a:lnTo>
                    <a:pt x="834" y="92"/>
                  </a:lnTo>
                  <a:lnTo>
                    <a:pt x="833" y="92"/>
                  </a:lnTo>
                  <a:lnTo>
                    <a:pt x="830" y="92"/>
                  </a:lnTo>
                  <a:lnTo>
                    <a:pt x="826" y="90"/>
                  </a:lnTo>
                  <a:lnTo>
                    <a:pt x="820" y="89"/>
                  </a:lnTo>
                  <a:lnTo>
                    <a:pt x="813" y="88"/>
                  </a:lnTo>
                  <a:lnTo>
                    <a:pt x="804" y="86"/>
                  </a:lnTo>
                  <a:lnTo>
                    <a:pt x="795" y="85"/>
                  </a:lnTo>
                  <a:lnTo>
                    <a:pt x="786" y="84"/>
                  </a:lnTo>
                  <a:lnTo>
                    <a:pt x="781" y="84"/>
                  </a:lnTo>
                  <a:lnTo>
                    <a:pt x="775" y="82"/>
                  </a:lnTo>
                  <a:lnTo>
                    <a:pt x="769" y="82"/>
                  </a:lnTo>
                  <a:lnTo>
                    <a:pt x="764" y="81"/>
                  </a:lnTo>
                  <a:lnTo>
                    <a:pt x="758" y="81"/>
                  </a:lnTo>
                  <a:lnTo>
                    <a:pt x="753" y="81"/>
                  </a:lnTo>
                  <a:lnTo>
                    <a:pt x="746" y="80"/>
                  </a:lnTo>
                  <a:lnTo>
                    <a:pt x="740" y="80"/>
                  </a:lnTo>
                  <a:lnTo>
                    <a:pt x="733" y="80"/>
                  </a:lnTo>
                  <a:lnTo>
                    <a:pt x="728" y="79"/>
                  </a:lnTo>
                  <a:lnTo>
                    <a:pt x="722" y="79"/>
                  </a:lnTo>
                  <a:lnTo>
                    <a:pt x="716" y="79"/>
                  </a:lnTo>
                  <a:lnTo>
                    <a:pt x="709" y="79"/>
                  </a:lnTo>
                  <a:lnTo>
                    <a:pt x="703" y="79"/>
                  </a:lnTo>
                  <a:lnTo>
                    <a:pt x="697" y="79"/>
                  </a:lnTo>
                  <a:lnTo>
                    <a:pt x="692" y="79"/>
                  </a:lnTo>
                  <a:close/>
                  <a:moveTo>
                    <a:pt x="694" y="82"/>
                  </a:moveTo>
                  <a:lnTo>
                    <a:pt x="694" y="101"/>
                  </a:lnTo>
                  <a:lnTo>
                    <a:pt x="696" y="101"/>
                  </a:lnTo>
                  <a:lnTo>
                    <a:pt x="699" y="101"/>
                  </a:lnTo>
                  <a:lnTo>
                    <a:pt x="705" y="102"/>
                  </a:lnTo>
                  <a:lnTo>
                    <a:pt x="711" y="102"/>
                  </a:lnTo>
                  <a:lnTo>
                    <a:pt x="719" y="102"/>
                  </a:lnTo>
                  <a:lnTo>
                    <a:pt x="728" y="103"/>
                  </a:lnTo>
                  <a:lnTo>
                    <a:pt x="738" y="103"/>
                  </a:lnTo>
                  <a:lnTo>
                    <a:pt x="749" y="104"/>
                  </a:lnTo>
                  <a:lnTo>
                    <a:pt x="759" y="104"/>
                  </a:lnTo>
                  <a:lnTo>
                    <a:pt x="771" y="106"/>
                  </a:lnTo>
                  <a:lnTo>
                    <a:pt x="781" y="106"/>
                  </a:lnTo>
                  <a:lnTo>
                    <a:pt x="791" y="107"/>
                  </a:lnTo>
                  <a:lnTo>
                    <a:pt x="797" y="108"/>
                  </a:lnTo>
                  <a:lnTo>
                    <a:pt x="802" y="108"/>
                  </a:lnTo>
                  <a:lnTo>
                    <a:pt x="806" y="110"/>
                  </a:lnTo>
                  <a:lnTo>
                    <a:pt x="811" y="110"/>
                  </a:lnTo>
                  <a:lnTo>
                    <a:pt x="815" y="111"/>
                  </a:lnTo>
                  <a:lnTo>
                    <a:pt x="817" y="111"/>
                  </a:lnTo>
                  <a:lnTo>
                    <a:pt x="821" y="111"/>
                  </a:lnTo>
                  <a:lnTo>
                    <a:pt x="824" y="112"/>
                  </a:lnTo>
                  <a:lnTo>
                    <a:pt x="824" y="95"/>
                  </a:lnTo>
                  <a:lnTo>
                    <a:pt x="822" y="95"/>
                  </a:lnTo>
                  <a:lnTo>
                    <a:pt x="820" y="94"/>
                  </a:lnTo>
                  <a:lnTo>
                    <a:pt x="816" y="94"/>
                  </a:lnTo>
                  <a:lnTo>
                    <a:pt x="811" y="93"/>
                  </a:lnTo>
                  <a:lnTo>
                    <a:pt x="804" y="92"/>
                  </a:lnTo>
                  <a:lnTo>
                    <a:pt x="798" y="90"/>
                  </a:lnTo>
                  <a:lnTo>
                    <a:pt x="789" y="89"/>
                  </a:lnTo>
                  <a:lnTo>
                    <a:pt x="780" y="89"/>
                  </a:lnTo>
                  <a:lnTo>
                    <a:pt x="775" y="88"/>
                  </a:lnTo>
                  <a:lnTo>
                    <a:pt x="769" y="88"/>
                  </a:lnTo>
                  <a:lnTo>
                    <a:pt x="766" y="86"/>
                  </a:lnTo>
                  <a:lnTo>
                    <a:pt x="760" y="86"/>
                  </a:lnTo>
                  <a:lnTo>
                    <a:pt x="755" y="85"/>
                  </a:lnTo>
                  <a:lnTo>
                    <a:pt x="749" y="85"/>
                  </a:lnTo>
                  <a:lnTo>
                    <a:pt x="744" y="85"/>
                  </a:lnTo>
                  <a:lnTo>
                    <a:pt x="738" y="84"/>
                  </a:lnTo>
                  <a:lnTo>
                    <a:pt x="732" y="84"/>
                  </a:lnTo>
                  <a:lnTo>
                    <a:pt x="727" y="84"/>
                  </a:lnTo>
                  <a:lnTo>
                    <a:pt x="722" y="82"/>
                  </a:lnTo>
                  <a:lnTo>
                    <a:pt x="716" y="82"/>
                  </a:lnTo>
                  <a:lnTo>
                    <a:pt x="710" y="82"/>
                  </a:lnTo>
                  <a:lnTo>
                    <a:pt x="705" y="82"/>
                  </a:lnTo>
                  <a:lnTo>
                    <a:pt x="699" y="82"/>
                  </a:lnTo>
                  <a:lnTo>
                    <a:pt x="694" y="82"/>
                  </a:lnTo>
                  <a:close/>
                  <a:moveTo>
                    <a:pt x="813" y="284"/>
                  </a:moveTo>
                  <a:lnTo>
                    <a:pt x="832" y="284"/>
                  </a:lnTo>
                  <a:lnTo>
                    <a:pt x="832" y="284"/>
                  </a:lnTo>
                  <a:lnTo>
                    <a:pt x="832" y="284"/>
                  </a:lnTo>
                  <a:lnTo>
                    <a:pt x="832" y="284"/>
                  </a:lnTo>
                  <a:lnTo>
                    <a:pt x="832" y="284"/>
                  </a:lnTo>
                  <a:lnTo>
                    <a:pt x="832" y="289"/>
                  </a:lnTo>
                  <a:lnTo>
                    <a:pt x="832" y="291"/>
                  </a:lnTo>
                  <a:lnTo>
                    <a:pt x="832" y="291"/>
                  </a:lnTo>
                  <a:lnTo>
                    <a:pt x="832" y="291"/>
                  </a:lnTo>
                  <a:lnTo>
                    <a:pt x="832" y="291"/>
                  </a:lnTo>
                  <a:lnTo>
                    <a:pt x="813" y="289"/>
                  </a:lnTo>
                  <a:lnTo>
                    <a:pt x="813" y="289"/>
                  </a:lnTo>
                  <a:lnTo>
                    <a:pt x="813" y="289"/>
                  </a:lnTo>
                  <a:lnTo>
                    <a:pt x="813" y="289"/>
                  </a:lnTo>
                  <a:lnTo>
                    <a:pt x="813" y="289"/>
                  </a:lnTo>
                  <a:lnTo>
                    <a:pt x="813" y="284"/>
                  </a:lnTo>
                  <a:lnTo>
                    <a:pt x="813" y="284"/>
                  </a:lnTo>
                  <a:lnTo>
                    <a:pt x="813" y="284"/>
                  </a:lnTo>
                  <a:lnTo>
                    <a:pt x="813" y="284"/>
                  </a:lnTo>
                  <a:lnTo>
                    <a:pt x="813" y="284"/>
                  </a:lnTo>
                  <a:close/>
                  <a:moveTo>
                    <a:pt x="813" y="297"/>
                  </a:moveTo>
                  <a:lnTo>
                    <a:pt x="832" y="298"/>
                  </a:lnTo>
                  <a:lnTo>
                    <a:pt x="832" y="298"/>
                  </a:lnTo>
                  <a:lnTo>
                    <a:pt x="832" y="298"/>
                  </a:lnTo>
                  <a:lnTo>
                    <a:pt x="832" y="298"/>
                  </a:lnTo>
                  <a:lnTo>
                    <a:pt x="832" y="298"/>
                  </a:lnTo>
                  <a:lnTo>
                    <a:pt x="832" y="304"/>
                  </a:lnTo>
                  <a:lnTo>
                    <a:pt x="832" y="304"/>
                  </a:lnTo>
                  <a:lnTo>
                    <a:pt x="832" y="304"/>
                  </a:lnTo>
                  <a:lnTo>
                    <a:pt x="832" y="304"/>
                  </a:lnTo>
                  <a:lnTo>
                    <a:pt x="832" y="304"/>
                  </a:lnTo>
                  <a:lnTo>
                    <a:pt x="813" y="302"/>
                  </a:lnTo>
                  <a:lnTo>
                    <a:pt x="813" y="302"/>
                  </a:lnTo>
                  <a:lnTo>
                    <a:pt x="813" y="302"/>
                  </a:lnTo>
                  <a:lnTo>
                    <a:pt x="813" y="302"/>
                  </a:lnTo>
                  <a:lnTo>
                    <a:pt x="813" y="302"/>
                  </a:lnTo>
                  <a:lnTo>
                    <a:pt x="813" y="297"/>
                  </a:lnTo>
                  <a:lnTo>
                    <a:pt x="813" y="297"/>
                  </a:lnTo>
                  <a:lnTo>
                    <a:pt x="813" y="297"/>
                  </a:lnTo>
                  <a:lnTo>
                    <a:pt x="813" y="297"/>
                  </a:lnTo>
                  <a:lnTo>
                    <a:pt x="813" y="297"/>
                  </a:lnTo>
                  <a:close/>
                  <a:moveTo>
                    <a:pt x="822" y="263"/>
                  </a:moveTo>
                  <a:lnTo>
                    <a:pt x="822" y="263"/>
                  </a:lnTo>
                  <a:lnTo>
                    <a:pt x="824" y="263"/>
                  </a:lnTo>
                  <a:lnTo>
                    <a:pt x="824" y="263"/>
                  </a:lnTo>
                  <a:lnTo>
                    <a:pt x="824" y="263"/>
                  </a:lnTo>
                  <a:lnTo>
                    <a:pt x="824" y="263"/>
                  </a:lnTo>
                  <a:lnTo>
                    <a:pt x="825" y="263"/>
                  </a:lnTo>
                  <a:lnTo>
                    <a:pt x="825" y="263"/>
                  </a:lnTo>
                  <a:lnTo>
                    <a:pt x="825" y="265"/>
                  </a:lnTo>
                  <a:lnTo>
                    <a:pt x="825" y="265"/>
                  </a:lnTo>
                  <a:lnTo>
                    <a:pt x="825" y="265"/>
                  </a:lnTo>
                  <a:lnTo>
                    <a:pt x="826" y="265"/>
                  </a:lnTo>
                  <a:lnTo>
                    <a:pt x="826" y="266"/>
                  </a:lnTo>
                  <a:lnTo>
                    <a:pt x="826" y="266"/>
                  </a:lnTo>
                  <a:lnTo>
                    <a:pt x="826" y="266"/>
                  </a:lnTo>
                  <a:lnTo>
                    <a:pt x="826" y="267"/>
                  </a:lnTo>
                  <a:lnTo>
                    <a:pt x="826" y="267"/>
                  </a:lnTo>
                  <a:lnTo>
                    <a:pt x="826" y="267"/>
                  </a:lnTo>
                  <a:lnTo>
                    <a:pt x="826" y="267"/>
                  </a:lnTo>
                  <a:lnTo>
                    <a:pt x="826" y="269"/>
                  </a:lnTo>
                  <a:lnTo>
                    <a:pt x="826" y="269"/>
                  </a:lnTo>
                  <a:lnTo>
                    <a:pt x="826" y="269"/>
                  </a:lnTo>
                  <a:lnTo>
                    <a:pt x="825" y="270"/>
                  </a:lnTo>
                  <a:lnTo>
                    <a:pt x="825" y="270"/>
                  </a:lnTo>
                  <a:lnTo>
                    <a:pt x="825" y="270"/>
                  </a:lnTo>
                  <a:lnTo>
                    <a:pt x="825" y="270"/>
                  </a:lnTo>
                  <a:lnTo>
                    <a:pt x="825" y="270"/>
                  </a:lnTo>
                  <a:lnTo>
                    <a:pt x="824" y="271"/>
                  </a:lnTo>
                  <a:lnTo>
                    <a:pt x="824" y="271"/>
                  </a:lnTo>
                  <a:lnTo>
                    <a:pt x="824" y="271"/>
                  </a:lnTo>
                  <a:lnTo>
                    <a:pt x="824" y="271"/>
                  </a:lnTo>
                  <a:lnTo>
                    <a:pt x="822" y="271"/>
                  </a:lnTo>
                  <a:lnTo>
                    <a:pt x="822" y="271"/>
                  </a:lnTo>
                  <a:lnTo>
                    <a:pt x="822" y="271"/>
                  </a:lnTo>
                  <a:lnTo>
                    <a:pt x="821" y="271"/>
                  </a:lnTo>
                  <a:lnTo>
                    <a:pt x="821" y="271"/>
                  </a:lnTo>
                  <a:lnTo>
                    <a:pt x="821" y="271"/>
                  </a:lnTo>
                  <a:lnTo>
                    <a:pt x="821" y="271"/>
                  </a:lnTo>
                  <a:lnTo>
                    <a:pt x="820" y="270"/>
                  </a:lnTo>
                  <a:lnTo>
                    <a:pt x="820" y="270"/>
                  </a:lnTo>
                  <a:lnTo>
                    <a:pt x="820" y="270"/>
                  </a:lnTo>
                  <a:lnTo>
                    <a:pt x="820" y="270"/>
                  </a:lnTo>
                  <a:lnTo>
                    <a:pt x="820" y="269"/>
                  </a:lnTo>
                  <a:lnTo>
                    <a:pt x="820" y="269"/>
                  </a:lnTo>
                  <a:lnTo>
                    <a:pt x="819" y="269"/>
                  </a:lnTo>
                  <a:lnTo>
                    <a:pt x="819" y="269"/>
                  </a:lnTo>
                  <a:lnTo>
                    <a:pt x="819" y="267"/>
                  </a:lnTo>
                  <a:lnTo>
                    <a:pt x="819" y="267"/>
                  </a:lnTo>
                  <a:lnTo>
                    <a:pt x="819" y="267"/>
                  </a:lnTo>
                  <a:lnTo>
                    <a:pt x="819" y="266"/>
                  </a:lnTo>
                  <a:lnTo>
                    <a:pt x="819" y="266"/>
                  </a:lnTo>
                  <a:lnTo>
                    <a:pt x="819" y="266"/>
                  </a:lnTo>
                  <a:lnTo>
                    <a:pt x="819" y="265"/>
                  </a:lnTo>
                  <a:lnTo>
                    <a:pt x="820" y="265"/>
                  </a:lnTo>
                  <a:lnTo>
                    <a:pt x="820" y="265"/>
                  </a:lnTo>
                  <a:lnTo>
                    <a:pt x="820" y="265"/>
                  </a:lnTo>
                  <a:lnTo>
                    <a:pt x="820" y="265"/>
                  </a:lnTo>
                  <a:lnTo>
                    <a:pt x="820" y="263"/>
                  </a:lnTo>
                  <a:lnTo>
                    <a:pt x="820" y="263"/>
                  </a:lnTo>
                  <a:lnTo>
                    <a:pt x="821" y="263"/>
                  </a:lnTo>
                  <a:lnTo>
                    <a:pt x="821" y="263"/>
                  </a:lnTo>
                  <a:lnTo>
                    <a:pt x="821" y="263"/>
                  </a:lnTo>
                  <a:lnTo>
                    <a:pt x="821" y="263"/>
                  </a:lnTo>
                  <a:lnTo>
                    <a:pt x="822" y="263"/>
                  </a:lnTo>
                  <a:lnTo>
                    <a:pt x="822" y="263"/>
                  </a:lnTo>
                  <a:close/>
                  <a:moveTo>
                    <a:pt x="822" y="248"/>
                  </a:moveTo>
                  <a:lnTo>
                    <a:pt x="822" y="248"/>
                  </a:lnTo>
                  <a:lnTo>
                    <a:pt x="824" y="248"/>
                  </a:lnTo>
                  <a:lnTo>
                    <a:pt x="824" y="248"/>
                  </a:lnTo>
                  <a:lnTo>
                    <a:pt x="824" y="249"/>
                  </a:lnTo>
                  <a:lnTo>
                    <a:pt x="824" y="249"/>
                  </a:lnTo>
                  <a:lnTo>
                    <a:pt x="825" y="249"/>
                  </a:lnTo>
                  <a:lnTo>
                    <a:pt x="825" y="249"/>
                  </a:lnTo>
                  <a:lnTo>
                    <a:pt x="825" y="249"/>
                  </a:lnTo>
                  <a:lnTo>
                    <a:pt x="825" y="251"/>
                  </a:lnTo>
                  <a:lnTo>
                    <a:pt x="825" y="251"/>
                  </a:lnTo>
                  <a:lnTo>
                    <a:pt x="826" y="251"/>
                  </a:lnTo>
                  <a:lnTo>
                    <a:pt x="826" y="251"/>
                  </a:lnTo>
                  <a:lnTo>
                    <a:pt x="826" y="252"/>
                  </a:lnTo>
                  <a:lnTo>
                    <a:pt x="826" y="252"/>
                  </a:lnTo>
                  <a:lnTo>
                    <a:pt x="826" y="252"/>
                  </a:lnTo>
                  <a:lnTo>
                    <a:pt x="826" y="253"/>
                  </a:lnTo>
                  <a:lnTo>
                    <a:pt x="826" y="253"/>
                  </a:lnTo>
                  <a:lnTo>
                    <a:pt x="826" y="253"/>
                  </a:lnTo>
                  <a:lnTo>
                    <a:pt x="826" y="253"/>
                  </a:lnTo>
                  <a:lnTo>
                    <a:pt x="826" y="254"/>
                  </a:lnTo>
                  <a:lnTo>
                    <a:pt x="826" y="254"/>
                  </a:lnTo>
                  <a:lnTo>
                    <a:pt x="825" y="254"/>
                  </a:lnTo>
                  <a:lnTo>
                    <a:pt x="825" y="256"/>
                  </a:lnTo>
                  <a:lnTo>
                    <a:pt x="825" y="256"/>
                  </a:lnTo>
                  <a:lnTo>
                    <a:pt x="825" y="256"/>
                  </a:lnTo>
                  <a:lnTo>
                    <a:pt x="825" y="256"/>
                  </a:lnTo>
                  <a:lnTo>
                    <a:pt x="824" y="256"/>
                  </a:lnTo>
                  <a:lnTo>
                    <a:pt x="824" y="256"/>
                  </a:lnTo>
                  <a:lnTo>
                    <a:pt x="824" y="256"/>
                  </a:lnTo>
                  <a:lnTo>
                    <a:pt x="824" y="257"/>
                  </a:lnTo>
                  <a:lnTo>
                    <a:pt x="822" y="257"/>
                  </a:lnTo>
                  <a:lnTo>
                    <a:pt x="822" y="257"/>
                  </a:lnTo>
                  <a:lnTo>
                    <a:pt x="822" y="257"/>
                  </a:lnTo>
                  <a:lnTo>
                    <a:pt x="821" y="257"/>
                  </a:lnTo>
                  <a:lnTo>
                    <a:pt x="821" y="256"/>
                  </a:lnTo>
                  <a:lnTo>
                    <a:pt x="821" y="256"/>
                  </a:lnTo>
                  <a:lnTo>
                    <a:pt x="821" y="256"/>
                  </a:lnTo>
                  <a:lnTo>
                    <a:pt x="820" y="256"/>
                  </a:lnTo>
                  <a:lnTo>
                    <a:pt x="820" y="256"/>
                  </a:lnTo>
                  <a:lnTo>
                    <a:pt x="820" y="256"/>
                  </a:lnTo>
                  <a:lnTo>
                    <a:pt x="820" y="254"/>
                  </a:lnTo>
                  <a:lnTo>
                    <a:pt x="820" y="254"/>
                  </a:lnTo>
                  <a:lnTo>
                    <a:pt x="820" y="254"/>
                  </a:lnTo>
                  <a:lnTo>
                    <a:pt x="819" y="254"/>
                  </a:lnTo>
                  <a:lnTo>
                    <a:pt x="819" y="253"/>
                  </a:lnTo>
                  <a:lnTo>
                    <a:pt x="819" y="253"/>
                  </a:lnTo>
                  <a:lnTo>
                    <a:pt x="819" y="253"/>
                  </a:lnTo>
                  <a:lnTo>
                    <a:pt x="819" y="252"/>
                  </a:lnTo>
                  <a:lnTo>
                    <a:pt x="819" y="252"/>
                  </a:lnTo>
                  <a:lnTo>
                    <a:pt x="819" y="252"/>
                  </a:lnTo>
                  <a:lnTo>
                    <a:pt x="819" y="251"/>
                  </a:lnTo>
                  <a:lnTo>
                    <a:pt x="819" y="251"/>
                  </a:lnTo>
                  <a:lnTo>
                    <a:pt x="820" y="251"/>
                  </a:lnTo>
                  <a:lnTo>
                    <a:pt x="820" y="251"/>
                  </a:lnTo>
                  <a:lnTo>
                    <a:pt x="820" y="249"/>
                  </a:lnTo>
                  <a:lnTo>
                    <a:pt x="820" y="249"/>
                  </a:lnTo>
                  <a:lnTo>
                    <a:pt x="820" y="249"/>
                  </a:lnTo>
                  <a:lnTo>
                    <a:pt x="820" y="249"/>
                  </a:lnTo>
                  <a:lnTo>
                    <a:pt x="821" y="249"/>
                  </a:lnTo>
                  <a:lnTo>
                    <a:pt x="821" y="249"/>
                  </a:lnTo>
                  <a:lnTo>
                    <a:pt x="821" y="248"/>
                  </a:lnTo>
                  <a:lnTo>
                    <a:pt x="821" y="248"/>
                  </a:lnTo>
                  <a:lnTo>
                    <a:pt x="822" y="248"/>
                  </a:lnTo>
                  <a:lnTo>
                    <a:pt x="822" y="248"/>
                  </a:lnTo>
                  <a:close/>
                  <a:moveTo>
                    <a:pt x="693" y="116"/>
                  </a:moveTo>
                  <a:lnTo>
                    <a:pt x="693" y="120"/>
                  </a:lnTo>
                  <a:lnTo>
                    <a:pt x="693" y="120"/>
                  </a:lnTo>
                  <a:lnTo>
                    <a:pt x="694" y="120"/>
                  </a:lnTo>
                  <a:lnTo>
                    <a:pt x="697" y="120"/>
                  </a:lnTo>
                  <a:lnTo>
                    <a:pt x="699" y="120"/>
                  </a:lnTo>
                  <a:lnTo>
                    <a:pt x="703" y="120"/>
                  </a:lnTo>
                  <a:lnTo>
                    <a:pt x="710" y="120"/>
                  </a:lnTo>
                  <a:lnTo>
                    <a:pt x="716" y="120"/>
                  </a:lnTo>
                  <a:lnTo>
                    <a:pt x="724" y="120"/>
                  </a:lnTo>
                  <a:lnTo>
                    <a:pt x="728" y="120"/>
                  </a:lnTo>
                  <a:lnTo>
                    <a:pt x="733" y="120"/>
                  </a:lnTo>
                  <a:lnTo>
                    <a:pt x="737" y="120"/>
                  </a:lnTo>
                  <a:lnTo>
                    <a:pt x="742" y="121"/>
                  </a:lnTo>
                  <a:lnTo>
                    <a:pt x="749" y="121"/>
                  </a:lnTo>
                  <a:lnTo>
                    <a:pt x="754" y="121"/>
                  </a:lnTo>
                  <a:lnTo>
                    <a:pt x="760" y="123"/>
                  </a:lnTo>
                  <a:lnTo>
                    <a:pt x="767" y="123"/>
                  </a:lnTo>
                  <a:lnTo>
                    <a:pt x="775" y="124"/>
                  </a:lnTo>
                  <a:lnTo>
                    <a:pt x="782" y="124"/>
                  </a:lnTo>
                  <a:lnTo>
                    <a:pt x="789" y="125"/>
                  </a:lnTo>
                  <a:lnTo>
                    <a:pt x="798" y="126"/>
                  </a:lnTo>
                  <a:lnTo>
                    <a:pt x="806" y="128"/>
                  </a:lnTo>
                  <a:lnTo>
                    <a:pt x="815" y="129"/>
                  </a:lnTo>
                  <a:lnTo>
                    <a:pt x="824" y="129"/>
                  </a:lnTo>
                  <a:lnTo>
                    <a:pt x="834" y="130"/>
                  </a:lnTo>
                  <a:lnTo>
                    <a:pt x="834" y="126"/>
                  </a:lnTo>
                  <a:lnTo>
                    <a:pt x="833" y="126"/>
                  </a:lnTo>
                  <a:lnTo>
                    <a:pt x="830" y="126"/>
                  </a:lnTo>
                  <a:lnTo>
                    <a:pt x="826" y="126"/>
                  </a:lnTo>
                  <a:lnTo>
                    <a:pt x="820" y="125"/>
                  </a:lnTo>
                  <a:lnTo>
                    <a:pt x="813" y="124"/>
                  </a:lnTo>
                  <a:lnTo>
                    <a:pt x="804" y="124"/>
                  </a:lnTo>
                  <a:lnTo>
                    <a:pt x="795" y="123"/>
                  </a:lnTo>
                  <a:lnTo>
                    <a:pt x="786" y="121"/>
                  </a:lnTo>
                  <a:lnTo>
                    <a:pt x="775" y="120"/>
                  </a:lnTo>
                  <a:lnTo>
                    <a:pt x="764" y="119"/>
                  </a:lnTo>
                  <a:lnTo>
                    <a:pt x="758" y="119"/>
                  </a:lnTo>
                  <a:lnTo>
                    <a:pt x="753" y="117"/>
                  </a:lnTo>
                  <a:lnTo>
                    <a:pt x="746" y="117"/>
                  </a:lnTo>
                  <a:lnTo>
                    <a:pt x="740" y="117"/>
                  </a:lnTo>
                  <a:lnTo>
                    <a:pt x="733" y="116"/>
                  </a:lnTo>
                  <a:lnTo>
                    <a:pt x="728" y="116"/>
                  </a:lnTo>
                  <a:lnTo>
                    <a:pt x="722" y="116"/>
                  </a:lnTo>
                  <a:lnTo>
                    <a:pt x="716" y="116"/>
                  </a:lnTo>
                  <a:lnTo>
                    <a:pt x="710" y="116"/>
                  </a:lnTo>
                  <a:lnTo>
                    <a:pt x="703" y="116"/>
                  </a:lnTo>
                  <a:lnTo>
                    <a:pt x="698" y="116"/>
                  </a:lnTo>
                  <a:lnTo>
                    <a:pt x="693" y="116"/>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5" name="Freeform 8"/>
            <p:cNvSpPr/>
            <p:nvPr/>
          </p:nvSpPr>
          <p:spPr bwMode="auto">
            <a:xfrm>
              <a:off x="1376362" y="631826"/>
              <a:ext cx="122238" cy="52388"/>
            </a:xfrm>
            <a:custGeom>
              <a:avLst/>
              <a:gdLst/>
              <a:ahLst/>
              <a:cxnLst>
                <a:cxn ang="0">
                  <a:pos x="154" y="0"/>
                </a:cxn>
                <a:cxn ang="0">
                  <a:pos x="8" y="66"/>
                </a:cxn>
                <a:cxn ang="0">
                  <a:pos x="0" y="66"/>
                </a:cxn>
                <a:cxn ang="0">
                  <a:pos x="146" y="0"/>
                </a:cxn>
                <a:cxn ang="0">
                  <a:pos x="154" y="0"/>
                </a:cxn>
              </a:cxnLst>
              <a:rect l="0" t="0" r="r" b="b"/>
              <a:pathLst>
                <a:path w="154" h="66">
                  <a:moveTo>
                    <a:pt x="154" y="0"/>
                  </a:moveTo>
                  <a:lnTo>
                    <a:pt x="8" y="66"/>
                  </a:lnTo>
                  <a:lnTo>
                    <a:pt x="0" y="66"/>
                  </a:lnTo>
                  <a:lnTo>
                    <a:pt x="146"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6" name="Freeform 9"/>
            <p:cNvSpPr/>
            <p:nvPr/>
          </p:nvSpPr>
          <p:spPr bwMode="auto">
            <a:xfrm>
              <a:off x="1330326" y="695325"/>
              <a:ext cx="122238" cy="52388"/>
            </a:xfrm>
            <a:custGeom>
              <a:avLst/>
              <a:gdLst/>
              <a:ahLst/>
              <a:cxnLst>
                <a:cxn ang="0">
                  <a:pos x="154" y="0"/>
                </a:cxn>
                <a:cxn ang="0">
                  <a:pos x="8" y="66"/>
                </a:cxn>
                <a:cxn ang="0">
                  <a:pos x="0" y="66"/>
                </a:cxn>
                <a:cxn ang="0">
                  <a:pos x="148" y="0"/>
                </a:cxn>
                <a:cxn ang="0">
                  <a:pos x="154" y="0"/>
                </a:cxn>
              </a:cxnLst>
              <a:rect l="0" t="0" r="r" b="b"/>
              <a:pathLst>
                <a:path w="154" h="66">
                  <a:moveTo>
                    <a:pt x="154" y="0"/>
                  </a:moveTo>
                  <a:lnTo>
                    <a:pt x="8" y="66"/>
                  </a:lnTo>
                  <a:lnTo>
                    <a:pt x="0" y="66"/>
                  </a:lnTo>
                  <a:lnTo>
                    <a:pt x="148"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
        <p:nvSpPr>
          <p:cNvPr id="17" name="Freeform 241"/>
          <p:cNvSpPr>
            <a:spLocks noEditPoints="1"/>
          </p:cNvSpPr>
          <p:nvPr/>
        </p:nvSpPr>
        <p:spPr bwMode="auto">
          <a:xfrm>
            <a:off x="7056954" y="4202130"/>
            <a:ext cx="1098404" cy="2062228"/>
          </a:xfrm>
          <a:custGeom>
            <a:avLst/>
            <a:gdLst/>
            <a:ahLst/>
            <a:cxnLst>
              <a:cxn ang="0">
                <a:pos x="55" y="55"/>
              </a:cxn>
              <a:cxn ang="0">
                <a:pos x="71" y="46"/>
              </a:cxn>
              <a:cxn ang="0">
                <a:pos x="312" y="10"/>
              </a:cxn>
              <a:cxn ang="0">
                <a:pos x="384" y="2"/>
              </a:cxn>
              <a:cxn ang="0">
                <a:pos x="370" y="1141"/>
              </a:cxn>
              <a:cxn ang="0">
                <a:pos x="94" y="1113"/>
              </a:cxn>
              <a:cxn ang="0">
                <a:pos x="64" y="1111"/>
              </a:cxn>
              <a:cxn ang="0">
                <a:pos x="59" y="1081"/>
              </a:cxn>
              <a:cxn ang="0">
                <a:pos x="55" y="101"/>
              </a:cxn>
              <a:cxn ang="0">
                <a:pos x="247" y="154"/>
              </a:cxn>
              <a:cxn ang="0">
                <a:pos x="268" y="180"/>
              </a:cxn>
              <a:cxn ang="0">
                <a:pos x="263" y="216"/>
              </a:cxn>
              <a:cxn ang="0">
                <a:pos x="237" y="243"/>
              </a:cxn>
              <a:cxn ang="0">
                <a:pos x="199" y="247"/>
              </a:cxn>
              <a:cxn ang="0">
                <a:pos x="174" y="227"/>
              </a:cxn>
              <a:cxn ang="0">
                <a:pos x="171" y="191"/>
              </a:cxn>
              <a:cxn ang="0">
                <a:pos x="193" y="160"/>
              </a:cxn>
              <a:cxn ang="0">
                <a:pos x="225" y="160"/>
              </a:cxn>
              <a:cxn ang="0">
                <a:pos x="250" y="169"/>
              </a:cxn>
              <a:cxn ang="0">
                <a:pos x="259" y="196"/>
              </a:cxn>
              <a:cxn ang="0">
                <a:pos x="247" y="223"/>
              </a:cxn>
              <a:cxn ang="0">
                <a:pos x="221" y="238"/>
              </a:cxn>
              <a:cxn ang="0">
                <a:pos x="195" y="233"/>
              </a:cxn>
              <a:cxn ang="0">
                <a:pos x="180" y="210"/>
              </a:cxn>
              <a:cxn ang="0">
                <a:pos x="186" y="181"/>
              </a:cxn>
              <a:cxn ang="0">
                <a:pos x="209" y="162"/>
              </a:cxn>
              <a:cxn ang="0">
                <a:pos x="231" y="173"/>
              </a:cxn>
              <a:cxn ang="0">
                <a:pos x="245" y="185"/>
              </a:cxn>
              <a:cxn ang="0">
                <a:pos x="245" y="205"/>
              </a:cxn>
              <a:cxn ang="0">
                <a:pos x="233" y="222"/>
              </a:cxn>
              <a:cxn ang="0">
                <a:pos x="213" y="227"/>
              </a:cxn>
              <a:cxn ang="0">
                <a:pos x="196" y="217"/>
              </a:cxn>
              <a:cxn ang="0">
                <a:pos x="192" y="198"/>
              </a:cxn>
              <a:cxn ang="0">
                <a:pos x="202" y="180"/>
              </a:cxn>
              <a:cxn ang="0">
                <a:pos x="197" y="335"/>
              </a:cxn>
              <a:cxn ang="0">
                <a:pos x="540" y="82"/>
              </a:cxn>
              <a:cxn ang="0">
                <a:pos x="538" y="1088"/>
              </a:cxn>
              <a:cxn ang="0">
                <a:pos x="539" y="174"/>
              </a:cxn>
              <a:cxn ang="0">
                <a:pos x="485" y="79"/>
              </a:cxn>
              <a:cxn ang="0">
                <a:pos x="467" y="78"/>
              </a:cxn>
              <a:cxn ang="0">
                <a:pos x="449" y="78"/>
              </a:cxn>
              <a:cxn ang="0">
                <a:pos x="444" y="1091"/>
              </a:cxn>
              <a:cxn ang="0">
                <a:pos x="403" y="1089"/>
              </a:cxn>
              <a:cxn ang="0">
                <a:pos x="36" y="132"/>
              </a:cxn>
              <a:cxn ang="0">
                <a:pos x="5" y="155"/>
              </a:cxn>
              <a:cxn ang="0">
                <a:pos x="0" y="720"/>
              </a:cxn>
              <a:cxn ang="0">
                <a:pos x="24" y="1051"/>
              </a:cxn>
              <a:cxn ang="0">
                <a:pos x="45" y="637"/>
              </a:cxn>
              <a:cxn ang="0">
                <a:pos x="37" y="380"/>
              </a:cxn>
              <a:cxn ang="0">
                <a:pos x="27" y="475"/>
              </a:cxn>
              <a:cxn ang="0">
                <a:pos x="25" y="576"/>
              </a:cxn>
              <a:cxn ang="0">
                <a:pos x="24" y="582"/>
              </a:cxn>
              <a:cxn ang="0">
                <a:pos x="18" y="581"/>
              </a:cxn>
              <a:cxn ang="0">
                <a:pos x="18" y="575"/>
              </a:cxn>
              <a:cxn ang="0">
                <a:pos x="24" y="593"/>
              </a:cxn>
              <a:cxn ang="0">
                <a:pos x="25" y="599"/>
              </a:cxn>
              <a:cxn ang="0">
                <a:pos x="19" y="600"/>
              </a:cxn>
              <a:cxn ang="0">
                <a:pos x="17" y="595"/>
              </a:cxn>
              <a:cxn ang="0">
                <a:pos x="22" y="609"/>
              </a:cxn>
              <a:cxn ang="0">
                <a:pos x="25" y="613"/>
              </a:cxn>
              <a:cxn ang="0">
                <a:pos x="22" y="618"/>
              </a:cxn>
              <a:cxn ang="0">
                <a:pos x="17" y="614"/>
              </a:cxn>
              <a:cxn ang="0">
                <a:pos x="19" y="609"/>
              </a:cxn>
            </a:cxnLst>
            <a:rect l="0" t="0" r="r" b="b"/>
            <a:pathLst>
              <a:path w="682" h="1141">
                <a:moveTo>
                  <a:pt x="552" y="85"/>
                </a:moveTo>
                <a:lnTo>
                  <a:pt x="682" y="297"/>
                </a:lnTo>
                <a:lnTo>
                  <a:pt x="682" y="924"/>
                </a:lnTo>
                <a:lnTo>
                  <a:pt x="552" y="1073"/>
                </a:lnTo>
                <a:lnTo>
                  <a:pt x="552" y="85"/>
                </a:lnTo>
                <a:close/>
                <a:moveTo>
                  <a:pt x="55" y="59"/>
                </a:moveTo>
                <a:lnTo>
                  <a:pt x="55" y="59"/>
                </a:lnTo>
                <a:lnTo>
                  <a:pt x="55" y="59"/>
                </a:lnTo>
                <a:lnTo>
                  <a:pt x="55" y="58"/>
                </a:lnTo>
                <a:lnTo>
                  <a:pt x="55" y="58"/>
                </a:lnTo>
                <a:lnTo>
                  <a:pt x="55" y="56"/>
                </a:lnTo>
                <a:lnTo>
                  <a:pt x="55" y="56"/>
                </a:lnTo>
                <a:lnTo>
                  <a:pt x="55" y="55"/>
                </a:lnTo>
                <a:lnTo>
                  <a:pt x="55" y="55"/>
                </a:lnTo>
                <a:lnTo>
                  <a:pt x="55" y="55"/>
                </a:lnTo>
                <a:lnTo>
                  <a:pt x="55" y="54"/>
                </a:lnTo>
                <a:lnTo>
                  <a:pt x="57" y="54"/>
                </a:lnTo>
                <a:lnTo>
                  <a:pt x="57" y="53"/>
                </a:lnTo>
                <a:lnTo>
                  <a:pt x="57" y="53"/>
                </a:lnTo>
                <a:lnTo>
                  <a:pt x="58" y="52"/>
                </a:lnTo>
                <a:lnTo>
                  <a:pt x="58" y="52"/>
                </a:lnTo>
                <a:lnTo>
                  <a:pt x="59" y="50"/>
                </a:lnTo>
                <a:lnTo>
                  <a:pt x="60" y="50"/>
                </a:lnTo>
                <a:lnTo>
                  <a:pt x="61" y="49"/>
                </a:lnTo>
                <a:lnTo>
                  <a:pt x="63" y="49"/>
                </a:lnTo>
                <a:lnTo>
                  <a:pt x="64" y="48"/>
                </a:lnTo>
                <a:lnTo>
                  <a:pt x="65" y="48"/>
                </a:lnTo>
                <a:lnTo>
                  <a:pt x="67" y="47"/>
                </a:lnTo>
                <a:lnTo>
                  <a:pt x="69" y="47"/>
                </a:lnTo>
                <a:lnTo>
                  <a:pt x="71" y="46"/>
                </a:lnTo>
                <a:lnTo>
                  <a:pt x="73" y="46"/>
                </a:lnTo>
                <a:lnTo>
                  <a:pt x="76" y="46"/>
                </a:lnTo>
                <a:lnTo>
                  <a:pt x="78" y="44"/>
                </a:lnTo>
                <a:lnTo>
                  <a:pt x="82" y="44"/>
                </a:lnTo>
                <a:lnTo>
                  <a:pt x="90" y="43"/>
                </a:lnTo>
                <a:lnTo>
                  <a:pt x="103" y="41"/>
                </a:lnTo>
                <a:lnTo>
                  <a:pt x="120" y="38"/>
                </a:lnTo>
                <a:lnTo>
                  <a:pt x="141" y="36"/>
                </a:lnTo>
                <a:lnTo>
                  <a:pt x="163" y="32"/>
                </a:lnTo>
                <a:lnTo>
                  <a:pt x="187" y="29"/>
                </a:lnTo>
                <a:lnTo>
                  <a:pt x="214" y="24"/>
                </a:lnTo>
                <a:lnTo>
                  <a:pt x="239" y="20"/>
                </a:lnTo>
                <a:lnTo>
                  <a:pt x="265" y="17"/>
                </a:lnTo>
                <a:lnTo>
                  <a:pt x="289" y="13"/>
                </a:lnTo>
                <a:lnTo>
                  <a:pt x="312" y="10"/>
                </a:lnTo>
                <a:lnTo>
                  <a:pt x="332" y="6"/>
                </a:lnTo>
                <a:lnTo>
                  <a:pt x="349" y="4"/>
                </a:lnTo>
                <a:lnTo>
                  <a:pt x="361" y="1"/>
                </a:lnTo>
                <a:lnTo>
                  <a:pt x="370" y="0"/>
                </a:lnTo>
                <a:lnTo>
                  <a:pt x="373" y="0"/>
                </a:lnTo>
                <a:lnTo>
                  <a:pt x="373" y="0"/>
                </a:lnTo>
                <a:lnTo>
                  <a:pt x="374" y="0"/>
                </a:lnTo>
                <a:lnTo>
                  <a:pt x="376" y="0"/>
                </a:lnTo>
                <a:lnTo>
                  <a:pt x="377" y="0"/>
                </a:lnTo>
                <a:lnTo>
                  <a:pt x="378" y="0"/>
                </a:lnTo>
                <a:lnTo>
                  <a:pt x="379" y="0"/>
                </a:lnTo>
                <a:lnTo>
                  <a:pt x="380" y="1"/>
                </a:lnTo>
                <a:lnTo>
                  <a:pt x="382" y="1"/>
                </a:lnTo>
                <a:lnTo>
                  <a:pt x="383" y="1"/>
                </a:lnTo>
                <a:lnTo>
                  <a:pt x="384" y="2"/>
                </a:lnTo>
                <a:lnTo>
                  <a:pt x="385" y="2"/>
                </a:lnTo>
                <a:lnTo>
                  <a:pt x="386" y="4"/>
                </a:lnTo>
                <a:lnTo>
                  <a:pt x="388" y="4"/>
                </a:lnTo>
                <a:lnTo>
                  <a:pt x="388" y="5"/>
                </a:lnTo>
                <a:lnTo>
                  <a:pt x="389" y="5"/>
                </a:lnTo>
                <a:lnTo>
                  <a:pt x="389" y="6"/>
                </a:lnTo>
                <a:lnTo>
                  <a:pt x="389" y="1140"/>
                </a:lnTo>
                <a:lnTo>
                  <a:pt x="389" y="1140"/>
                </a:lnTo>
                <a:lnTo>
                  <a:pt x="389" y="1140"/>
                </a:lnTo>
                <a:lnTo>
                  <a:pt x="388" y="1140"/>
                </a:lnTo>
                <a:lnTo>
                  <a:pt x="385" y="1141"/>
                </a:lnTo>
                <a:lnTo>
                  <a:pt x="383" y="1141"/>
                </a:lnTo>
                <a:lnTo>
                  <a:pt x="379" y="1141"/>
                </a:lnTo>
                <a:lnTo>
                  <a:pt x="376" y="1141"/>
                </a:lnTo>
                <a:lnTo>
                  <a:pt x="370" y="1141"/>
                </a:lnTo>
                <a:lnTo>
                  <a:pt x="367" y="1141"/>
                </a:lnTo>
                <a:lnTo>
                  <a:pt x="364" y="1141"/>
                </a:lnTo>
                <a:lnTo>
                  <a:pt x="359" y="1141"/>
                </a:lnTo>
                <a:lnTo>
                  <a:pt x="352" y="1140"/>
                </a:lnTo>
                <a:lnTo>
                  <a:pt x="336" y="1139"/>
                </a:lnTo>
                <a:lnTo>
                  <a:pt x="316" y="1136"/>
                </a:lnTo>
                <a:lnTo>
                  <a:pt x="293" y="1134"/>
                </a:lnTo>
                <a:lnTo>
                  <a:pt x="267" y="1131"/>
                </a:lnTo>
                <a:lnTo>
                  <a:pt x="240" y="1129"/>
                </a:lnTo>
                <a:lnTo>
                  <a:pt x="213" y="1127"/>
                </a:lnTo>
                <a:lnTo>
                  <a:pt x="185" y="1123"/>
                </a:lnTo>
                <a:lnTo>
                  <a:pt x="159" y="1121"/>
                </a:lnTo>
                <a:lnTo>
                  <a:pt x="135" y="1118"/>
                </a:lnTo>
                <a:lnTo>
                  <a:pt x="113" y="1116"/>
                </a:lnTo>
                <a:lnTo>
                  <a:pt x="94" y="1113"/>
                </a:lnTo>
                <a:lnTo>
                  <a:pt x="81" y="1112"/>
                </a:lnTo>
                <a:lnTo>
                  <a:pt x="71" y="1111"/>
                </a:lnTo>
                <a:lnTo>
                  <a:pt x="67" y="1111"/>
                </a:lnTo>
                <a:lnTo>
                  <a:pt x="67" y="1111"/>
                </a:lnTo>
                <a:lnTo>
                  <a:pt x="67" y="1111"/>
                </a:lnTo>
                <a:lnTo>
                  <a:pt x="67" y="1112"/>
                </a:lnTo>
                <a:lnTo>
                  <a:pt x="66" y="1112"/>
                </a:lnTo>
                <a:lnTo>
                  <a:pt x="66" y="1112"/>
                </a:lnTo>
                <a:lnTo>
                  <a:pt x="66" y="1112"/>
                </a:lnTo>
                <a:lnTo>
                  <a:pt x="65" y="1112"/>
                </a:lnTo>
                <a:lnTo>
                  <a:pt x="65" y="1112"/>
                </a:lnTo>
                <a:lnTo>
                  <a:pt x="65" y="1112"/>
                </a:lnTo>
                <a:lnTo>
                  <a:pt x="64" y="1111"/>
                </a:lnTo>
                <a:lnTo>
                  <a:pt x="64" y="1111"/>
                </a:lnTo>
                <a:lnTo>
                  <a:pt x="64" y="1111"/>
                </a:lnTo>
                <a:lnTo>
                  <a:pt x="63" y="1110"/>
                </a:lnTo>
                <a:lnTo>
                  <a:pt x="63" y="1110"/>
                </a:lnTo>
                <a:lnTo>
                  <a:pt x="63" y="1109"/>
                </a:lnTo>
                <a:lnTo>
                  <a:pt x="61" y="1107"/>
                </a:lnTo>
                <a:lnTo>
                  <a:pt x="61" y="1106"/>
                </a:lnTo>
                <a:lnTo>
                  <a:pt x="61" y="1105"/>
                </a:lnTo>
                <a:lnTo>
                  <a:pt x="60" y="1103"/>
                </a:lnTo>
                <a:lnTo>
                  <a:pt x="60" y="1101"/>
                </a:lnTo>
                <a:lnTo>
                  <a:pt x="60" y="1099"/>
                </a:lnTo>
                <a:lnTo>
                  <a:pt x="60" y="1097"/>
                </a:lnTo>
                <a:lnTo>
                  <a:pt x="59" y="1094"/>
                </a:lnTo>
                <a:lnTo>
                  <a:pt x="59" y="1092"/>
                </a:lnTo>
                <a:lnTo>
                  <a:pt x="59" y="1088"/>
                </a:lnTo>
                <a:lnTo>
                  <a:pt x="59" y="1085"/>
                </a:lnTo>
                <a:lnTo>
                  <a:pt x="59" y="1081"/>
                </a:lnTo>
                <a:lnTo>
                  <a:pt x="59" y="1077"/>
                </a:lnTo>
                <a:lnTo>
                  <a:pt x="59" y="1058"/>
                </a:lnTo>
                <a:lnTo>
                  <a:pt x="59" y="1021"/>
                </a:lnTo>
                <a:lnTo>
                  <a:pt x="59" y="967"/>
                </a:lnTo>
                <a:lnTo>
                  <a:pt x="58" y="900"/>
                </a:lnTo>
                <a:lnTo>
                  <a:pt x="58" y="822"/>
                </a:lnTo>
                <a:lnTo>
                  <a:pt x="58" y="735"/>
                </a:lnTo>
                <a:lnTo>
                  <a:pt x="58" y="644"/>
                </a:lnTo>
                <a:lnTo>
                  <a:pt x="57" y="552"/>
                </a:lnTo>
                <a:lnTo>
                  <a:pt x="57" y="458"/>
                </a:lnTo>
                <a:lnTo>
                  <a:pt x="57" y="369"/>
                </a:lnTo>
                <a:lnTo>
                  <a:pt x="57" y="285"/>
                </a:lnTo>
                <a:lnTo>
                  <a:pt x="55" y="211"/>
                </a:lnTo>
                <a:lnTo>
                  <a:pt x="55" y="149"/>
                </a:lnTo>
                <a:lnTo>
                  <a:pt x="55" y="101"/>
                </a:lnTo>
                <a:lnTo>
                  <a:pt x="55" y="70"/>
                </a:lnTo>
                <a:lnTo>
                  <a:pt x="55" y="59"/>
                </a:lnTo>
                <a:close/>
                <a:moveTo>
                  <a:pt x="219" y="149"/>
                </a:moveTo>
                <a:lnTo>
                  <a:pt x="221" y="149"/>
                </a:lnTo>
                <a:lnTo>
                  <a:pt x="225" y="149"/>
                </a:lnTo>
                <a:lnTo>
                  <a:pt x="227" y="149"/>
                </a:lnTo>
                <a:lnTo>
                  <a:pt x="229" y="149"/>
                </a:lnTo>
                <a:lnTo>
                  <a:pt x="232" y="149"/>
                </a:lnTo>
                <a:lnTo>
                  <a:pt x="234" y="149"/>
                </a:lnTo>
                <a:lnTo>
                  <a:pt x="237" y="150"/>
                </a:lnTo>
                <a:lnTo>
                  <a:pt x="239" y="150"/>
                </a:lnTo>
                <a:lnTo>
                  <a:pt x="240" y="151"/>
                </a:lnTo>
                <a:lnTo>
                  <a:pt x="243" y="151"/>
                </a:lnTo>
                <a:lnTo>
                  <a:pt x="245" y="152"/>
                </a:lnTo>
                <a:lnTo>
                  <a:pt x="247" y="154"/>
                </a:lnTo>
                <a:lnTo>
                  <a:pt x="249" y="155"/>
                </a:lnTo>
                <a:lnTo>
                  <a:pt x="251" y="156"/>
                </a:lnTo>
                <a:lnTo>
                  <a:pt x="252" y="157"/>
                </a:lnTo>
                <a:lnTo>
                  <a:pt x="255" y="158"/>
                </a:lnTo>
                <a:lnTo>
                  <a:pt x="256" y="161"/>
                </a:lnTo>
                <a:lnTo>
                  <a:pt x="258" y="162"/>
                </a:lnTo>
                <a:lnTo>
                  <a:pt x="259" y="163"/>
                </a:lnTo>
                <a:lnTo>
                  <a:pt x="261" y="166"/>
                </a:lnTo>
                <a:lnTo>
                  <a:pt x="262" y="167"/>
                </a:lnTo>
                <a:lnTo>
                  <a:pt x="263" y="169"/>
                </a:lnTo>
                <a:lnTo>
                  <a:pt x="264" y="172"/>
                </a:lnTo>
                <a:lnTo>
                  <a:pt x="265" y="173"/>
                </a:lnTo>
                <a:lnTo>
                  <a:pt x="267" y="175"/>
                </a:lnTo>
                <a:lnTo>
                  <a:pt x="267" y="178"/>
                </a:lnTo>
                <a:lnTo>
                  <a:pt x="268" y="180"/>
                </a:lnTo>
                <a:lnTo>
                  <a:pt x="268" y="182"/>
                </a:lnTo>
                <a:lnTo>
                  <a:pt x="269" y="185"/>
                </a:lnTo>
                <a:lnTo>
                  <a:pt x="269" y="187"/>
                </a:lnTo>
                <a:lnTo>
                  <a:pt x="269" y="190"/>
                </a:lnTo>
                <a:lnTo>
                  <a:pt x="269" y="192"/>
                </a:lnTo>
                <a:lnTo>
                  <a:pt x="269" y="194"/>
                </a:lnTo>
                <a:lnTo>
                  <a:pt x="269" y="197"/>
                </a:lnTo>
                <a:lnTo>
                  <a:pt x="269" y="199"/>
                </a:lnTo>
                <a:lnTo>
                  <a:pt x="269" y="202"/>
                </a:lnTo>
                <a:lnTo>
                  <a:pt x="268" y="205"/>
                </a:lnTo>
                <a:lnTo>
                  <a:pt x="267" y="208"/>
                </a:lnTo>
                <a:lnTo>
                  <a:pt x="267" y="210"/>
                </a:lnTo>
                <a:lnTo>
                  <a:pt x="265" y="212"/>
                </a:lnTo>
                <a:lnTo>
                  <a:pt x="264" y="215"/>
                </a:lnTo>
                <a:lnTo>
                  <a:pt x="263" y="216"/>
                </a:lnTo>
                <a:lnTo>
                  <a:pt x="262" y="218"/>
                </a:lnTo>
                <a:lnTo>
                  <a:pt x="261" y="221"/>
                </a:lnTo>
                <a:lnTo>
                  <a:pt x="259" y="223"/>
                </a:lnTo>
                <a:lnTo>
                  <a:pt x="258" y="226"/>
                </a:lnTo>
                <a:lnTo>
                  <a:pt x="257" y="227"/>
                </a:lnTo>
                <a:lnTo>
                  <a:pt x="255" y="229"/>
                </a:lnTo>
                <a:lnTo>
                  <a:pt x="253" y="232"/>
                </a:lnTo>
                <a:lnTo>
                  <a:pt x="251" y="233"/>
                </a:lnTo>
                <a:lnTo>
                  <a:pt x="250" y="235"/>
                </a:lnTo>
                <a:lnTo>
                  <a:pt x="247" y="236"/>
                </a:lnTo>
                <a:lnTo>
                  <a:pt x="245" y="238"/>
                </a:lnTo>
                <a:lnTo>
                  <a:pt x="244" y="240"/>
                </a:lnTo>
                <a:lnTo>
                  <a:pt x="241" y="241"/>
                </a:lnTo>
                <a:lnTo>
                  <a:pt x="239" y="242"/>
                </a:lnTo>
                <a:lnTo>
                  <a:pt x="237" y="243"/>
                </a:lnTo>
                <a:lnTo>
                  <a:pt x="234" y="245"/>
                </a:lnTo>
                <a:lnTo>
                  <a:pt x="232" y="246"/>
                </a:lnTo>
                <a:lnTo>
                  <a:pt x="229" y="246"/>
                </a:lnTo>
                <a:lnTo>
                  <a:pt x="227" y="247"/>
                </a:lnTo>
                <a:lnTo>
                  <a:pt x="225" y="248"/>
                </a:lnTo>
                <a:lnTo>
                  <a:pt x="222" y="248"/>
                </a:lnTo>
                <a:lnTo>
                  <a:pt x="220" y="248"/>
                </a:lnTo>
                <a:lnTo>
                  <a:pt x="217" y="249"/>
                </a:lnTo>
                <a:lnTo>
                  <a:pt x="214" y="249"/>
                </a:lnTo>
                <a:lnTo>
                  <a:pt x="211" y="249"/>
                </a:lnTo>
                <a:lnTo>
                  <a:pt x="209" y="249"/>
                </a:lnTo>
                <a:lnTo>
                  <a:pt x="207" y="249"/>
                </a:lnTo>
                <a:lnTo>
                  <a:pt x="204" y="248"/>
                </a:lnTo>
                <a:lnTo>
                  <a:pt x="202" y="248"/>
                </a:lnTo>
                <a:lnTo>
                  <a:pt x="199" y="247"/>
                </a:lnTo>
                <a:lnTo>
                  <a:pt x="198" y="247"/>
                </a:lnTo>
                <a:lnTo>
                  <a:pt x="196" y="246"/>
                </a:lnTo>
                <a:lnTo>
                  <a:pt x="193" y="245"/>
                </a:lnTo>
                <a:lnTo>
                  <a:pt x="191" y="245"/>
                </a:lnTo>
                <a:lnTo>
                  <a:pt x="190" y="243"/>
                </a:lnTo>
                <a:lnTo>
                  <a:pt x="187" y="242"/>
                </a:lnTo>
                <a:lnTo>
                  <a:pt x="186" y="240"/>
                </a:lnTo>
                <a:lnTo>
                  <a:pt x="184" y="239"/>
                </a:lnTo>
                <a:lnTo>
                  <a:pt x="183" y="238"/>
                </a:lnTo>
                <a:lnTo>
                  <a:pt x="180" y="236"/>
                </a:lnTo>
                <a:lnTo>
                  <a:pt x="179" y="234"/>
                </a:lnTo>
                <a:lnTo>
                  <a:pt x="178" y="233"/>
                </a:lnTo>
                <a:lnTo>
                  <a:pt x="177" y="230"/>
                </a:lnTo>
                <a:lnTo>
                  <a:pt x="175" y="229"/>
                </a:lnTo>
                <a:lnTo>
                  <a:pt x="174" y="227"/>
                </a:lnTo>
                <a:lnTo>
                  <a:pt x="173" y="224"/>
                </a:lnTo>
                <a:lnTo>
                  <a:pt x="172" y="223"/>
                </a:lnTo>
                <a:lnTo>
                  <a:pt x="172" y="221"/>
                </a:lnTo>
                <a:lnTo>
                  <a:pt x="171" y="218"/>
                </a:lnTo>
                <a:lnTo>
                  <a:pt x="171" y="216"/>
                </a:lnTo>
                <a:lnTo>
                  <a:pt x="169" y="214"/>
                </a:lnTo>
                <a:lnTo>
                  <a:pt x="169" y="211"/>
                </a:lnTo>
                <a:lnTo>
                  <a:pt x="169" y="209"/>
                </a:lnTo>
                <a:lnTo>
                  <a:pt x="169" y="206"/>
                </a:lnTo>
                <a:lnTo>
                  <a:pt x="169" y="203"/>
                </a:lnTo>
                <a:lnTo>
                  <a:pt x="169" y="200"/>
                </a:lnTo>
                <a:lnTo>
                  <a:pt x="169" y="198"/>
                </a:lnTo>
                <a:lnTo>
                  <a:pt x="169" y="196"/>
                </a:lnTo>
                <a:lnTo>
                  <a:pt x="171" y="193"/>
                </a:lnTo>
                <a:lnTo>
                  <a:pt x="171" y="191"/>
                </a:lnTo>
                <a:lnTo>
                  <a:pt x="172" y="188"/>
                </a:lnTo>
                <a:lnTo>
                  <a:pt x="173" y="186"/>
                </a:lnTo>
                <a:lnTo>
                  <a:pt x="174" y="184"/>
                </a:lnTo>
                <a:lnTo>
                  <a:pt x="175" y="181"/>
                </a:lnTo>
                <a:lnTo>
                  <a:pt x="177" y="179"/>
                </a:lnTo>
                <a:lnTo>
                  <a:pt x="178" y="176"/>
                </a:lnTo>
                <a:lnTo>
                  <a:pt x="179" y="175"/>
                </a:lnTo>
                <a:lnTo>
                  <a:pt x="180" y="173"/>
                </a:lnTo>
                <a:lnTo>
                  <a:pt x="181" y="170"/>
                </a:lnTo>
                <a:lnTo>
                  <a:pt x="184" y="169"/>
                </a:lnTo>
                <a:lnTo>
                  <a:pt x="185" y="167"/>
                </a:lnTo>
                <a:lnTo>
                  <a:pt x="187" y="164"/>
                </a:lnTo>
                <a:lnTo>
                  <a:pt x="189" y="163"/>
                </a:lnTo>
                <a:lnTo>
                  <a:pt x="191" y="162"/>
                </a:lnTo>
                <a:lnTo>
                  <a:pt x="193" y="160"/>
                </a:lnTo>
                <a:lnTo>
                  <a:pt x="195" y="158"/>
                </a:lnTo>
                <a:lnTo>
                  <a:pt x="197" y="157"/>
                </a:lnTo>
                <a:lnTo>
                  <a:pt x="199" y="156"/>
                </a:lnTo>
                <a:lnTo>
                  <a:pt x="202" y="155"/>
                </a:lnTo>
                <a:lnTo>
                  <a:pt x="204" y="154"/>
                </a:lnTo>
                <a:lnTo>
                  <a:pt x="207" y="152"/>
                </a:lnTo>
                <a:lnTo>
                  <a:pt x="209" y="151"/>
                </a:lnTo>
                <a:lnTo>
                  <a:pt x="211" y="151"/>
                </a:lnTo>
                <a:lnTo>
                  <a:pt x="214" y="150"/>
                </a:lnTo>
                <a:lnTo>
                  <a:pt x="216" y="150"/>
                </a:lnTo>
                <a:lnTo>
                  <a:pt x="219" y="149"/>
                </a:lnTo>
                <a:close/>
                <a:moveTo>
                  <a:pt x="219" y="160"/>
                </a:moveTo>
                <a:lnTo>
                  <a:pt x="221" y="160"/>
                </a:lnTo>
                <a:lnTo>
                  <a:pt x="223" y="160"/>
                </a:lnTo>
                <a:lnTo>
                  <a:pt x="225" y="160"/>
                </a:lnTo>
                <a:lnTo>
                  <a:pt x="227" y="160"/>
                </a:lnTo>
                <a:lnTo>
                  <a:pt x="229" y="160"/>
                </a:lnTo>
                <a:lnTo>
                  <a:pt x="231" y="160"/>
                </a:lnTo>
                <a:lnTo>
                  <a:pt x="233" y="160"/>
                </a:lnTo>
                <a:lnTo>
                  <a:pt x="234" y="161"/>
                </a:lnTo>
                <a:lnTo>
                  <a:pt x="237" y="161"/>
                </a:lnTo>
                <a:lnTo>
                  <a:pt x="238" y="162"/>
                </a:lnTo>
                <a:lnTo>
                  <a:pt x="239" y="162"/>
                </a:lnTo>
                <a:lnTo>
                  <a:pt x="241" y="163"/>
                </a:lnTo>
                <a:lnTo>
                  <a:pt x="243" y="164"/>
                </a:lnTo>
                <a:lnTo>
                  <a:pt x="244" y="166"/>
                </a:lnTo>
                <a:lnTo>
                  <a:pt x="246" y="166"/>
                </a:lnTo>
                <a:lnTo>
                  <a:pt x="247" y="167"/>
                </a:lnTo>
                <a:lnTo>
                  <a:pt x="249" y="168"/>
                </a:lnTo>
                <a:lnTo>
                  <a:pt x="250" y="169"/>
                </a:lnTo>
                <a:lnTo>
                  <a:pt x="251" y="170"/>
                </a:lnTo>
                <a:lnTo>
                  <a:pt x="252" y="173"/>
                </a:lnTo>
                <a:lnTo>
                  <a:pt x="253" y="174"/>
                </a:lnTo>
                <a:lnTo>
                  <a:pt x="253" y="175"/>
                </a:lnTo>
                <a:lnTo>
                  <a:pt x="255" y="176"/>
                </a:lnTo>
                <a:lnTo>
                  <a:pt x="256" y="179"/>
                </a:lnTo>
                <a:lnTo>
                  <a:pt x="257" y="180"/>
                </a:lnTo>
                <a:lnTo>
                  <a:pt x="257" y="182"/>
                </a:lnTo>
                <a:lnTo>
                  <a:pt x="257" y="184"/>
                </a:lnTo>
                <a:lnTo>
                  <a:pt x="258" y="186"/>
                </a:lnTo>
                <a:lnTo>
                  <a:pt x="258" y="187"/>
                </a:lnTo>
                <a:lnTo>
                  <a:pt x="258" y="190"/>
                </a:lnTo>
                <a:lnTo>
                  <a:pt x="259" y="192"/>
                </a:lnTo>
                <a:lnTo>
                  <a:pt x="259" y="193"/>
                </a:lnTo>
                <a:lnTo>
                  <a:pt x="259" y="196"/>
                </a:lnTo>
                <a:lnTo>
                  <a:pt x="258" y="198"/>
                </a:lnTo>
                <a:lnTo>
                  <a:pt x="258" y="199"/>
                </a:lnTo>
                <a:lnTo>
                  <a:pt x="258" y="202"/>
                </a:lnTo>
                <a:lnTo>
                  <a:pt x="258" y="204"/>
                </a:lnTo>
                <a:lnTo>
                  <a:pt x="257" y="205"/>
                </a:lnTo>
                <a:lnTo>
                  <a:pt x="257" y="208"/>
                </a:lnTo>
                <a:lnTo>
                  <a:pt x="256" y="209"/>
                </a:lnTo>
                <a:lnTo>
                  <a:pt x="255" y="211"/>
                </a:lnTo>
                <a:lnTo>
                  <a:pt x="255" y="212"/>
                </a:lnTo>
                <a:lnTo>
                  <a:pt x="253" y="215"/>
                </a:lnTo>
                <a:lnTo>
                  <a:pt x="252" y="216"/>
                </a:lnTo>
                <a:lnTo>
                  <a:pt x="251" y="218"/>
                </a:lnTo>
                <a:lnTo>
                  <a:pt x="250" y="220"/>
                </a:lnTo>
                <a:lnTo>
                  <a:pt x="249" y="221"/>
                </a:lnTo>
                <a:lnTo>
                  <a:pt x="247" y="223"/>
                </a:lnTo>
                <a:lnTo>
                  <a:pt x="246" y="224"/>
                </a:lnTo>
                <a:lnTo>
                  <a:pt x="245" y="226"/>
                </a:lnTo>
                <a:lnTo>
                  <a:pt x="243" y="227"/>
                </a:lnTo>
                <a:lnTo>
                  <a:pt x="241" y="228"/>
                </a:lnTo>
                <a:lnTo>
                  <a:pt x="240" y="230"/>
                </a:lnTo>
                <a:lnTo>
                  <a:pt x="238" y="232"/>
                </a:lnTo>
                <a:lnTo>
                  <a:pt x="237" y="232"/>
                </a:lnTo>
                <a:lnTo>
                  <a:pt x="235" y="233"/>
                </a:lnTo>
                <a:lnTo>
                  <a:pt x="233" y="234"/>
                </a:lnTo>
                <a:lnTo>
                  <a:pt x="231" y="235"/>
                </a:lnTo>
                <a:lnTo>
                  <a:pt x="229" y="235"/>
                </a:lnTo>
                <a:lnTo>
                  <a:pt x="227" y="236"/>
                </a:lnTo>
                <a:lnTo>
                  <a:pt x="226" y="238"/>
                </a:lnTo>
                <a:lnTo>
                  <a:pt x="223" y="238"/>
                </a:lnTo>
                <a:lnTo>
                  <a:pt x="221" y="238"/>
                </a:lnTo>
                <a:lnTo>
                  <a:pt x="220" y="239"/>
                </a:lnTo>
                <a:lnTo>
                  <a:pt x="217" y="239"/>
                </a:lnTo>
                <a:lnTo>
                  <a:pt x="215" y="239"/>
                </a:lnTo>
                <a:lnTo>
                  <a:pt x="214" y="239"/>
                </a:lnTo>
                <a:lnTo>
                  <a:pt x="211" y="239"/>
                </a:lnTo>
                <a:lnTo>
                  <a:pt x="209" y="239"/>
                </a:lnTo>
                <a:lnTo>
                  <a:pt x="208" y="239"/>
                </a:lnTo>
                <a:lnTo>
                  <a:pt x="205" y="238"/>
                </a:lnTo>
                <a:lnTo>
                  <a:pt x="204" y="238"/>
                </a:lnTo>
                <a:lnTo>
                  <a:pt x="202" y="236"/>
                </a:lnTo>
                <a:lnTo>
                  <a:pt x="201" y="236"/>
                </a:lnTo>
                <a:lnTo>
                  <a:pt x="198" y="235"/>
                </a:lnTo>
                <a:lnTo>
                  <a:pt x="197" y="235"/>
                </a:lnTo>
                <a:lnTo>
                  <a:pt x="196" y="234"/>
                </a:lnTo>
                <a:lnTo>
                  <a:pt x="195" y="233"/>
                </a:lnTo>
                <a:lnTo>
                  <a:pt x="192" y="232"/>
                </a:lnTo>
                <a:lnTo>
                  <a:pt x="191" y="230"/>
                </a:lnTo>
                <a:lnTo>
                  <a:pt x="190" y="229"/>
                </a:lnTo>
                <a:lnTo>
                  <a:pt x="189" y="228"/>
                </a:lnTo>
                <a:lnTo>
                  <a:pt x="187" y="227"/>
                </a:lnTo>
                <a:lnTo>
                  <a:pt x="186" y="226"/>
                </a:lnTo>
                <a:lnTo>
                  <a:pt x="185" y="224"/>
                </a:lnTo>
                <a:lnTo>
                  <a:pt x="185" y="222"/>
                </a:lnTo>
                <a:lnTo>
                  <a:pt x="184" y="221"/>
                </a:lnTo>
                <a:lnTo>
                  <a:pt x="183" y="220"/>
                </a:lnTo>
                <a:lnTo>
                  <a:pt x="181" y="217"/>
                </a:lnTo>
                <a:lnTo>
                  <a:pt x="181" y="216"/>
                </a:lnTo>
                <a:lnTo>
                  <a:pt x="180" y="214"/>
                </a:lnTo>
                <a:lnTo>
                  <a:pt x="180" y="212"/>
                </a:lnTo>
                <a:lnTo>
                  <a:pt x="180" y="210"/>
                </a:lnTo>
                <a:lnTo>
                  <a:pt x="180" y="209"/>
                </a:lnTo>
                <a:lnTo>
                  <a:pt x="179" y="206"/>
                </a:lnTo>
                <a:lnTo>
                  <a:pt x="179" y="204"/>
                </a:lnTo>
                <a:lnTo>
                  <a:pt x="179" y="203"/>
                </a:lnTo>
                <a:lnTo>
                  <a:pt x="180" y="200"/>
                </a:lnTo>
                <a:lnTo>
                  <a:pt x="180" y="198"/>
                </a:lnTo>
                <a:lnTo>
                  <a:pt x="180" y="197"/>
                </a:lnTo>
                <a:lnTo>
                  <a:pt x="180" y="194"/>
                </a:lnTo>
                <a:lnTo>
                  <a:pt x="181" y="192"/>
                </a:lnTo>
                <a:lnTo>
                  <a:pt x="181" y="191"/>
                </a:lnTo>
                <a:lnTo>
                  <a:pt x="183" y="188"/>
                </a:lnTo>
                <a:lnTo>
                  <a:pt x="184" y="187"/>
                </a:lnTo>
                <a:lnTo>
                  <a:pt x="184" y="185"/>
                </a:lnTo>
                <a:lnTo>
                  <a:pt x="185" y="184"/>
                </a:lnTo>
                <a:lnTo>
                  <a:pt x="186" y="181"/>
                </a:lnTo>
                <a:lnTo>
                  <a:pt x="187" y="180"/>
                </a:lnTo>
                <a:lnTo>
                  <a:pt x="189" y="178"/>
                </a:lnTo>
                <a:lnTo>
                  <a:pt x="190" y="176"/>
                </a:lnTo>
                <a:lnTo>
                  <a:pt x="191" y="175"/>
                </a:lnTo>
                <a:lnTo>
                  <a:pt x="192" y="174"/>
                </a:lnTo>
                <a:lnTo>
                  <a:pt x="193" y="172"/>
                </a:lnTo>
                <a:lnTo>
                  <a:pt x="196" y="170"/>
                </a:lnTo>
                <a:lnTo>
                  <a:pt x="197" y="169"/>
                </a:lnTo>
                <a:lnTo>
                  <a:pt x="198" y="168"/>
                </a:lnTo>
                <a:lnTo>
                  <a:pt x="201" y="167"/>
                </a:lnTo>
                <a:lnTo>
                  <a:pt x="202" y="166"/>
                </a:lnTo>
                <a:lnTo>
                  <a:pt x="203" y="164"/>
                </a:lnTo>
                <a:lnTo>
                  <a:pt x="205" y="164"/>
                </a:lnTo>
                <a:lnTo>
                  <a:pt x="207" y="163"/>
                </a:lnTo>
                <a:lnTo>
                  <a:pt x="209" y="162"/>
                </a:lnTo>
                <a:lnTo>
                  <a:pt x="211" y="161"/>
                </a:lnTo>
                <a:lnTo>
                  <a:pt x="213" y="161"/>
                </a:lnTo>
                <a:lnTo>
                  <a:pt x="215" y="161"/>
                </a:lnTo>
                <a:lnTo>
                  <a:pt x="217" y="160"/>
                </a:lnTo>
                <a:lnTo>
                  <a:pt x="219" y="160"/>
                </a:lnTo>
                <a:close/>
                <a:moveTo>
                  <a:pt x="219" y="172"/>
                </a:moveTo>
                <a:lnTo>
                  <a:pt x="221" y="172"/>
                </a:lnTo>
                <a:lnTo>
                  <a:pt x="222" y="172"/>
                </a:lnTo>
                <a:lnTo>
                  <a:pt x="223" y="172"/>
                </a:lnTo>
                <a:lnTo>
                  <a:pt x="225" y="172"/>
                </a:lnTo>
                <a:lnTo>
                  <a:pt x="226" y="172"/>
                </a:lnTo>
                <a:lnTo>
                  <a:pt x="227" y="172"/>
                </a:lnTo>
                <a:lnTo>
                  <a:pt x="228" y="172"/>
                </a:lnTo>
                <a:lnTo>
                  <a:pt x="229" y="172"/>
                </a:lnTo>
                <a:lnTo>
                  <a:pt x="231" y="173"/>
                </a:lnTo>
                <a:lnTo>
                  <a:pt x="232" y="173"/>
                </a:lnTo>
                <a:lnTo>
                  <a:pt x="233" y="173"/>
                </a:lnTo>
                <a:lnTo>
                  <a:pt x="234" y="174"/>
                </a:lnTo>
                <a:lnTo>
                  <a:pt x="235" y="174"/>
                </a:lnTo>
                <a:lnTo>
                  <a:pt x="237" y="175"/>
                </a:lnTo>
                <a:lnTo>
                  <a:pt x="238" y="176"/>
                </a:lnTo>
                <a:lnTo>
                  <a:pt x="239" y="176"/>
                </a:lnTo>
                <a:lnTo>
                  <a:pt x="240" y="178"/>
                </a:lnTo>
                <a:lnTo>
                  <a:pt x="240" y="179"/>
                </a:lnTo>
                <a:lnTo>
                  <a:pt x="241" y="179"/>
                </a:lnTo>
                <a:lnTo>
                  <a:pt x="243" y="180"/>
                </a:lnTo>
                <a:lnTo>
                  <a:pt x="243" y="181"/>
                </a:lnTo>
                <a:lnTo>
                  <a:pt x="244" y="182"/>
                </a:lnTo>
                <a:lnTo>
                  <a:pt x="244" y="184"/>
                </a:lnTo>
                <a:lnTo>
                  <a:pt x="245" y="185"/>
                </a:lnTo>
                <a:lnTo>
                  <a:pt x="245" y="186"/>
                </a:lnTo>
                <a:lnTo>
                  <a:pt x="246" y="187"/>
                </a:lnTo>
                <a:lnTo>
                  <a:pt x="246" y="188"/>
                </a:lnTo>
                <a:lnTo>
                  <a:pt x="246" y="190"/>
                </a:lnTo>
                <a:lnTo>
                  <a:pt x="246" y="191"/>
                </a:lnTo>
                <a:lnTo>
                  <a:pt x="247" y="192"/>
                </a:lnTo>
                <a:lnTo>
                  <a:pt x="247" y="193"/>
                </a:lnTo>
                <a:lnTo>
                  <a:pt x="247" y="196"/>
                </a:lnTo>
                <a:lnTo>
                  <a:pt x="247" y="197"/>
                </a:lnTo>
                <a:lnTo>
                  <a:pt x="247" y="198"/>
                </a:lnTo>
                <a:lnTo>
                  <a:pt x="246" y="199"/>
                </a:lnTo>
                <a:lnTo>
                  <a:pt x="246" y="200"/>
                </a:lnTo>
                <a:lnTo>
                  <a:pt x="246" y="202"/>
                </a:lnTo>
                <a:lnTo>
                  <a:pt x="246" y="204"/>
                </a:lnTo>
                <a:lnTo>
                  <a:pt x="245" y="205"/>
                </a:lnTo>
                <a:lnTo>
                  <a:pt x="245" y="206"/>
                </a:lnTo>
                <a:lnTo>
                  <a:pt x="245" y="208"/>
                </a:lnTo>
                <a:lnTo>
                  <a:pt x="244" y="209"/>
                </a:lnTo>
                <a:lnTo>
                  <a:pt x="243" y="210"/>
                </a:lnTo>
                <a:lnTo>
                  <a:pt x="243" y="211"/>
                </a:lnTo>
                <a:lnTo>
                  <a:pt x="241" y="212"/>
                </a:lnTo>
                <a:lnTo>
                  <a:pt x="241" y="214"/>
                </a:lnTo>
                <a:lnTo>
                  <a:pt x="240" y="215"/>
                </a:lnTo>
                <a:lnTo>
                  <a:pt x="239" y="216"/>
                </a:lnTo>
                <a:lnTo>
                  <a:pt x="238" y="217"/>
                </a:lnTo>
                <a:lnTo>
                  <a:pt x="237" y="218"/>
                </a:lnTo>
                <a:lnTo>
                  <a:pt x="237" y="218"/>
                </a:lnTo>
                <a:lnTo>
                  <a:pt x="235" y="220"/>
                </a:lnTo>
                <a:lnTo>
                  <a:pt x="234" y="221"/>
                </a:lnTo>
                <a:lnTo>
                  <a:pt x="233" y="222"/>
                </a:lnTo>
                <a:lnTo>
                  <a:pt x="232" y="222"/>
                </a:lnTo>
                <a:lnTo>
                  <a:pt x="231" y="223"/>
                </a:lnTo>
                <a:lnTo>
                  <a:pt x="229" y="223"/>
                </a:lnTo>
                <a:lnTo>
                  <a:pt x="227" y="224"/>
                </a:lnTo>
                <a:lnTo>
                  <a:pt x="226" y="224"/>
                </a:lnTo>
                <a:lnTo>
                  <a:pt x="225" y="226"/>
                </a:lnTo>
                <a:lnTo>
                  <a:pt x="223" y="226"/>
                </a:lnTo>
                <a:lnTo>
                  <a:pt x="222" y="226"/>
                </a:lnTo>
                <a:lnTo>
                  <a:pt x="221" y="227"/>
                </a:lnTo>
                <a:lnTo>
                  <a:pt x="220" y="227"/>
                </a:lnTo>
                <a:lnTo>
                  <a:pt x="217" y="227"/>
                </a:lnTo>
                <a:lnTo>
                  <a:pt x="216" y="227"/>
                </a:lnTo>
                <a:lnTo>
                  <a:pt x="215" y="227"/>
                </a:lnTo>
                <a:lnTo>
                  <a:pt x="214" y="227"/>
                </a:lnTo>
                <a:lnTo>
                  <a:pt x="213" y="227"/>
                </a:lnTo>
                <a:lnTo>
                  <a:pt x="211" y="227"/>
                </a:lnTo>
                <a:lnTo>
                  <a:pt x="210" y="227"/>
                </a:lnTo>
                <a:lnTo>
                  <a:pt x="209" y="226"/>
                </a:lnTo>
                <a:lnTo>
                  <a:pt x="208" y="226"/>
                </a:lnTo>
                <a:lnTo>
                  <a:pt x="207" y="226"/>
                </a:lnTo>
                <a:lnTo>
                  <a:pt x="205" y="224"/>
                </a:lnTo>
                <a:lnTo>
                  <a:pt x="204" y="224"/>
                </a:lnTo>
                <a:lnTo>
                  <a:pt x="203" y="223"/>
                </a:lnTo>
                <a:lnTo>
                  <a:pt x="202" y="223"/>
                </a:lnTo>
                <a:lnTo>
                  <a:pt x="201" y="222"/>
                </a:lnTo>
                <a:lnTo>
                  <a:pt x="199" y="221"/>
                </a:lnTo>
                <a:lnTo>
                  <a:pt x="198" y="221"/>
                </a:lnTo>
                <a:lnTo>
                  <a:pt x="198" y="220"/>
                </a:lnTo>
                <a:lnTo>
                  <a:pt x="197" y="218"/>
                </a:lnTo>
                <a:lnTo>
                  <a:pt x="196" y="217"/>
                </a:lnTo>
                <a:lnTo>
                  <a:pt x="196" y="216"/>
                </a:lnTo>
                <a:lnTo>
                  <a:pt x="195" y="216"/>
                </a:lnTo>
                <a:lnTo>
                  <a:pt x="195" y="215"/>
                </a:lnTo>
                <a:lnTo>
                  <a:pt x="193" y="214"/>
                </a:lnTo>
                <a:lnTo>
                  <a:pt x="193" y="212"/>
                </a:lnTo>
                <a:lnTo>
                  <a:pt x="192" y="211"/>
                </a:lnTo>
                <a:lnTo>
                  <a:pt x="192" y="210"/>
                </a:lnTo>
                <a:lnTo>
                  <a:pt x="192" y="209"/>
                </a:lnTo>
                <a:lnTo>
                  <a:pt x="192" y="208"/>
                </a:lnTo>
                <a:lnTo>
                  <a:pt x="191" y="205"/>
                </a:lnTo>
                <a:lnTo>
                  <a:pt x="191" y="204"/>
                </a:lnTo>
                <a:lnTo>
                  <a:pt x="191" y="203"/>
                </a:lnTo>
                <a:lnTo>
                  <a:pt x="191" y="202"/>
                </a:lnTo>
                <a:lnTo>
                  <a:pt x="191" y="200"/>
                </a:lnTo>
                <a:lnTo>
                  <a:pt x="192" y="198"/>
                </a:lnTo>
                <a:lnTo>
                  <a:pt x="192" y="197"/>
                </a:lnTo>
                <a:lnTo>
                  <a:pt x="192" y="196"/>
                </a:lnTo>
                <a:lnTo>
                  <a:pt x="192" y="194"/>
                </a:lnTo>
                <a:lnTo>
                  <a:pt x="193" y="193"/>
                </a:lnTo>
                <a:lnTo>
                  <a:pt x="193" y="192"/>
                </a:lnTo>
                <a:lnTo>
                  <a:pt x="193" y="191"/>
                </a:lnTo>
                <a:lnTo>
                  <a:pt x="195" y="190"/>
                </a:lnTo>
                <a:lnTo>
                  <a:pt x="196" y="188"/>
                </a:lnTo>
                <a:lnTo>
                  <a:pt x="196" y="187"/>
                </a:lnTo>
                <a:lnTo>
                  <a:pt x="197" y="186"/>
                </a:lnTo>
                <a:lnTo>
                  <a:pt x="197" y="185"/>
                </a:lnTo>
                <a:lnTo>
                  <a:pt x="198" y="184"/>
                </a:lnTo>
                <a:lnTo>
                  <a:pt x="199" y="182"/>
                </a:lnTo>
                <a:lnTo>
                  <a:pt x="201" y="181"/>
                </a:lnTo>
                <a:lnTo>
                  <a:pt x="202" y="180"/>
                </a:lnTo>
                <a:lnTo>
                  <a:pt x="202" y="179"/>
                </a:lnTo>
                <a:lnTo>
                  <a:pt x="203" y="178"/>
                </a:lnTo>
                <a:lnTo>
                  <a:pt x="204" y="178"/>
                </a:lnTo>
                <a:lnTo>
                  <a:pt x="205" y="176"/>
                </a:lnTo>
                <a:lnTo>
                  <a:pt x="207" y="175"/>
                </a:lnTo>
                <a:lnTo>
                  <a:pt x="208" y="175"/>
                </a:lnTo>
                <a:lnTo>
                  <a:pt x="209" y="174"/>
                </a:lnTo>
                <a:lnTo>
                  <a:pt x="210" y="174"/>
                </a:lnTo>
                <a:lnTo>
                  <a:pt x="213" y="173"/>
                </a:lnTo>
                <a:lnTo>
                  <a:pt x="214" y="173"/>
                </a:lnTo>
                <a:lnTo>
                  <a:pt x="215" y="172"/>
                </a:lnTo>
                <a:lnTo>
                  <a:pt x="216" y="172"/>
                </a:lnTo>
                <a:lnTo>
                  <a:pt x="217" y="172"/>
                </a:lnTo>
                <a:lnTo>
                  <a:pt x="219" y="172"/>
                </a:lnTo>
                <a:close/>
                <a:moveTo>
                  <a:pt x="197" y="335"/>
                </a:moveTo>
                <a:lnTo>
                  <a:pt x="256" y="329"/>
                </a:lnTo>
                <a:lnTo>
                  <a:pt x="256" y="1001"/>
                </a:lnTo>
                <a:lnTo>
                  <a:pt x="197" y="995"/>
                </a:lnTo>
                <a:lnTo>
                  <a:pt x="197" y="335"/>
                </a:lnTo>
                <a:close/>
                <a:moveTo>
                  <a:pt x="174" y="337"/>
                </a:moveTo>
                <a:lnTo>
                  <a:pt x="190" y="336"/>
                </a:lnTo>
                <a:lnTo>
                  <a:pt x="190" y="338"/>
                </a:lnTo>
                <a:lnTo>
                  <a:pt x="190" y="1003"/>
                </a:lnTo>
                <a:lnTo>
                  <a:pt x="255" y="1010"/>
                </a:lnTo>
                <a:lnTo>
                  <a:pt x="256" y="1010"/>
                </a:lnTo>
                <a:lnTo>
                  <a:pt x="256" y="1023"/>
                </a:lnTo>
                <a:lnTo>
                  <a:pt x="174" y="1017"/>
                </a:lnTo>
                <a:lnTo>
                  <a:pt x="174" y="337"/>
                </a:lnTo>
                <a:close/>
                <a:moveTo>
                  <a:pt x="540" y="82"/>
                </a:moveTo>
                <a:lnTo>
                  <a:pt x="540" y="82"/>
                </a:lnTo>
                <a:lnTo>
                  <a:pt x="539" y="82"/>
                </a:lnTo>
                <a:lnTo>
                  <a:pt x="536" y="80"/>
                </a:lnTo>
                <a:lnTo>
                  <a:pt x="533" y="80"/>
                </a:lnTo>
                <a:lnTo>
                  <a:pt x="529" y="80"/>
                </a:lnTo>
                <a:lnTo>
                  <a:pt x="524" y="80"/>
                </a:lnTo>
                <a:lnTo>
                  <a:pt x="518" y="80"/>
                </a:lnTo>
                <a:lnTo>
                  <a:pt x="512" y="80"/>
                </a:lnTo>
                <a:lnTo>
                  <a:pt x="512" y="1089"/>
                </a:lnTo>
                <a:lnTo>
                  <a:pt x="517" y="1089"/>
                </a:lnTo>
                <a:lnTo>
                  <a:pt x="521" y="1089"/>
                </a:lnTo>
                <a:lnTo>
                  <a:pt x="524" y="1089"/>
                </a:lnTo>
                <a:lnTo>
                  <a:pt x="528" y="1089"/>
                </a:lnTo>
                <a:lnTo>
                  <a:pt x="530" y="1089"/>
                </a:lnTo>
                <a:lnTo>
                  <a:pt x="534" y="1088"/>
                </a:lnTo>
                <a:lnTo>
                  <a:pt x="538" y="1088"/>
                </a:lnTo>
                <a:lnTo>
                  <a:pt x="540" y="1088"/>
                </a:lnTo>
                <a:lnTo>
                  <a:pt x="540" y="1077"/>
                </a:lnTo>
                <a:lnTo>
                  <a:pt x="540" y="1045"/>
                </a:lnTo>
                <a:lnTo>
                  <a:pt x="540" y="996"/>
                </a:lnTo>
                <a:lnTo>
                  <a:pt x="540" y="931"/>
                </a:lnTo>
                <a:lnTo>
                  <a:pt x="539" y="854"/>
                </a:lnTo>
                <a:lnTo>
                  <a:pt x="539" y="769"/>
                </a:lnTo>
                <a:lnTo>
                  <a:pt x="539" y="679"/>
                </a:lnTo>
                <a:lnTo>
                  <a:pt x="539" y="584"/>
                </a:lnTo>
                <a:lnTo>
                  <a:pt x="538" y="491"/>
                </a:lnTo>
                <a:lnTo>
                  <a:pt x="538" y="399"/>
                </a:lnTo>
                <a:lnTo>
                  <a:pt x="538" y="314"/>
                </a:lnTo>
                <a:lnTo>
                  <a:pt x="538" y="239"/>
                </a:lnTo>
                <a:lnTo>
                  <a:pt x="539" y="205"/>
                </a:lnTo>
                <a:lnTo>
                  <a:pt x="539" y="174"/>
                </a:lnTo>
                <a:lnTo>
                  <a:pt x="539" y="148"/>
                </a:lnTo>
                <a:lnTo>
                  <a:pt x="539" y="125"/>
                </a:lnTo>
                <a:lnTo>
                  <a:pt x="539" y="106"/>
                </a:lnTo>
                <a:lnTo>
                  <a:pt x="540" y="92"/>
                </a:lnTo>
                <a:lnTo>
                  <a:pt x="540" y="84"/>
                </a:lnTo>
                <a:lnTo>
                  <a:pt x="540" y="82"/>
                </a:lnTo>
                <a:close/>
                <a:moveTo>
                  <a:pt x="505" y="79"/>
                </a:moveTo>
                <a:lnTo>
                  <a:pt x="503" y="79"/>
                </a:lnTo>
                <a:lnTo>
                  <a:pt x="500" y="79"/>
                </a:lnTo>
                <a:lnTo>
                  <a:pt x="498" y="79"/>
                </a:lnTo>
                <a:lnTo>
                  <a:pt x="496" y="79"/>
                </a:lnTo>
                <a:lnTo>
                  <a:pt x="493" y="79"/>
                </a:lnTo>
                <a:lnTo>
                  <a:pt x="491" y="79"/>
                </a:lnTo>
                <a:lnTo>
                  <a:pt x="487" y="79"/>
                </a:lnTo>
                <a:lnTo>
                  <a:pt x="485" y="79"/>
                </a:lnTo>
                <a:lnTo>
                  <a:pt x="485" y="1091"/>
                </a:lnTo>
                <a:lnTo>
                  <a:pt x="487" y="1091"/>
                </a:lnTo>
                <a:lnTo>
                  <a:pt x="490" y="1091"/>
                </a:lnTo>
                <a:lnTo>
                  <a:pt x="493" y="1091"/>
                </a:lnTo>
                <a:lnTo>
                  <a:pt x="496" y="1091"/>
                </a:lnTo>
                <a:lnTo>
                  <a:pt x="498" y="1091"/>
                </a:lnTo>
                <a:lnTo>
                  <a:pt x="500" y="1091"/>
                </a:lnTo>
                <a:lnTo>
                  <a:pt x="503" y="1091"/>
                </a:lnTo>
                <a:lnTo>
                  <a:pt x="505" y="1089"/>
                </a:lnTo>
                <a:lnTo>
                  <a:pt x="505" y="79"/>
                </a:lnTo>
                <a:close/>
                <a:moveTo>
                  <a:pt x="478" y="78"/>
                </a:moveTo>
                <a:lnTo>
                  <a:pt x="475" y="78"/>
                </a:lnTo>
                <a:lnTo>
                  <a:pt x="473" y="78"/>
                </a:lnTo>
                <a:lnTo>
                  <a:pt x="470" y="78"/>
                </a:lnTo>
                <a:lnTo>
                  <a:pt x="467" y="78"/>
                </a:lnTo>
                <a:lnTo>
                  <a:pt x="464" y="78"/>
                </a:lnTo>
                <a:lnTo>
                  <a:pt x="462" y="78"/>
                </a:lnTo>
                <a:lnTo>
                  <a:pt x="460" y="78"/>
                </a:lnTo>
                <a:lnTo>
                  <a:pt x="457" y="78"/>
                </a:lnTo>
                <a:lnTo>
                  <a:pt x="457" y="1091"/>
                </a:lnTo>
                <a:lnTo>
                  <a:pt x="460" y="1091"/>
                </a:lnTo>
                <a:lnTo>
                  <a:pt x="462" y="1091"/>
                </a:lnTo>
                <a:lnTo>
                  <a:pt x="464" y="1091"/>
                </a:lnTo>
                <a:lnTo>
                  <a:pt x="467" y="1091"/>
                </a:lnTo>
                <a:lnTo>
                  <a:pt x="469" y="1091"/>
                </a:lnTo>
                <a:lnTo>
                  <a:pt x="472" y="1091"/>
                </a:lnTo>
                <a:lnTo>
                  <a:pt x="475" y="1091"/>
                </a:lnTo>
                <a:lnTo>
                  <a:pt x="478" y="1091"/>
                </a:lnTo>
                <a:lnTo>
                  <a:pt x="478" y="78"/>
                </a:lnTo>
                <a:close/>
                <a:moveTo>
                  <a:pt x="449" y="78"/>
                </a:moveTo>
                <a:lnTo>
                  <a:pt x="446" y="78"/>
                </a:lnTo>
                <a:lnTo>
                  <a:pt x="444" y="78"/>
                </a:lnTo>
                <a:lnTo>
                  <a:pt x="442" y="78"/>
                </a:lnTo>
                <a:lnTo>
                  <a:pt x="439" y="78"/>
                </a:lnTo>
                <a:lnTo>
                  <a:pt x="437" y="78"/>
                </a:lnTo>
                <a:lnTo>
                  <a:pt x="434" y="78"/>
                </a:lnTo>
                <a:lnTo>
                  <a:pt x="432" y="78"/>
                </a:lnTo>
                <a:lnTo>
                  <a:pt x="430" y="78"/>
                </a:lnTo>
                <a:lnTo>
                  <a:pt x="430" y="1089"/>
                </a:lnTo>
                <a:lnTo>
                  <a:pt x="432" y="1089"/>
                </a:lnTo>
                <a:lnTo>
                  <a:pt x="434" y="1089"/>
                </a:lnTo>
                <a:lnTo>
                  <a:pt x="437" y="1089"/>
                </a:lnTo>
                <a:lnTo>
                  <a:pt x="439" y="1091"/>
                </a:lnTo>
                <a:lnTo>
                  <a:pt x="442" y="1091"/>
                </a:lnTo>
                <a:lnTo>
                  <a:pt x="444" y="1091"/>
                </a:lnTo>
                <a:lnTo>
                  <a:pt x="446" y="1091"/>
                </a:lnTo>
                <a:lnTo>
                  <a:pt x="449" y="1091"/>
                </a:lnTo>
                <a:lnTo>
                  <a:pt x="449" y="78"/>
                </a:lnTo>
                <a:close/>
                <a:moveTo>
                  <a:pt x="421" y="78"/>
                </a:moveTo>
                <a:lnTo>
                  <a:pt x="419" y="78"/>
                </a:lnTo>
                <a:lnTo>
                  <a:pt x="416" y="78"/>
                </a:lnTo>
                <a:lnTo>
                  <a:pt x="414" y="78"/>
                </a:lnTo>
                <a:lnTo>
                  <a:pt x="412" y="78"/>
                </a:lnTo>
                <a:lnTo>
                  <a:pt x="409" y="78"/>
                </a:lnTo>
                <a:lnTo>
                  <a:pt x="407" y="78"/>
                </a:lnTo>
                <a:lnTo>
                  <a:pt x="404" y="78"/>
                </a:lnTo>
                <a:lnTo>
                  <a:pt x="402" y="78"/>
                </a:lnTo>
                <a:lnTo>
                  <a:pt x="402" y="1089"/>
                </a:lnTo>
                <a:lnTo>
                  <a:pt x="402" y="1089"/>
                </a:lnTo>
                <a:lnTo>
                  <a:pt x="403" y="1089"/>
                </a:lnTo>
                <a:lnTo>
                  <a:pt x="404" y="1089"/>
                </a:lnTo>
                <a:lnTo>
                  <a:pt x="407" y="1089"/>
                </a:lnTo>
                <a:lnTo>
                  <a:pt x="409" y="1089"/>
                </a:lnTo>
                <a:lnTo>
                  <a:pt x="413" y="1089"/>
                </a:lnTo>
                <a:lnTo>
                  <a:pt x="418" y="1089"/>
                </a:lnTo>
                <a:lnTo>
                  <a:pt x="421" y="1089"/>
                </a:lnTo>
                <a:lnTo>
                  <a:pt x="421" y="78"/>
                </a:lnTo>
                <a:close/>
                <a:moveTo>
                  <a:pt x="46" y="128"/>
                </a:moveTo>
                <a:lnTo>
                  <a:pt x="45" y="128"/>
                </a:lnTo>
                <a:lnTo>
                  <a:pt x="42" y="130"/>
                </a:lnTo>
                <a:lnTo>
                  <a:pt x="41" y="130"/>
                </a:lnTo>
                <a:lnTo>
                  <a:pt x="40" y="130"/>
                </a:lnTo>
                <a:lnTo>
                  <a:pt x="39" y="131"/>
                </a:lnTo>
                <a:lnTo>
                  <a:pt x="37" y="131"/>
                </a:lnTo>
                <a:lnTo>
                  <a:pt x="36" y="132"/>
                </a:lnTo>
                <a:lnTo>
                  <a:pt x="34" y="132"/>
                </a:lnTo>
                <a:lnTo>
                  <a:pt x="34" y="355"/>
                </a:lnTo>
                <a:lnTo>
                  <a:pt x="27" y="355"/>
                </a:lnTo>
                <a:lnTo>
                  <a:pt x="27" y="137"/>
                </a:lnTo>
                <a:lnTo>
                  <a:pt x="24" y="138"/>
                </a:lnTo>
                <a:lnTo>
                  <a:pt x="22" y="139"/>
                </a:lnTo>
                <a:lnTo>
                  <a:pt x="21" y="140"/>
                </a:lnTo>
                <a:lnTo>
                  <a:pt x="18" y="143"/>
                </a:lnTo>
                <a:lnTo>
                  <a:pt x="18" y="355"/>
                </a:lnTo>
                <a:lnTo>
                  <a:pt x="10" y="355"/>
                </a:lnTo>
                <a:lnTo>
                  <a:pt x="10" y="150"/>
                </a:lnTo>
                <a:lnTo>
                  <a:pt x="9" y="151"/>
                </a:lnTo>
                <a:lnTo>
                  <a:pt x="7" y="152"/>
                </a:lnTo>
                <a:lnTo>
                  <a:pt x="6" y="154"/>
                </a:lnTo>
                <a:lnTo>
                  <a:pt x="5" y="155"/>
                </a:lnTo>
                <a:lnTo>
                  <a:pt x="4" y="156"/>
                </a:lnTo>
                <a:lnTo>
                  <a:pt x="3" y="157"/>
                </a:lnTo>
                <a:lnTo>
                  <a:pt x="1" y="158"/>
                </a:lnTo>
                <a:lnTo>
                  <a:pt x="0" y="161"/>
                </a:lnTo>
                <a:lnTo>
                  <a:pt x="0" y="243"/>
                </a:lnTo>
                <a:lnTo>
                  <a:pt x="0" y="315"/>
                </a:lnTo>
                <a:lnTo>
                  <a:pt x="0" y="378"/>
                </a:lnTo>
                <a:lnTo>
                  <a:pt x="0" y="432"/>
                </a:lnTo>
                <a:lnTo>
                  <a:pt x="0" y="480"/>
                </a:lnTo>
                <a:lnTo>
                  <a:pt x="0" y="523"/>
                </a:lnTo>
                <a:lnTo>
                  <a:pt x="0" y="563"/>
                </a:lnTo>
                <a:lnTo>
                  <a:pt x="0" y="600"/>
                </a:lnTo>
                <a:lnTo>
                  <a:pt x="0" y="638"/>
                </a:lnTo>
                <a:lnTo>
                  <a:pt x="0" y="678"/>
                </a:lnTo>
                <a:lnTo>
                  <a:pt x="0" y="720"/>
                </a:lnTo>
                <a:lnTo>
                  <a:pt x="0" y="768"/>
                </a:lnTo>
                <a:lnTo>
                  <a:pt x="0" y="822"/>
                </a:lnTo>
                <a:lnTo>
                  <a:pt x="0" y="884"/>
                </a:lnTo>
                <a:lnTo>
                  <a:pt x="0" y="956"/>
                </a:lnTo>
                <a:lnTo>
                  <a:pt x="0" y="1040"/>
                </a:lnTo>
                <a:lnTo>
                  <a:pt x="3" y="1041"/>
                </a:lnTo>
                <a:lnTo>
                  <a:pt x="5" y="1043"/>
                </a:lnTo>
                <a:lnTo>
                  <a:pt x="7" y="1044"/>
                </a:lnTo>
                <a:lnTo>
                  <a:pt x="10" y="1045"/>
                </a:lnTo>
                <a:lnTo>
                  <a:pt x="10" y="663"/>
                </a:lnTo>
                <a:lnTo>
                  <a:pt x="18" y="663"/>
                </a:lnTo>
                <a:lnTo>
                  <a:pt x="18" y="1049"/>
                </a:lnTo>
                <a:lnTo>
                  <a:pt x="21" y="1050"/>
                </a:lnTo>
                <a:lnTo>
                  <a:pt x="22" y="1051"/>
                </a:lnTo>
                <a:lnTo>
                  <a:pt x="24" y="1051"/>
                </a:lnTo>
                <a:lnTo>
                  <a:pt x="27" y="1052"/>
                </a:lnTo>
                <a:lnTo>
                  <a:pt x="27" y="663"/>
                </a:lnTo>
                <a:lnTo>
                  <a:pt x="34" y="663"/>
                </a:lnTo>
                <a:lnTo>
                  <a:pt x="34" y="1055"/>
                </a:lnTo>
                <a:lnTo>
                  <a:pt x="37" y="1056"/>
                </a:lnTo>
                <a:lnTo>
                  <a:pt x="40" y="1056"/>
                </a:lnTo>
                <a:lnTo>
                  <a:pt x="42" y="1057"/>
                </a:lnTo>
                <a:lnTo>
                  <a:pt x="45" y="1057"/>
                </a:lnTo>
                <a:lnTo>
                  <a:pt x="45" y="971"/>
                </a:lnTo>
                <a:lnTo>
                  <a:pt x="45" y="896"/>
                </a:lnTo>
                <a:lnTo>
                  <a:pt x="45" y="831"/>
                </a:lnTo>
                <a:lnTo>
                  <a:pt x="45" y="775"/>
                </a:lnTo>
                <a:lnTo>
                  <a:pt x="45" y="725"/>
                </a:lnTo>
                <a:lnTo>
                  <a:pt x="45" y="679"/>
                </a:lnTo>
                <a:lnTo>
                  <a:pt x="45" y="637"/>
                </a:lnTo>
                <a:lnTo>
                  <a:pt x="45" y="596"/>
                </a:lnTo>
                <a:lnTo>
                  <a:pt x="45" y="555"/>
                </a:lnTo>
                <a:lnTo>
                  <a:pt x="45" y="513"/>
                </a:lnTo>
                <a:lnTo>
                  <a:pt x="45" y="468"/>
                </a:lnTo>
                <a:lnTo>
                  <a:pt x="45" y="417"/>
                </a:lnTo>
                <a:lnTo>
                  <a:pt x="46" y="361"/>
                </a:lnTo>
                <a:lnTo>
                  <a:pt x="46" y="295"/>
                </a:lnTo>
                <a:lnTo>
                  <a:pt x="46" y="221"/>
                </a:lnTo>
                <a:lnTo>
                  <a:pt x="46" y="134"/>
                </a:lnTo>
                <a:lnTo>
                  <a:pt x="46" y="133"/>
                </a:lnTo>
                <a:lnTo>
                  <a:pt x="46" y="132"/>
                </a:lnTo>
                <a:lnTo>
                  <a:pt x="46" y="130"/>
                </a:lnTo>
                <a:lnTo>
                  <a:pt x="46" y="128"/>
                </a:lnTo>
                <a:close/>
                <a:moveTo>
                  <a:pt x="15" y="380"/>
                </a:moveTo>
                <a:lnTo>
                  <a:pt x="37" y="380"/>
                </a:lnTo>
                <a:lnTo>
                  <a:pt x="37" y="457"/>
                </a:lnTo>
                <a:lnTo>
                  <a:pt x="15" y="457"/>
                </a:lnTo>
                <a:lnTo>
                  <a:pt x="15" y="380"/>
                </a:lnTo>
                <a:close/>
                <a:moveTo>
                  <a:pt x="18" y="384"/>
                </a:moveTo>
                <a:lnTo>
                  <a:pt x="27" y="384"/>
                </a:lnTo>
                <a:lnTo>
                  <a:pt x="27" y="451"/>
                </a:lnTo>
                <a:lnTo>
                  <a:pt x="18" y="451"/>
                </a:lnTo>
                <a:lnTo>
                  <a:pt x="18" y="384"/>
                </a:lnTo>
                <a:close/>
                <a:moveTo>
                  <a:pt x="15" y="470"/>
                </a:moveTo>
                <a:lnTo>
                  <a:pt x="37" y="470"/>
                </a:lnTo>
                <a:lnTo>
                  <a:pt x="37" y="547"/>
                </a:lnTo>
                <a:lnTo>
                  <a:pt x="15" y="547"/>
                </a:lnTo>
                <a:lnTo>
                  <a:pt x="15" y="470"/>
                </a:lnTo>
                <a:close/>
                <a:moveTo>
                  <a:pt x="18" y="475"/>
                </a:moveTo>
                <a:lnTo>
                  <a:pt x="27" y="475"/>
                </a:lnTo>
                <a:lnTo>
                  <a:pt x="27" y="542"/>
                </a:lnTo>
                <a:lnTo>
                  <a:pt x="18" y="542"/>
                </a:lnTo>
                <a:lnTo>
                  <a:pt x="18" y="475"/>
                </a:lnTo>
                <a:close/>
                <a:moveTo>
                  <a:pt x="22" y="573"/>
                </a:moveTo>
                <a:lnTo>
                  <a:pt x="22" y="573"/>
                </a:lnTo>
                <a:lnTo>
                  <a:pt x="22" y="573"/>
                </a:lnTo>
                <a:lnTo>
                  <a:pt x="23" y="573"/>
                </a:lnTo>
                <a:lnTo>
                  <a:pt x="23" y="573"/>
                </a:lnTo>
                <a:lnTo>
                  <a:pt x="23" y="573"/>
                </a:lnTo>
                <a:lnTo>
                  <a:pt x="24" y="573"/>
                </a:lnTo>
                <a:lnTo>
                  <a:pt x="24" y="575"/>
                </a:lnTo>
                <a:lnTo>
                  <a:pt x="24" y="575"/>
                </a:lnTo>
                <a:lnTo>
                  <a:pt x="25" y="575"/>
                </a:lnTo>
                <a:lnTo>
                  <a:pt x="25" y="576"/>
                </a:lnTo>
                <a:lnTo>
                  <a:pt x="25" y="576"/>
                </a:lnTo>
                <a:lnTo>
                  <a:pt x="25" y="576"/>
                </a:lnTo>
                <a:lnTo>
                  <a:pt x="25" y="576"/>
                </a:lnTo>
                <a:lnTo>
                  <a:pt x="25" y="577"/>
                </a:lnTo>
                <a:lnTo>
                  <a:pt x="25" y="577"/>
                </a:lnTo>
                <a:lnTo>
                  <a:pt x="25" y="578"/>
                </a:lnTo>
                <a:lnTo>
                  <a:pt x="25" y="578"/>
                </a:lnTo>
                <a:lnTo>
                  <a:pt x="25" y="578"/>
                </a:lnTo>
                <a:lnTo>
                  <a:pt x="25" y="579"/>
                </a:lnTo>
                <a:lnTo>
                  <a:pt x="25" y="579"/>
                </a:lnTo>
                <a:lnTo>
                  <a:pt x="25" y="579"/>
                </a:lnTo>
                <a:lnTo>
                  <a:pt x="25" y="581"/>
                </a:lnTo>
                <a:lnTo>
                  <a:pt x="25" y="581"/>
                </a:lnTo>
                <a:lnTo>
                  <a:pt x="24" y="581"/>
                </a:lnTo>
                <a:lnTo>
                  <a:pt x="24" y="582"/>
                </a:lnTo>
                <a:lnTo>
                  <a:pt x="24" y="582"/>
                </a:lnTo>
                <a:lnTo>
                  <a:pt x="23" y="582"/>
                </a:lnTo>
                <a:lnTo>
                  <a:pt x="23" y="582"/>
                </a:lnTo>
                <a:lnTo>
                  <a:pt x="23" y="582"/>
                </a:lnTo>
                <a:lnTo>
                  <a:pt x="22" y="582"/>
                </a:lnTo>
                <a:lnTo>
                  <a:pt x="22" y="582"/>
                </a:lnTo>
                <a:lnTo>
                  <a:pt x="22" y="582"/>
                </a:lnTo>
                <a:lnTo>
                  <a:pt x="21" y="582"/>
                </a:lnTo>
                <a:lnTo>
                  <a:pt x="21" y="582"/>
                </a:lnTo>
                <a:lnTo>
                  <a:pt x="19" y="582"/>
                </a:lnTo>
                <a:lnTo>
                  <a:pt x="19" y="582"/>
                </a:lnTo>
                <a:lnTo>
                  <a:pt x="19" y="582"/>
                </a:lnTo>
                <a:lnTo>
                  <a:pt x="18" y="582"/>
                </a:lnTo>
                <a:lnTo>
                  <a:pt x="18" y="582"/>
                </a:lnTo>
                <a:lnTo>
                  <a:pt x="18" y="581"/>
                </a:lnTo>
                <a:lnTo>
                  <a:pt x="18" y="581"/>
                </a:lnTo>
                <a:lnTo>
                  <a:pt x="17" y="581"/>
                </a:lnTo>
                <a:lnTo>
                  <a:pt x="17" y="579"/>
                </a:lnTo>
                <a:lnTo>
                  <a:pt x="17" y="579"/>
                </a:lnTo>
                <a:lnTo>
                  <a:pt x="17" y="579"/>
                </a:lnTo>
                <a:lnTo>
                  <a:pt x="17" y="578"/>
                </a:lnTo>
                <a:lnTo>
                  <a:pt x="17" y="578"/>
                </a:lnTo>
                <a:lnTo>
                  <a:pt x="17" y="578"/>
                </a:lnTo>
                <a:lnTo>
                  <a:pt x="17" y="577"/>
                </a:lnTo>
                <a:lnTo>
                  <a:pt x="17" y="577"/>
                </a:lnTo>
                <a:lnTo>
                  <a:pt x="17" y="576"/>
                </a:lnTo>
                <a:lnTo>
                  <a:pt x="17" y="576"/>
                </a:lnTo>
                <a:lnTo>
                  <a:pt x="17" y="576"/>
                </a:lnTo>
                <a:lnTo>
                  <a:pt x="17" y="576"/>
                </a:lnTo>
                <a:lnTo>
                  <a:pt x="18" y="575"/>
                </a:lnTo>
                <a:lnTo>
                  <a:pt x="18" y="575"/>
                </a:lnTo>
                <a:lnTo>
                  <a:pt x="18" y="575"/>
                </a:lnTo>
                <a:lnTo>
                  <a:pt x="18" y="573"/>
                </a:lnTo>
                <a:lnTo>
                  <a:pt x="19" y="573"/>
                </a:lnTo>
                <a:lnTo>
                  <a:pt x="19" y="573"/>
                </a:lnTo>
                <a:lnTo>
                  <a:pt x="19" y="573"/>
                </a:lnTo>
                <a:lnTo>
                  <a:pt x="21" y="573"/>
                </a:lnTo>
                <a:lnTo>
                  <a:pt x="21" y="573"/>
                </a:lnTo>
                <a:lnTo>
                  <a:pt x="22" y="573"/>
                </a:lnTo>
                <a:close/>
                <a:moveTo>
                  <a:pt x="22" y="591"/>
                </a:moveTo>
                <a:lnTo>
                  <a:pt x="22" y="591"/>
                </a:lnTo>
                <a:lnTo>
                  <a:pt x="22" y="591"/>
                </a:lnTo>
                <a:lnTo>
                  <a:pt x="23" y="591"/>
                </a:lnTo>
                <a:lnTo>
                  <a:pt x="23" y="591"/>
                </a:lnTo>
                <a:lnTo>
                  <a:pt x="23" y="591"/>
                </a:lnTo>
                <a:lnTo>
                  <a:pt x="24" y="593"/>
                </a:lnTo>
                <a:lnTo>
                  <a:pt x="24" y="593"/>
                </a:lnTo>
                <a:lnTo>
                  <a:pt x="24" y="593"/>
                </a:lnTo>
                <a:lnTo>
                  <a:pt x="25" y="593"/>
                </a:lnTo>
                <a:lnTo>
                  <a:pt x="25" y="594"/>
                </a:lnTo>
                <a:lnTo>
                  <a:pt x="25" y="594"/>
                </a:lnTo>
                <a:lnTo>
                  <a:pt x="25" y="594"/>
                </a:lnTo>
                <a:lnTo>
                  <a:pt x="25" y="595"/>
                </a:lnTo>
                <a:lnTo>
                  <a:pt x="25" y="595"/>
                </a:lnTo>
                <a:lnTo>
                  <a:pt x="25" y="595"/>
                </a:lnTo>
                <a:lnTo>
                  <a:pt x="25" y="596"/>
                </a:lnTo>
                <a:lnTo>
                  <a:pt x="25" y="596"/>
                </a:lnTo>
                <a:lnTo>
                  <a:pt x="25" y="596"/>
                </a:lnTo>
                <a:lnTo>
                  <a:pt x="25" y="597"/>
                </a:lnTo>
                <a:lnTo>
                  <a:pt x="25" y="597"/>
                </a:lnTo>
                <a:lnTo>
                  <a:pt x="25" y="599"/>
                </a:lnTo>
                <a:lnTo>
                  <a:pt x="25" y="599"/>
                </a:lnTo>
                <a:lnTo>
                  <a:pt x="25" y="599"/>
                </a:lnTo>
                <a:lnTo>
                  <a:pt x="24" y="599"/>
                </a:lnTo>
                <a:lnTo>
                  <a:pt x="24" y="600"/>
                </a:lnTo>
                <a:lnTo>
                  <a:pt x="24" y="600"/>
                </a:lnTo>
                <a:lnTo>
                  <a:pt x="23" y="600"/>
                </a:lnTo>
                <a:lnTo>
                  <a:pt x="23" y="600"/>
                </a:lnTo>
                <a:lnTo>
                  <a:pt x="23" y="600"/>
                </a:lnTo>
                <a:lnTo>
                  <a:pt x="22" y="600"/>
                </a:lnTo>
                <a:lnTo>
                  <a:pt x="22" y="601"/>
                </a:lnTo>
                <a:lnTo>
                  <a:pt x="22" y="601"/>
                </a:lnTo>
                <a:lnTo>
                  <a:pt x="21" y="601"/>
                </a:lnTo>
                <a:lnTo>
                  <a:pt x="21" y="600"/>
                </a:lnTo>
                <a:lnTo>
                  <a:pt x="19" y="600"/>
                </a:lnTo>
                <a:lnTo>
                  <a:pt x="19" y="600"/>
                </a:lnTo>
                <a:lnTo>
                  <a:pt x="19" y="600"/>
                </a:lnTo>
                <a:lnTo>
                  <a:pt x="18" y="600"/>
                </a:lnTo>
                <a:lnTo>
                  <a:pt x="18" y="600"/>
                </a:lnTo>
                <a:lnTo>
                  <a:pt x="18" y="599"/>
                </a:lnTo>
                <a:lnTo>
                  <a:pt x="18" y="599"/>
                </a:lnTo>
                <a:lnTo>
                  <a:pt x="17" y="599"/>
                </a:lnTo>
                <a:lnTo>
                  <a:pt x="17" y="599"/>
                </a:lnTo>
                <a:lnTo>
                  <a:pt x="17" y="597"/>
                </a:lnTo>
                <a:lnTo>
                  <a:pt x="17" y="597"/>
                </a:lnTo>
                <a:lnTo>
                  <a:pt x="17" y="596"/>
                </a:lnTo>
                <a:lnTo>
                  <a:pt x="17" y="596"/>
                </a:lnTo>
                <a:lnTo>
                  <a:pt x="17" y="596"/>
                </a:lnTo>
                <a:lnTo>
                  <a:pt x="17" y="595"/>
                </a:lnTo>
                <a:lnTo>
                  <a:pt x="17" y="595"/>
                </a:lnTo>
                <a:lnTo>
                  <a:pt x="17" y="595"/>
                </a:lnTo>
                <a:lnTo>
                  <a:pt x="17" y="594"/>
                </a:lnTo>
                <a:lnTo>
                  <a:pt x="17" y="594"/>
                </a:lnTo>
                <a:lnTo>
                  <a:pt x="17" y="594"/>
                </a:lnTo>
                <a:lnTo>
                  <a:pt x="18" y="593"/>
                </a:lnTo>
                <a:lnTo>
                  <a:pt x="18" y="593"/>
                </a:lnTo>
                <a:lnTo>
                  <a:pt x="18" y="593"/>
                </a:lnTo>
                <a:lnTo>
                  <a:pt x="18" y="593"/>
                </a:lnTo>
                <a:lnTo>
                  <a:pt x="19" y="591"/>
                </a:lnTo>
                <a:lnTo>
                  <a:pt x="19" y="591"/>
                </a:lnTo>
                <a:lnTo>
                  <a:pt x="19" y="591"/>
                </a:lnTo>
                <a:lnTo>
                  <a:pt x="21" y="591"/>
                </a:lnTo>
                <a:lnTo>
                  <a:pt x="21" y="591"/>
                </a:lnTo>
                <a:lnTo>
                  <a:pt x="22" y="591"/>
                </a:lnTo>
                <a:close/>
                <a:moveTo>
                  <a:pt x="22" y="609"/>
                </a:moveTo>
                <a:lnTo>
                  <a:pt x="22" y="609"/>
                </a:lnTo>
                <a:lnTo>
                  <a:pt x="22" y="609"/>
                </a:lnTo>
                <a:lnTo>
                  <a:pt x="23" y="609"/>
                </a:lnTo>
                <a:lnTo>
                  <a:pt x="23" y="609"/>
                </a:lnTo>
                <a:lnTo>
                  <a:pt x="23" y="609"/>
                </a:lnTo>
                <a:lnTo>
                  <a:pt x="24" y="609"/>
                </a:lnTo>
                <a:lnTo>
                  <a:pt x="24" y="609"/>
                </a:lnTo>
                <a:lnTo>
                  <a:pt x="24" y="611"/>
                </a:lnTo>
                <a:lnTo>
                  <a:pt x="25" y="611"/>
                </a:lnTo>
                <a:lnTo>
                  <a:pt x="25" y="611"/>
                </a:lnTo>
                <a:lnTo>
                  <a:pt x="25" y="612"/>
                </a:lnTo>
                <a:lnTo>
                  <a:pt x="25" y="612"/>
                </a:lnTo>
                <a:lnTo>
                  <a:pt x="25" y="612"/>
                </a:lnTo>
                <a:lnTo>
                  <a:pt x="25" y="613"/>
                </a:lnTo>
                <a:lnTo>
                  <a:pt x="25" y="613"/>
                </a:lnTo>
                <a:lnTo>
                  <a:pt x="25" y="613"/>
                </a:lnTo>
                <a:lnTo>
                  <a:pt x="25" y="614"/>
                </a:lnTo>
                <a:lnTo>
                  <a:pt x="25" y="614"/>
                </a:lnTo>
                <a:lnTo>
                  <a:pt x="25" y="615"/>
                </a:lnTo>
                <a:lnTo>
                  <a:pt x="25" y="615"/>
                </a:lnTo>
                <a:lnTo>
                  <a:pt x="25" y="615"/>
                </a:lnTo>
                <a:lnTo>
                  <a:pt x="25" y="617"/>
                </a:lnTo>
                <a:lnTo>
                  <a:pt x="25" y="617"/>
                </a:lnTo>
                <a:lnTo>
                  <a:pt x="24" y="617"/>
                </a:lnTo>
                <a:lnTo>
                  <a:pt x="24" y="617"/>
                </a:lnTo>
                <a:lnTo>
                  <a:pt x="24" y="618"/>
                </a:lnTo>
                <a:lnTo>
                  <a:pt x="23" y="618"/>
                </a:lnTo>
                <a:lnTo>
                  <a:pt x="23" y="618"/>
                </a:lnTo>
                <a:lnTo>
                  <a:pt x="23" y="618"/>
                </a:lnTo>
                <a:lnTo>
                  <a:pt x="22" y="618"/>
                </a:lnTo>
                <a:lnTo>
                  <a:pt x="22" y="618"/>
                </a:lnTo>
                <a:lnTo>
                  <a:pt x="22" y="618"/>
                </a:lnTo>
                <a:lnTo>
                  <a:pt x="21" y="618"/>
                </a:lnTo>
                <a:lnTo>
                  <a:pt x="21" y="618"/>
                </a:lnTo>
                <a:lnTo>
                  <a:pt x="19" y="618"/>
                </a:lnTo>
                <a:lnTo>
                  <a:pt x="19" y="618"/>
                </a:lnTo>
                <a:lnTo>
                  <a:pt x="19" y="618"/>
                </a:lnTo>
                <a:lnTo>
                  <a:pt x="18" y="618"/>
                </a:lnTo>
                <a:lnTo>
                  <a:pt x="18" y="617"/>
                </a:lnTo>
                <a:lnTo>
                  <a:pt x="18" y="617"/>
                </a:lnTo>
                <a:lnTo>
                  <a:pt x="18" y="617"/>
                </a:lnTo>
                <a:lnTo>
                  <a:pt x="17" y="617"/>
                </a:lnTo>
                <a:lnTo>
                  <a:pt x="17" y="615"/>
                </a:lnTo>
                <a:lnTo>
                  <a:pt x="17" y="615"/>
                </a:lnTo>
                <a:lnTo>
                  <a:pt x="17" y="615"/>
                </a:lnTo>
                <a:lnTo>
                  <a:pt x="17" y="614"/>
                </a:lnTo>
                <a:lnTo>
                  <a:pt x="17" y="614"/>
                </a:lnTo>
                <a:lnTo>
                  <a:pt x="17" y="613"/>
                </a:lnTo>
                <a:lnTo>
                  <a:pt x="17" y="613"/>
                </a:lnTo>
                <a:lnTo>
                  <a:pt x="17" y="613"/>
                </a:lnTo>
                <a:lnTo>
                  <a:pt x="17" y="612"/>
                </a:lnTo>
                <a:lnTo>
                  <a:pt x="17" y="612"/>
                </a:lnTo>
                <a:lnTo>
                  <a:pt x="17" y="612"/>
                </a:lnTo>
                <a:lnTo>
                  <a:pt x="17" y="611"/>
                </a:lnTo>
                <a:lnTo>
                  <a:pt x="18" y="611"/>
                </a:lnTo>
                <a:lnTo>
                  <a:pt x="18" y="611"/>
                </a:lnTo>
                <a:lnTo>
                  <a:pt x="18" y="609"/>
                </a:lnTo>
                <a:lnTo>
                  <a:pt x="18" y="609"/>
                </a:lnTo>
                <a:lnTo>
                  <a:pt x="19" y="609"/>
                </a:lnTo>
                <a:lnTo>
                  <a:pt x="19" y="609"/>
                </a:lnTo>
                <a:lnTo>
                  <a:pt x="19" y="609"/>
                </a:lnTo>
                <a:lnTo>
                  <a:pt x="21" y="609"/>
                </a:lnTo>
                <a:lnTo>
                  <a:pt x="21" y="609"/>
                </a:lnTo>
                <a:lnTo>
                  <a:pt x="22" y="609"/>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383189" y="4237277"/>
            <a:ext cx="1450481" cy="1991932"/>
            <a:chOff x="1792288" y="173037"/>
            <a:chExt cx="617538" cy="573088"/>
          </a:xfrm>
        </p:grpSpPr>
        <p:sp>
          <p:nvSpPr>
            <p:cNvPr id="19" name="Freeform 48"/>
            <p:cNvSpPr>
              <a:spLocks noEditPoints="1"/>
            </p:cNvSpPr>
            <p:nvPr/>
          </p:nvSpPr>
          <p:spPr bwMode="auto">
            <a:xfrm>
              <a:off x="1792288" y="173037"/>
              <a:ext cx="617538" cy="263525"/>
            </a:xfrm>
            <a:custGeom>
              <a:avLst/>
              <a:gdLst/>
              <a:ahLst/>
              <a:cxnLst>
                <a:cxn ang="0">
                  <a:pos x="460" y="331"/>
                </a:cxn>
                <a:cxn ang="0">
                  <a:pos x="0" y="120"/>
                </a:cxn>
                <a:cxn ang="0">
                  <a:pos x="354" y="144"/>
                </a:cxn>
                <a:cxn ang="0">
                  <a:pos x="357" y="152"/>
                </a:cxn>
                <a:cxn ang="0">
                  <a:pos x="364" y="160"/>
                </a:cxn>
                <a:cxn ang="0">
                  <a:pos x="373" y="168"/>
                </a:cxn>
                <a:cxn ang="0">
                  <a:pos x="382" y="171"/>
                </a:cxn>
                <a:cxn ang="0">
                  <a:pos x="391" y="175"/>
                </a:cxn>
                <a:cxn ang="0">
                  <a:pos x="417" y="182"/>
                </a:cxn>
                <a:cxn ang="0">
                  <a:pos x="447" y="186"/>
                </a:cxn>
                <a:cxn ang="0">
                  <a:pos x="492" y="186"/>
                </a:cxn>
                <a:cxn ang="0">
                  <a:pos x="533" y="180"/>
                </a:cxn>
                <a:cxn ang="0">
                  <a:pos x="563" y="168"/>
                </a:cxn>
                <a:cxn ang="0">
                  <a:pos x="574" y="160"/>
                </a:cxn>
                <a:cxn ang="0">
                  <a:pos x="581" y="152"/>
                </a:cxn>
                <a:cxn ang="0">
                  <a:pos x="582" y="144"/>
                </a:cxn>
                <a:cxn ang="0">
                  <a:pos x="581" y="135"/>
                </a:cxn>
                <a:cxn ang="0">
                  <a:pos x="574" y="127"/>
                </a:cxn>
                <a:cxn ang="0">
                  <a:pos x="563" y="120"/>
                </a:cxn>
                <a:cxn ang="0">
                  <a:pos x="463" y="144"/>
                </a:cxn>
                <a:cxn ang="0">
                  <a:pos x="492" y="102"/>
                </a:cxn>
                <a:cxn ang="0">
                  <a:pos x="447" y="102"/>
                </a:cxn>
                <a:cxn ang="0">
                  <a:pos x="405" y="109"/>
                </a:cxn>
                <a:cxn ang="0">
                  <a:pos x="375" y="120"/>
                </a:cxn>
                <a:cxn ang="0">
                  <a:pos x="364" y="127"/>
                </a:cxn>
                <a:cxn ang="0">
                  <a:pos x="357" y="135"/>
                </a:cxn>
                <a:cxn ang="0">
                  <a:pos x="354" y="144"/>
                </a:cxn>
                <a:cxn ang="0">
                  <a:pos x="550" y="114"/>
                </a:cxn>
                <a:cxn ang="0">
                  <a:pos x="463" y="144"/>
                </a:cxn>
                <a:cxn ang="0">
                  <a:pos x="471" y="240"/>
                </a:cxn>
                <a:cxn ang="0">
                  <a:pos x="312" y="0"/>
                </a:cxn>
                <a:cxn ang="0">
                  <a:pos x="471" y="240"/>
                </a:cxn>
                <a:cxn ang="0">
                  <a:pos x="71" y="97"/>
                </a:cxn>
                <a:cxn ang="0">
                  <a:pos x="370" y="193"/>
                </a:cxn>
                <a:cxn ang="0">
                  <a:pos x="403" y="200"/>
                </a:cxn>
                <a:cxn ang="0">
                  <a:pos x="430" y="205"/>
                </a:cxn>
                <a:cxn ang="0">
                  <a:pos x="462" y="207"/>
                </a:cxn>
                <a:cxn ang="0">
                  <a:pos x="501" y="206"/>
                </a:cxn>
                <a:cxn ang="0">
                  <a:pos x="543" y="200"/>
                </a:cxn>
                <a:cxn ang="0">
                  <a:pos x="587" y="188"/>
                </a:cxn>
                <a:cxn ang="0">
                  <a:pos x="617" y="177"/>
                </a:cxn>
                <a:cxn ang="0">
                  <a:pos x="628" y="169"/>
                </a:cxn>
                <a:cxn ang="0">
                  <a:pos x="635" y="162"/>
                </a:cxn>
                <a:cxn ang="0">
                  <a:pos x="639" y="153"/>
                </a:cxn>
                <a:cxn ang="0">
                  <a:pos x="639" y="146"/>
                </a:cxn>
                <a:cxn ang="0">
                  <a:pos x="633" y="135"/>
                </a:cxn>
                <a:cxn ang="0">
                  <a:pos x="617" y="122"/>
                </a:cxn>
                <a:cxn ang="0">
                  <a:pos x="589" y="106"/>
                </a:cxn>
                <a:cxn ang="0">
                  <a:pos x="568" y="99"/>
                </a:cxn>
                <a:cxn ang="0">
                  <a:pos x="483" y="330"/>
                </a:cxn>
                <a:cxn ang="0">
                  <a:pos x="779" y="165"/>
                </a:cxn>
                <a:cxn ang="0">
                  <a:pos x="483" y="330"/>
                </a:cxn>
                <a:cxn ang="0">
                  <a:pos x="508" y="297"/>
                </a:cxn>
                <a:cxn ang="0">
                  <a:pos x="729" y="192"/>
                </a:cxn>
                <a:cxn ang="0">
                  <a:pos x="739" y="189"/>
                </a:cxn>
                <a:cxn ang="0">
                  <a:pos x="747" y="237"/>
                </a:cxn>
                <a:cxn ang="0">
                  <a:pos x="739" y="240"/>
                </a:cxn>
                <a:cxn ang="0">
                  <a:pos x="495" y="320"/>
                </a:cxn>
                <a:cxn ang="0">
                  <a:pos x="508" y="262"/>
                </a:cxn>
              </a:cxnLst>
              <a:rect l="0" t="0" r="r" b="b"/>
              <a:pathLst>
                <a:path w="779" h="331">
                  <a:moveTo>
                    <a:pt x="460" y="262"/>
                  </a:moveTo>
                  <a:lnTo>
                    <a:pt x="460" y="331"/>
                  </a:lnTo>
                  <a:lnTo>
                    <a:pt x="0" y="187"/>
                  </a:lnTo>
                  <a:lnTo>
                    <a:pt x="0" y="120"/>
                  </a:lnTo>
                  <a:lnTo>
                    <a:pt x="460" y="262"/>
                  </a:lnTo>
                  <a:close/>
                  <a:moveTo>
                    <a:pt x="354" y="144"/>
                  </a:moveTo>
                  <a:lnTo>
                    <a:pt x="354" y="148"/>
                  </a:lnTo>
                  <a:lnTo>
                    <a:pt x="357" y="152"/>
                  </a:lnTo>
                  <a:lnTo>
                    <a:pt x="359" y="157"/>
                  </a:lnTo>
                  <a:lnTo>
                    <a:pt x="364" y="160"/>
                  </a:lnTo>
                  <a:lnTo>
                    <a:pt x="369" y="164"/>
                  </a:lnTo>
                  <a:lnTo>
                    <a:pt x="373" y="168"/>
                  </a:lnTo>
                  <a:lnTo>
                    <a:pt x="463" y="144"/>
                  </a:lnTo>
                  <a:lnTo>
                    <a:pt x="382" y="171"/>
                  </a:lnTo>
                  <a:lnTo>
                    <a:pt x="388" y="174"/>
                  </a:lnTo>
                  <a:lnTo>
                    <a:pt x="391" y="175"/>
                  </a:lnTo>
                  <a:lnTo>
                    <a:pt x="463" y="144"/>
                  </a:lnTo>
                  <a:lnTo>
                    <a:pt x="417" y="182"/>
                  </a:lnTo>
                  <a:lnTo>
                    <a:pt x="424" y="183"/>
                  </a:lnTo>
                  <a:lnTo>
                    <a:pt x="447" y="186"/>
                  </a:lnTo>
                  <a:lnTo>
                    <a:pt x="468" y="187"/>
                  </a:lnTo>
                  <a:lnTo>
                    <a:pt x="492" y="186"/>
                  </a:lnTo>
                  <a:lnTo>
                    <a:pt x="514" y="183"/>
                  </a:lnTo>
                  <a:lnTo>
                    <a:pt x="533" y="180"/>
                  </a:lnTo>
                  <a:lnTo>
                    <a:pt x="550" y="174"/>
                  </a:lnTo>
                  <a:lnTo>
                    <a:pt x="563" y="168"/>
                  </a:lnTo>
                  <a:lnTo>
                    <a:pt x="569" y="164"/>
                  </a:lnTo>
                  <a:lnTo>
                    <a:pt x="574" y="160"/>
                  </a:lnTo>
                  <a:lnTo>
                    <a:pt x="577" y="157"/>
                  </a:lnTo>
                  <a:lnTo>
                    <a:pt x="581" y="152"/>
                  </a:lnTo>
                  <a:lnTo>
                    <a:pt x="582" y="148"/>
                  </a:lnTo>
                  <a:lnTo>
                    <a:pt x="582" y="144"/>
                  </a:lnTo>
                  <a:lnTo>
                    <a:pt x="582" y="140"/>
                  </a:lnTo>
                  <a:lnTo>
                    <a:pt x="581" y="135"/>
                  </a:lnTo>
                  <a:lnTo>
                    <a:pt x="577" y="130"/>
                  </a:lnTo>
                  <a:lnTo>
                    <a:pt x="574" y="127"/>
                  </a:lnTo>
                  <a:lnTo>
                    <a:pt x="569" y="123"/>
                  </a:lnTo>
                  <a:lnTo>
                    <a:pt x="563" y="120"/>
                  </a:lnTo>
                  <a:lnTo>
                    <a:pt x="559" y="117"/>
                  </a:lnTo>
                  <a:lnTo>
                    <a:pt x="463" y="144"/>
                  </a:lnTo>
                  <a:lnTo>
                    <a:pt x="513" y="104"/>
                  </a:lnTo>
                  <a:lnTo>
                    <a:pt x="492" y="102"/>
                  </a:lnTo>
                  <a:lnTo>
                    <a:pt x="468" y="100"/>
                  </a:lnTo>
                  <a:lnTo>
                    <a:pt x="447" y="102"/>
                  </a:lnTo>
                  <a:lnTo>
                    <a:pt x="424" y="104"/>
                  </a:lnTo>
                  <a:lnTo>
                    <a:pt x="405" y="109"/>
                  </a:lnTo>
                  <a:lnTo>
                    <a:pt x="388" y="114"/>
                  </a:lnTo>
                  <a:lnTo>
                    <a:pt x="375" y="120"/>
                  </a:lnTo>
                  <a:lnTo>
                    <a:pt x="369" y="123"/>
                  </a:lnTo>
                  <a:lnTo>
                    <a:pt x="364" y="127"/>
                  </a:lnTo>
                  <a:lnTo>
                    <a:pt x="359" y="130"/>
                  </a:lnTo>
                  <a:lnTo>
                    <a:pt x="357" y="135"/>
                  </a:lnTo>
                  <a:lnTo>
                    <a:pt x="354" y="140"/>
                  </a:lnTo>
                  <a:lnTo>
                    <a:pt x="354" y="144"/>
                  </a:lnTo>
                  <a:close/>
                  <a:moveTo>
                    <a:pt x="551" y="115"/>
                  </a:moveTo>
                  <a:lnTo>
                    <a:pt x="550" y="114"/>
                  </a:lnTo>
                  <a:lnTo>
                    <a:pt x="540" y="111"/>
                  </a:lnTo>
                  <a:lnTo>
                    <a:pt x="463" y="144"/>
                  </a:lnTo>
                  <a:lnTo>
                    <a:pt x="551" y="115"/>
                  </a:lnTo>
                  <a:close/>
                  <a:moveTo>
                    <a:pt x="471" y="240"/>
                  </a:moveTo>
                  <a:lnTo>
                    <a:pt x="773" y="142"/>
                  </a:lnTo>
                  <a:lnTo>
                    <a:pt x="312" y="0"/>
                  </a:lnTo>
                  <a:lnTo>
                    <a:pt x="11" y="97"/>
                  </a:lnTo>
                  <a:lnTo>
                    <a:pt x="471" y="240"/>
                  </a:lnTo>
                  <a:close/>
                  <a:moveTo>
                    <a:pt x="312" y="19"/>
                  </a:moveTo>
                  <a:lnTo>
                    <a:pt x="71" y="97"/>
                  </a:lnTo>
                  <a:lnTo>
                    <a:pt x="365" y="190"/>
                  </a:lnTo>
                  <a:lnTo>
                    <a:pt x="370" y="193"/>
                  </a:lnTo>
                  <a:lnTo>
                    <a:pt x="383" y="196"/>
                  </a:lnTo>
                  <a:lnTo>
                    <a:pt x="403" y="200"/>
                  </a:lnTo>
                  <a:lnTo>
                    <a:pt x="415" y="202"/>
                  </a:lnTo>
                  <a:lnTo>
                    <a:pt x="430" y="205"/>
                  </a:lnTo>
                  <a:lnTo>
                    <a:pt x="447" y="206"/>
                  </a:lnTo>
                  <a:lnTo>
                    <a:pt x="462" y="207"/>
                  </a:lnTo>
                  <a:lnTo>
                    <a:pt x="481" y="207"/>
                  </a:lnTo>
                  <a:lnTo>
                    <a:pt x="501" y="206"/>
                  </a:lnTo>
                  <a:lnTo>
                    <a:pt x="521" y="204"/>
                  </a:lnTo>
                  <a:lnTo>
                    <a:pt x="543" y="200"/>
                  </a:lnTo>
                  <a:lnTo>
                    <a:pt x="565" y="195"/>
                  </a:lnTo>
                  <a:lnTo>
                    <a:pt x="587" y="188"/>
                  </a:lnTo>
                  <a:lnTo>
                    <a:pt x="607" y="181"/>
                  </a:lnTo>
                  <a:lnTo>
                    <a:pt x="617" y="177"/>
                  </a:lnTo>
                  <a:lnTo>
                    <a:pt x="623" y="172"/>
                  </a:lnTo>
                  <a:lnTo>
                    <a:pt x="628" y="169"/>
                  </a:lnTo>
                  <a:lnTo>
                    <a:pt x="633" y="165"/>
                  </a:lnTo>
                  <a:lnTo>
                    <a:pt x="635" y="162"/>
                  </a:lnTo>
                  <a:lnTo>
                    <a:pt x="637" y="157"/>
                  </a:lnTo>
                  <a:lnTo>
                    <a:pt x="639" y="153"/>
                  </a:lnTo>
                  <a:lnTo>
                    <a:pt x="639" y="150"/>
                  </a:lnTo>
                  <a:lnTo>
                    <a:pt x="639" y="146"/>
                  </a:lnTo>
                  <a:lnTo>
                    <a:pt x="636" y="141"/>
                  </a:lnTo>
                  <a:lnTo>
                    <a:pt x="633" y="135"/>
                  </a:lnTo>
                  <a:lnTo>
                    <a:pt x="624" y="128"/>
                  </a:lnTo>
                  <a:lnTo>
                    <a:pt x="617" y="122"/>
                  </a:lnTo>
                  <a:lnTo>
                    <a:pt x="607" y="116"/>
                  </a:lnTo>
                  <a:lnTo>
                    <a:pt x="589" y="106"/>
                  </a:lnTo>
                  <a:lnTo>
                    <a:pt x="575" y="100"/>
                  </a:lnTo>
                  <a:lnTo>
                    <a:pt x="568" y="99"/>
                  </a:lnTo>
                  <a:lnTo>
                    <a:pt x="312" y="19"/>
                  </a:lnTo>
                  <a:close/>
                  <a:moveTo>
                    <a:pt x="483" y="330"/>
                  </a:moveTo>
                  <a:lnTo>
                    <a:pt x="779" y="234"/>
                  </a:lnTo>
                  <a:lnTo>
                    <a:pt x="779" y="165"/>
                  </a:lnTo>
                  <a:lnTo>
                    <a:pt x="483" y="260"/>
                  </a:lnTo>
                  <a:lnTo>
                    <a:pt x="483" y="330"/>
                  </a:lnTo>
                  <a:close/>
                  <a:moveTo>
                    <a:pt x="508" y="262"/>
                  </a:moveTo>
                  <a:lnTo>
                    <a:pt x="508" y="297"/>
                  </a:lnTo>
                  <a:lnTo>
                    <a:pt x="729" y="225"/>
                  </a:lnTo>
                  <a:lnTo>
                    <a:pt x="729" y="192"/>
                  </a:lnTo>
                  <a:lnTo>
                    <a:pt x="733" y="190"/>
                  </a:lnTo>
                  <a:lnTo>
                    <a:pt x="739" y="189"/>
                  </a:lnTo>
                  <a:lnTo>
                    <a:pt x="747" y="187"/>
                  </a:lnTo>
                  <a:lnTo>
                    <a:pt x="747" y="237"/>
                  </a:lnTo>
                  <a:lnTo>
                    <a:pt x="743" y="238"/>
                  </a:lnTo>
                  <a:lnTo>
                    <a:pt x="739" y="240"/>
                  </a:lnTo>
                  <a:lnTo>
                    <a:pt x="503" y="318"/>
                  </a:lnTo>
                  <a:lnTo>
                    <a:pt x="495" y="320"/>
                  </a:lnTo>
                  <a:lnTo>
                    <a:pt x="495" y="274"/>
                  </a:lnTo>
                  <a:lnTo>
                    <a:pt x="508" y="262"/>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0" name="Freeform 49"/>
            <p:cNvSpPr>
              <a:spLocks noEditPoints="1"/>
            </p:cNvSpPr>
            <p:nvPr/>
          </p:nvSpPr>
          <p:spPr bwMode="auto">
            <a:xfrm>
              <a:off x="1792288" y="346075"/>
              <a:ext cx="617538" cy="168275"/>
            </a:xfrm>
            <a:custGeom>
              <a:avLst/>
              <a:gdLst/>
              <a:ahLst/>
              <a:cxnLst>
                <a:cxn ang="0">
                  <a:pos x="460" y="144"/>
                </a:cxn>
                <a:cxn ang="0">
                  <a:pos x="460" y="212"/>
                </a:cxn>
                <a:cxn ang="0">
                  <a:pos x="0" y="68"/>
                </a:cxn>
                <a:cxn ang="0">
                  <a:pos x="0" y="0"/>
                </a:cxn>
                <a:cxn ang="0">
                  <a:pos x="460" y="144"/>
                </a:cxn>
                <a:cxn ang="0">
                  <a:pos x="483" y="211"/>
                </a:cxn>
                <a:cxn ang="0">
                  <a:pos x="779" y="115"/>
                </a:cxn>
                <a:cxn ang="0">
                  <a:pos x="779" y="45"/>
                </a:cxn>
                <a:cxn ang="0">
                  <a:pos x="483" y="141"/>
                </a:cxn>
                <a:cxn ang="0">
                  <a:pos x="483" y="211"/>
                </a:cxn>
                <a:cxn ang="0">
                  <a:pos x="508" y="143"/>
                </a:cxn>
                <a:cxn ang="0">
                  <a:pos x="508" y="179"/>
                </a:cxn>
                <a:cxn ang="0">
                  <a:pos x="729" y="107"/>
                </a:cxn>
                <a:cxn ang="0">
                  <a:pos x="729" y="73"/>
                </a:cxn>
                <a:cxn ang="0">
                  <a:pos x="733" y="72"/>
                </a:cxn>
                <a:cxn ang="0">
                  <a:pos x="739" y="69"/>
                </a:cxn>
                <a:cxn ang="0">
                  <a:pos x="747" y="67"/>
                </a:cxn>
                <a:cxn ang="0">
                  <a:pos x="747" y="119"/>
                </a:cxn>
                <a:cxn ang="0">
                  <a:pos x="743" y="120"/>
                </a:cxn>
                <a:cxn ang="0">
                  <a:pos x="739" y="121"/>
                </a:cxn>
                <a:cxn ang="0">
                  <a:pos x="503" y="199"/>
                </a:cxn>
                <a:cxn ang="0">
                  <a:pos x="495" y="201"/>
                </a:cxn>
                <a:cxn ang="0">
                  <a:pos x="495" y="156"/>
                </a:cxn>
                <a:cxn ang="0">
                  <a:pos x="508" y="143"/>
                </a:cxn>
              </a:cxnLst>
              <a:rect l="0" t="0" r="r" b="b"/>
              <a:pathLst>
                <a:path w="779" h="212">
                  <a:moveTo>
                    <a:pt x="460" y="144"/>
                  </a:moveTo>
                  <a:lnTo>
                    <a:pt x="460" y="212"/>
                  </a:lnTo>
                  <a:lnTo>
                    <a:pt x="0" y="68"/>
                  </a:lnTo>
                  <a:lnTo>
                    <a:pt x="0" y="0"/>
                  </a:lnTo>
                  <a:lnTo>
                    <a:pt x="460" y="144"/>
                  </a:lnTo>
                  <a:close/>
                  <a:moveTo>
                    <a:pt x="483" y="211"/>
                  </a:moveTo>
                  <a:lnTo>
                    <a:pt x="779" y="115"/>
                  </a:lnTo>
                  <a:lnTo>
                    <a:pt x="779" y="45"/>
                  </a:lnTo>
                  <a:lnTo>
                    <a:pt x="483" y="141"/>
                  </a:lnTo>
                  <a:lnTo>
                    <a:pt x="483" y="211"/>
                  </a:lnTo>
                  <a:close/>
                  <a:moveTo>
                    <a:pt x="508" y="143"/>
                  </a:moveTo>
                  <a:lnTo>
                    <a:pt x="508" y="179"/>
                  </a:lnTo>
                  <a:lnTo>
                    <a:pt x="729" y="107"/>
                  </a:lnTo>
                  <a:lnTo>
                    <a:pt x="729" y="73"/>
                  </a:lnTo>
                  <a:lnTo>
                    <a:pt x="733" y="72"/>
                  </a:lnTo>
                  <a:lnTo>
                    <a:pt x="739" y="69"/>
                  </a:lnTo>
                  <a:lnTo>
                    <a:pt x="747" y="67"/>
                  </a:lnTo>
                  <a:lnTo>
                    <a:pt x="747" y="119"/>
                  </a:lnTo>
                  <a:lnTo>
                    <a:pt x="743" y="120"/>
                  </a:lnTo>
                  <a:lnTo>
                    <a:pt x="739" y="121"/>
                  </a:lnTo>
                  <a:lnTo>
                    <a:pt x="503" y="199"/>
                  </a:lnTo>
                  <a:lnTo>
                    <a:pt x="495" y="201"/>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1" name="Freeform 50"/>
            <p:cNvSpPr>
              <a:spLocks noEditPoints="1"/>
            </p:cNvSpPr>
            <p:nvPr/>
          </p:nvSpPr>
          <p:spPr bwMode="auto">
            <a:xfrm>
              <a:off x="1792288" y="423862"/>
              <a:ext cx="617538" cy="168275"/>
            </a:xfrm>
            <a:custGeom>
              <a:avLst/>
              <a:gdLst/>
              <a:ahLst/>
              <a:cxnLst>
                <a:cxn ang="0">
                  <a:pos x="460" y="143"/>
                </a:cxn>
                <a:cxn ang="0">
                  <a:pos x="460" y="211"/>
                </a:cxn>
                <a:cxn ang="0">
                  <a:pos x="0" y="69"/>
                </a:cxn>
                <a:cxn ang="0">
                  <a:pos x="0" y="0"/>
                </a:cxn>
                <a:cxn ang="0">
                  <a:pos x="460" y="143"/>
                </a:cxn>
                <a:cxn ang="0">
                  <a:pos x="483" y="210"/>
                </a:cxn>
                <a:cxn ang="0">
                  <a:pos x="779" y="115"/>
                </a:cxn>
                <a:cxn ang="0">
                  <a:pos x="779" y="46"/>
                </a:cxn>
                <a:cxn ang="0">
                  <a:pos x="483" y="142"/>
                </a:cxn>
                <a:cxn ang="0">
                  <a:pos x="483" y="210"/>
                </a:cxn>
                <a:cxn ang="0">
                  <a:pos x="508" y="143"/>
                </a:cxn>
                <a:cxn ang="0">
                  <a:pos x="508" y="178"/>
                </a:cxn>
                <a:cxn ang="0">
                  <a:pos x="729" y="106"/>
                </a:cxn>
                <a:cxn ang="0">
                  <a:pos x="729" y="72"/>
                </a:cxn>
                <a:cxn ang="0">
                  <a:pos x="733" y="71"/>
                </a:cxn>
                <a:cxn ang="0">
                  <a:pos x="739" y="70"/>
                </a:cxn>
                <a:cxn ang="0">
                  <a:pos x="747" y="67"/>
                </a:cxn>
                <a:cxn ang="0">
                  <a:pos x="747" y="119"/>
                </a:cxn>
                <a:cxn ang="0">
                  <a:pos x="743" y="120"/>
                </a:cxn>
                <a:cxn ang="0">
                  <a:pos x="739" y="120"/>
                </a:cxn>
                <a:cxn ang="0">
                  <a:pos x="503" y="198"/>
                </a:cxn>
                <a:cxn ang="0">
                  <a:pos x="495" y="201"/>
                </a:cxn>
                <a:cxn ang="0">
                  <a:pos x="495" y="155"/>
                </a:cxn>
                <a:cxn ang="0">
                  <a:pos x="508" y="143"/>
                </a:cxn>
              </a:cxnLst>
              <a:rect l="0" t="0" r="r" b="b"/>
              <a:pathLst>
                <a:path w="779" h="211">
                  <a:moveTo>
                    <a:pt x="460" y="143"/>
                  </a:moveTo>
                  <a:lnTo>
                    <a:pt x="460" y="211"/>
                  </a:lnTo>
                  <a:lnTo>
                    <a:pt x="0" y="69"/>
                  </a:lnTo>
                  <a:lnTo>
                    <a:pt x="0" y="0"/>
                  </a:lnTo>
                  <a:lnTo>
                    <a:pt x="460" y="143"/>
                  </a:lnTo>
                  <a:close/>
                  <a:moveTo>
                    <a:pt x="483" y="210"/>
                  </a:moveTo>
                  <a:lnTo>
                    <a:pt x="779" y="115"/>
                  </a:lnTo>
                  <a:lnTo>
                    <a:pt x="779" y="46"/>
                  </a:lnTo>
                  <a:lnTo>
                    <a:pt x="483" y="142"/>
                  </a:lnTo>
                  <a:lnTo>
                    <a:pt x="483" y="210"/>
                  </a:lnTo>
                  <a:close/>
                  <a:moveTo>
                    <a:pt x="508" y="143"/>
                  </a:moveTo>
                  <a:lnTo>
                    <a:pt x="508" y="178"/>
                  </a:lnTo>
                  <a:lnTo>
                    <a:pt x="729" y="106"/>
                  </a:lnTo>
                  <a:lnTo>
                    <a:pt x="729" y="72"/>
                  </a:lnTo>
                  <a:lnTo>
                    <a:pt x="733" y="71"/>
                  </a:lnTo>
                  <a:lnTo>
                    <a:pt x="739" y="70"/>
                  </a:lnTo>
                  <a:lnTo>
                    <a:pt x="747" y="67"/>
                  </a:lnTo>
                  <a:lnTo>
                    <a:pt x="747" y="119"/>
                  </a:lnTo>
                  <a:lnTo>
                    <a:pt x="743" y="120"/>
                  </a:lnTo>
                  <a:lnTo>
                    <a:pt x="739" y="120"/>
                  </a:lnTo>
                  <a:lnTo>
                    <a:pt x="503" y="198"/>
                  </a:lnTo>
                  <a:lnTo>
                    <a:pt x="495" y="201"/>
                  </a:lnTo>
                  <a:lnTo>
                    <a:pt x="495" y="155"/>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2" name="Freeform 51"/>
            <p:cNvSpPr>
              <a:spLocks noEditPoints="1"/>
            </p:cNvSpPr>
            <p:nvPr/>
          </p:nvSpPr>
          <p:spPr bwMode="auto">
            <a:xfrm>
              <a:off x="1792288" y="501650"/>
              <a:ext cx="617538" cy="168275"/>
            </a:xfrm>
            <a:custGeom>
              <a:avLst/>
              <a:gdLst/>
              <a:ahLst/>
              <a:cxnLst>
                <a:cxn ang="0">
                  <a:pos x="460" y="144"/>
                </a:cxn>
                <a:cxn ang="0">
                  <a:pos x="460" y="213"/>
                </a:cxn>
                <a:cxn ang="0">
                  <a:pos x="0" y="69"/>
                </a:cxn>
                <a:cxn ang="0">
                  <a:pos x="0" y="0"/>
                </a:cxn>
                <a:cxn ang="0">
                  <a:pos x="460" y="144"/>
                </a:cxn>
                <a:cxn ang="0">
                  <a:pos x="483" y="212"/>
                </a:cxn>
                <a:cxn ang="0">
                  <a:pos x="779" y="116"/>
                </a:cxn>
                <a:cxn ang="0">
                  <a:pos x="779" y="47"/>
                </a:cxn>
                <a:cxn ang="0">
                  <a:pos x="483" y="142"/>
                </a:cxn>
                <a:cxn ang="0">
                  <a:pos x="483" y="212"/>
                </a:cxn>
                <a:cxn ang="0">
                  <a:pos x="508" y="143"/>
                </a:cxn>
                <a:cxn ang="0">
                  <a:pos x="508" y="179"/>
                </a:cxn>
                <a:cxn ang="0">
                  <a:pos x="729" y="107"/>
                </a:cxn>
                <a:cxn ang="0">
                  <a:pos x="729" y="74"/>
                </a:cxn>
                <a:cxn ang="0">
                  <a:pos x="733" y="72"/>
                </a:cxn>
                <a:cxn ang="0">
                  <a:pos x="739" y="70"/>
                </a:cxn>
                <a:cxn ang="0">
                  <a:pos x="747" y="69"/>
                </a:cxn>
                <a:cxn ang="0">
                  <a:pos x="747" y="119"/>
                </a:cxn>
                <a:cxn ang="0">
                  <a:pos x="743" y="120"/>
                </a:cxn>
                <a:cxn ang="0">
                  <a:pos x="739" y="122"/>
                </a:cxn>
                <a:cxn ang="0">
                  <a:pos x="503" y="200"/>
                </a:cxn>
                <a:cxn ang="0">
                  <a:pos x="495" y="202"/>
                </a:cxn>
                <a:cxn ang="0">
                  <a:pos x="495" y="156"/>
                </a:cxn>
                <a:cxn ang="0">
                  <a:pos x="508" y="143"/>
                </a:cxn>
              </a:cxnLst>
              <a:rect l="0" t="0" r="r" b="b"/>
              <a:pathLst>
                <a:path w="779" h="213">
                  <a:moveTo>
                    <a:pt x="460" y="144"/>
                  </a:moveTo>
                  <a:lnTo>
                    <a:pt x="460" y="213"/>
                  </a:lnTo>
                  <a:lnTo>
                    <a:pt x="0" y="69"/>
                  </a:lnTo>
                  <a:lnTo>
                    <a:pt x="0" y="0"/>
                  </a:lnTo>
                  <a:lnTo>
                    <a:pt x="460" y="144"/>
                  </a:lnTo>
                  <a:close/>
                  <a:moveTo>
                    <a:pt x="483" y="212"/>
                  </a:moveTo>
                  <a:lnTo>
                    <a:pt x="779" y="116"/>
                  </a:lnTo>
                  <a:lnTo>
                    <a:pt x="779" y="47"/>
                  </a:lnTo>
                  <a:lnTo>
                    <a:pt x="483" y="142"/>
                  </a:lnTo>
                  <a:lnTo>
                    <a:pt x="483" y="212"/>
                  </a:lnTo>
                  <a:close/>
                  <a:moveTo>
                    <a:pt x="508" y="143"/>
                  </a:moveTo>
                  <a:lnTo>
                    <a:pt x="508" y="179"/>
                  </a:lnTo>
                  <a:lnTo>
                    <a:pt x="729" y="107"/>
                  </a:lnTo>
                  <a:lnTo>
                    <a:pt x="729" y="74"/>
                  </a:lnTo>
                  <a:lnTo>
                    <a:pt x="733" y="72"/>
                  </a:lnTo>
                  <a:lnTo>
                    <a:pt x="739" y="70"/>
                  </a:lnTo>
                  <a:lnTo>
                    <a:pt x="747" y="69"/>
                  </a:lnTo>
                  <a:lnTo>
                    <a:pt x="747" y="119"/>
                  </a:lnTo>
                  <a:lnTo>
                    <a:pt x="743" y="120"/>
                  </a:lnTo>
                  <a:lnTo>
                    <a:pt x="739" y="122"/>
                  </a:lnTo>
                  <a:lnTo>
                    <a:pt x="503" y="200"/>
                  </a:lnTo>
                  <a:lnTo>
                    <a:pt x="495" y="202"/>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23" name="Freeform 52"/>
            <p:cNvSpPr>
              <a:spLocks noEditPoints="1"/>
            </p:cNvSpPr>
            <p:nvPr/>
          </p:nvSpPr>
          <p:spPr bwMode="auto">
            <a:xfrm>
              <a:off x="1792288" y="579437"/>
              <a:ext cx="617538" cy="166688"/>
            </a:xfrm>
            <a:custGeom>
              <a:avLst/>
              <a:gdLst/>
              <a:ahLst/>
              <a:cxnLst>
                <a:cxn ang="0">
                  <a:pos x="460" y="143"/>
                </a:cxn>
                <a:cxn ang="0">
                  <a:pos x="460" y="211"/>
                </a:cxn>
                <a:cxn ang="0">
                  <a:pos x="0" y="68"/>
                </a:cxn>
                <a:cxn ang="0">
                  <a:pos x="0" y="0"/>
                </a:cxn>
                <a:cxn ang="0">
                  <a:pos x="460" y="143"/>
                </a:cxn>
                <a:cxn ang="0">
                  <a:pos x="483" y="211"/>
                </a:cxn>
                <a:cxn ang="0">
                  <a:pos x="779" y="115"/>
                </a:cxn>
                <a:cxn ang="0">
                  <a:pos x="779" y="45"/>
                </a:cxn>
                <a:cxn ang="0">
                  <a:pos x="483" y="141"/>
                </a:cxn>
                <a:cxn ang="0">
                  <a:pos x="483" y="211"/>
                </a:cxn>
                <a:cxn ang="0">
                  <a:pos x="508" y="143"/>
                </a:cxn>
                <a:cxn ang="0">
                  <a:pos x="508" y="179"/>
                </a:cxn>
                <a:cxn ang="0">
                  <a:pos x="729" y="105"/>
                </a:cxn>
                <a:cxn ang="0">
                  <a:pos x="729" y="73"/>
                </a:cxn>
                <a:cxn ang="0">
                  <a:pos x="733" y="72"/>
                </a:cxn>
                <a:cxn ang="0">
                  <a:pos x="739" y="69"/>
                </a:cxn>
                <a:cxn ang="0">
                  <a:pos x="747" y="67"/>
                </a:cxn>
                <a:cxn ang="0">
                  <a:pos x="747" y="119"/>
                </a:cxn>
                <a:cxn ang="0">
                  <a:pos x="743" y="120"/>
                </a:cxn>
                <a:cxn ang="0">
                  <a:pos x="739" y="121"/>
                </a:cxn>
                <a:cxn ang="0">
                  <a:pos x="503" y="199"/>
                </a:cxn>
                <a:cxn ang="0">
                  <a:pos x="495" y="201"/>
                </a:cxn>
                <a:cxn ang="0">
                  <a:pos x="495" y="156"/>
                </a:cxn>
                <a:cxn ang="0">
                  <a:pos x="508" y="143"/>
                </a:cxn>
              </a:cxnLst>
              <a:rect l="0" t="0" r="r" b="b"/>
              <a:pathLst>
                <a:path w="779" h="211">
                  <a:moveTo>
                    <a:pt x="460" y="143"/>
                  </a:moveTo>
                  <a:lnTo>
                    <a:pt x="460" y="211"/>
                  </a:lnTo>
                  <a:lnTo>
                    <a:pt x="0" y="68"/>
                  </a:lnTo>
                  <a:lnTo>
                    <a:pt x="0" y="0"/>
                  </a:lnTo>
                  <a:lnTo>
                    <a:pt x="460" y="143"/>
                  </a:lnTo>
                  <a:close/>
                  <a:moveTo>
                    <a:pt x="483" y="211"/>
                  </a:moveTo>
                  <a:lnTo>
                    <a:pt x="779" y="115"/>
                  </a:lnTo>
                  <a:lnTo>
                    <a:pt x="779" y="45"/>
                  </a:lnTo>
                  <a:lnTo>
                    <a:pt x="483" y="141"/>
                  </a:lnTo>
                  <a:lnTo>
                    <a:pt x="483" y="211"/>
                  </a:lnTo>
                  <a:close/>
                  <a:moveTo>
                    <a:pt x="508" y="143"/>
                  </a:moveTo>
                  <a:lnTo>
                    <a:pt x="508" y="179"/>
                  </a:lnTo>
                  <a:lnTo>
                    <a:pt x="729" y="105"/>
                  </a:lnTo>
                  <a:lnTo>
                    <a:pt x="729" y="73"/>
                  </a:lnTo>
                  <a:lnTo>
                    <a:pt x="733" y="72"/>
                  </a:lnTo>
                  <a:lnTo>
                    <a:pt x="739" y="69"/>
                  </a:lnTo>
                  <a:lnTo>
                    <a:pt x="747" y="67"/>
                  </a:lnTo>
                  <a:lnTo>
                    <a:pt x="747" y="119"/>
                  </a:lnTo>
                  <a:lnTo>
                    <a:pt x="743" y="120"/>
                  </a:lnTo>
                  <a:lnTo>
                    <a:pt x="739" y="121"/>
                  </a:lnTo>
                  <a:lnTo>
                    <a:pt x="503" y="199"/>
                  </a:lnTo>
                  <a:lnTo>
                    <a:pt x="495" y="201"/>
                  </a:lnTo>
                  <a:lnTo>
                    <a:pt x="495" y="156"/>
                  </a:lnTo>
                  <a:lnTo>
                    <a:pt x="508" y="14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7039877" y="4886660"/>
            <a:ext cx="1056000" cy="1056000"/>
            <a:chOff x="3454902" y="3664995"/>
            <a:chExt cx="792000" cy="792000"/>
          </a:xfrm>
        </p:grpSpPr>
        <p:sp>
          <p:nvSpPr>
            <p:cNvPr id="7" name="椭圆 6"/>
            <p:cNvSpPr/>
            <p:nvPr/>
          </p:nvSpPr>
          <p:spPr bwMode="auto">
            <a:xfrm>
              <a:off x="3454902" y="3664995"/>
              <a:ext cx="792000" cy="792000"/>
            </a:xfrm>
            <a:prstGeom prst="ellipse">
              <a:avLst/>
            </a:prstGeom>
            <a:solidFill>
              <a:schemeClr val="bg1"/>
            </a:solidFill>
            <a:ln w="127000" cap="flat" cmpd="sng" algn="ctr">
              <a:solidFill>
                <a:srgbClr val="FF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圆角矩形 27"/>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圆角矩形 29"/>
            <p:cNvSpPr/>
            <p:nvPr/>
          </p:nvSpPr>
          <p:spPr bwMode="auto">
            <a:xfrm rot="7967015">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2" name="组合 31"/>
          <p:cNvGrpSpPr/>
          <p:nvPr/>
        </p:nvGrpSpPr>
        <p:grpSpPr>
          <a:xfrm>
            <a:off x="9530667" y="4886660"/>
            <a:ext cx="1056000" cy="1056000"/>
            <a:chOff x="3454902" y="3664995"/>
            <a:chExt cx="792000" cy="792000"/>
          </a:xfrm>
        </p:grpSpPr>
        <p:sp>
          <p:nvSpPr>
            <p:cNvPr id="33" name="椭圆 32"/>
            <p:cNvSpPr/>
            <p:nvPr/>
          </p:nvSpPr>
          <p:spPr bwMode="auto">
            <a:xfrm>
              <a:off x="3454902" y="3664995"/>
              <a:ext cx="792000" cy="792000"/>
            </a:xfrm>
            <a:prstGeom prst="ellipse">
              <a:avLst/>
            </a:prstGeom>
            <a:solidFill>
              <a:schemeClr val="bg1"/>
            </a:solidFill>
            <a:ln w="127000" cap="flat" cmpd="sng" algn="ctr">
              <a:solidFill>
                <a:srgbClr val="FF0000"/>
              </a:solid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圆角矩形 33"/>
            <p:cNvSpPr/>
            <p:nvPr/>
          </p:nvSpPr>
          <p:spPr bwMode="auto">
            <a:xfrm rot="2739593">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圆角矩形 34"/>
            <p:cNvSpPr/>
            <p:nvPr/>
          </p:nvSpPr>
          <p:spPr bwMode="auto">
            <a:xfrm rot="7967015">
              <a:off x="3489830" y="4003034"/>
              <a:ext cx="729854" cy="144000"/>
            </a:xfrm>
            <a:prstGeom prst="roundRect">
              <a:avLst/>
            </a:prstGeom>
            <a:solidFill>
              <a:srgbClr val="FF000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defTabSz="608965" fontAlgn="base">
                <a:spcBef>
                  <a:spcPct val="0"/>
                </a:spcBef>
                <a:spcAft>
                  <a:spcPct val="0"/>
                </a:spcAft>
              </a:pPr>
              <a:endParaRPr lang="zh-CN" altLang="en-US" sz="2400" b="1">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path" presetSubtype="0" accel="50000" decel="50000" fill="hold" nodeType="clickEffect">
                                  <p:stCondLst>
                                    <p:cond delay="0"/>
                                  </p:stCondLst>
                                  <p:childTnLst>
                                    <p:animMotion origin="layout" path="M 2.77778E-6 -3.82716E-6 L -0.24445 -0.00586 " pathEditMode="relative" rAng="0" ptsTypes="AA">
                                      <p:cBhvr>
                                        <p:cTn id="13" dur="500" fill="hold"/>
                                        <p:tgtEl>
                                          <p:spTgt spid="4"/>
                                        </p:tgtEl>
                                        <p:attrNameLst>
                                          <p:attrName>ppt_x</p:attrName>
                                          <p:attrName>ppt_y</p:attrName>
                                        </p:attrNameLst>
                                      </p:cBhvr>
                                      <p:rCtr x="-12222" y="-309"/>
                                    </p:animMotion>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64" presetClass="path" presetSubtype="0" accel="50000" decel="50000" fill="hold" nodeType="afterEffect">
                                  <p:stCondLst>
                                    <p:cond delay="0"/>
                                  </p:stCondLst>
                                  <p:childTnLst>
                                    <p:animMotion origin="layout" path="M 1.38889E-6 -2.83951E-6 L -0.00139 -0.15617 " pathEditMode="relative" rAng="0" ptsTypes="AA">
                                      <p:cBhvr>
                                        <p:cTn id="20" dur="500" fill="hold"/>
                                        <p:tgtEl>
                                          <p:spTgt spid="12"/>
                                        </p:tgtEl>
                                        <p:attrNameLst>
                                          <p:attrName>ppt_x</p:attrName>
                                          <p:attrName>ppt_y</p:attrName>
                                        </p:attrNameLst>
                                      </p:cBhvr>
                                      <p:rCtr x="-69" y="-7809"/>
                                    </p:animMotion>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16"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nvSpPr>
        <p:spPr bwMode="auto">
          <a:xfrm>
            <a:off x="1297940" y="2171065"/>
            <a:ext cx="9596120" cy="3112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257300" indent="-3429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marL="0" algn="l" eaLnBrk="1" hangingPunct="1">
              <a:lnSpc>
                <a:spcPct val="150000"/>
              </a:lnSpc>
              <a:buClr>
                <a:srgbClr val="0577DA"/>
              </a:buClr>
              <a:buSzTx/>
              <a:buFont typeface="Wingdings" panose="05000000000000000000" charset="0"/>
              <a:buChar char="u"/>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从Hadoop文件系统输入（比如HDFS）创建。</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eaLnBrk="1" hangingPunct="1">
              <a:lnSpc>
                <a:spcPct val="150000"/>
              </a:lnSpc>
              <a:buClr>
                <a:srgbClr val="0577DA"/>
              </a:buClr>
              <a:buSzTx/>
              <a:buFont typeface="Wingdings" panose="05000000000000000000" charset="0"/>
              <a:buChar char="u"/>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从父RDD转换得到新的RDD。</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eaLnBrk="1" hangingPunct="1">
              <a:lnSpc>
                <a:spcPct val="150000"/>
              </a:lnSpc>
              <a:buClr>
                <a:srgbClr val="0577DA"/>
              </a:buClr>
              <a:buSzTx/>
              <a:buFont typeface="Wingdings" panose="05000000000000000000" charset="0"/>
              <a:buChar char="u"/>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将数组或者集合这样的数据结构并行化，转化成RDD。</a:t>
            </a:r>
            <a:endPar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eaLnBrk="1" hangingPunct="1">
              <a:lnSpc>
                <a:spcPct val="150000"/>
              </a:lnSpc>
              <a:buClr>
                <a:srgbClr val="0577DA"/>
              </a:buClr>
              <a:buSzTx/>
              <a:buFont typeface="Wingdings" panose="05000000000000000000" charset="0"/>
              <a:buChar char="u"/>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通过cache()函数将计算后的RDD缓存到内存中。</a:t>
            </a:r>
            <a:endParaRPr lang="zh-CN" altLang="zh-CN" sz="2400" dirty="0">
              <a:solidFill>
                <a:srgbClr val="FFFF00"/>
              </a:solidFill>
            </a:endParaRPr>
          </a:p>
        </p:txBody>
      </p:sp>
      <p:grpSp>
        <p:nvGrpSpPr>
          <p:cNvPr id="6" name="Group 3"/>
          <p:cNvGrpSpPr/>
          <p:nvPr/>
        </p:nvGrpSpPr>
        <p:grpSpPr bwMode="auto">
          <a:xfrm>
            <a:off x="1224009" y="720005"/>
            <a:ext cx="3391075" cy="609631"/>
            <a:chOff x="0" y="0"/>
            <a:chExt cx="2136" cy="384"/>
          </a:xfrm>
        </p:grpSpPr>
        <p:sp>
          <p:nvSpPr>
            <p:cNvPr id="7"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RDD</a:t>
              </a:r>
              <a:r>
                <a:rPr lang="zh-CN" altLang="en-US" dirty="0" smtClean="0">
                  <a:solidFill>
                    <a:srgbClr val="FFFFFF"/>
                  </a:solidFill>
                  <a:effectLst>
                    <a:outerShdw blurRad="38100" dist="38100" dir="2700000" algn="tl">
                      <a:srgbClr val="000000"/>
                    </a:outerShdw>
                  </a:effectLst>
                </a:rPr>
                <a:t>创建方式</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a:solidFill>
                      <a:srgbClr val="FFFFFF"/>
                    </a:solidFill>
                    <a:effectLst>
                      <a:outerShdw blurRad="38100" dist="38100" dir="2700000" algn="tl">
                        <a:srgbClr val="000000"/>
                      </a:outerShdw>
                    </a:effectLst>
                  </a:rPr>
                  <a:t>2</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5364"/>
                                        </p:tgtEl>
                                        <p:attrNameLst>
                                          <p:attrName>style.visibility</p:attrName>
                                        </p:attrNameLst>
                                      </p:cBhvr>
                                      <p:to>
                                        <p:strVal val="visible"/>
                                      </p:to>
                                    </p:set>
                                    <p:animEffect transition="in" filter="randombar(horizontal)">
                                      <p:cBhvr>
                                        <p:cTn id="13"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8"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6365" y="2413635"/>
            <a:ext cx="9170035" cy="402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矩形 1"/>
          <p:cNvSpPr>
            <a:spLocks noChangeArrowheads="1"/>
          </p:cNvSpPr>
          <p:nvPr/>
        </p:nvSpPr>
        <p:spPr bwMode="auto">
          <a:xfrm>
            <a:off x="1251585" y="1459865"/>
            <a:ext cx="974661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l" fontAlgn="auto">
              <a:lnSpc>
                <a:spcPct val="150000"/>
              </a:lnSpc>
              <a:spcBef>
                <a:spcPts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从逻辑上来看，RDD就是数据。而实际上，从物理上来看，RDD是一种分布式内存的抽象。Spark中的数据实际上是像HDFS那样分块存储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Group 3"/>
          <p:cNvGrpSpPr/>
          <p:nvPr/>
        </p:nvGrpSpPr>
        <p:grpSpPr bwMode="auto">
          <a:xfrm>
            <a:off x="1224009" y="720005"/>
            <a:ext cx="3391075" cy="609631"/>
            <a:chOff x="0" y="0"/>
            <a:chExt cx="2136" cy="384"/>
          </a:xfrm>
        </p:grpSpPr>
        <p:sp>
          <p:nvSpPr>
            <p:cNvPr id="8"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RDD</a:t>
              </a:r>
              <a:r>
                <a:rPr lang="zh-CN" altLang="en-US" dirty="0" smtClean="0">
                  <a:solidFill>
                    <a:srgbClr val="FFFFFF"/>
                  </a:solidFill>
                  <a:effectLst>
                    <a:outerShdw blurRad="38100" dist="38100" dir="2700000" algn="tl">
                      <a:srgbClr val="000000"/>
                    </a:outerShdw>
                  </a:effectLst>
                </a:rPr>
                <a:t>存储结构</a:t>
              </a:r>
              <a:endParaRPr lang="zh-CN" altLang="en-US" dirty="0" smtClean="0">
                <a:solidFill>
                  <a:srgbClr val="FFFFFF"/>
                </a:solidFill>
                <a:effectLst>
                  <a:outerShdw blurRad="38100" dist="38100" dir="2700000" algn="tl">
                    <a:srgbClr val="000000"/>
                  </a:outerShdw>
                </a:effectLst>
              </a:endParaRPr>
            </a:p>
          </p:txBody>
        </p:sp>
        <p:grpSp>
          <p:nvGrpSpPr>
            <p:cNvPr id="9" name="Group 5"/>
            <p:cNvGrpSpPr/>
            <p:nvPr/>
          </p:nvGrpSpPr>
          <p:grpSpPr bwMode="auto">
            <a:xfrm>
              <a:off x="0" y="0"/>
              <a:ext cx="432" cy="384"/>
              <a:chOff x="0" y="0"/>
              <a:chExt cx="432" cy="384"/>
            </a:xfrm>
          </p:grpSpPr>
          <p:grpSp>
            <p:nvGrpSpPr>
              <p:cNvPr id="10" name="Group 6"/>
              <p:cNvGrpSpPr/>
              <p:nvPr/>
            </p:nvGrpSpPr>
            <p:grpSpPr bwMode="auto">
              <a:xfrm>
                <a:off x="0" y="0"/>
                <a:ext cx="384" cy="384"/>
                <a:chOff x="0" y="0"/>
                <a:chExt cx="1836" cy="1834"/>
              </a:xfrm>
            </p:grpSpPr>
            <p:pic>
              <p:nvPicPr>
                <p:cNvPr id="12" name="Picture 7" descr="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1"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smtClean="0">
                    <a:solidFill>
                      <a:srgbClr val="FFFFFF"/>
                    </a:solidFill>
                    <a:effectLst>
                      <a:outerShdw blurRad="38100" dist="38100" dir="2700000" algn="tl">
                        <a:srgbClr val="000000"/>
                      </a:outerShdw>
                    </a:effectLst>
                  </a:rPr>
                  <a:t>3</a:t>
                </a:r>
                <a:endParaRPr lang="en-US" altLang="zh-CN" sz="200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6389"/>
                                        </p:tgtEl>
                                        <p:attrNameLst>
                                          <p:attrName>style.visibility</p:attrName>
                                        </p:attrNameLst>
                                      </p:cBhvr>
                                      <p:to>
                                        <p:strVal val="visible"/>
                                      </p:to>
                                    </p:set>
                                    <p:animEffect transition="in" filter="randombar(horizontal)">
                                      <p:cBhvr>
                                        <p:cTn id="13" dur="500"/>
                                        <p:tgtEl>
                                          <p:spTgt spid="1638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nvSpPr>
        <p:spPr bwMode="auto">
          <a:xfrm>
            <a:off x="1088390" y="2708275"/>
            <a:ext cx="9966960" cy="2881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分区列表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计算每个分片的函数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对父RDD的依赖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对“键值对”数据类型RDD的分区器，控制分区策略和分区数。</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algn="l">
              <a:lnSpc>
                <a:spcPct val="150000"/>
              </a:lnSpc>
              <a:buClrTx/>
              <a:buSzTx/>
              <a:buFont typeface="Wingdings" panose="05000000000000000000" charset="0"/>
              <a:buChar char="n"/>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每个数据分区的地址列表。</a:t>
            </a:r>
            <a:endParaRPr lang="zh-CN" altLang="zh-CN" sz="2400" dirty="0">
              <a:solidFill>
                <a:srgbClr val="FFFF00"/>
              </a:solidFill>
            </a:endParaRPr>
          </a:p>
          <a:p>
            <a:pPr eaLnBrk="1" hangingPunct="1"/>
            <a:endParaRPr lang="zh-CN" altLang="en-US" sz="2400" dirty="0">
              <a:solidFill>
                <a:srgbClr val="FFFF66"/>
              </a:solidFill>
            </a:endParaRPr>
          </a:p>
        </p:txBody>
      </p:sp>
      <p:sp>
        <p:nvSpPr>
          <p:cNvPr id="2" name="矩形 1"/>
          <p:cNvSpPr>
            <a:spLocks noChangeArrowheads="1"/>
          </p:cNvSpPr>
          <p:nvPr/>
        </p:nvSpPr>
        <p:spPr bwMode="auto">
          <a:xfrm>
            <a:off x="993775" y="1113155"/>
            <a:ext cx="974217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所以RDD实际上只是一个元数据对象，用于将对数据集的操作映射到物理存储之上。RDD的重要内部属性如下</a:t>
            </a:r>
            <a:r>
              <a:rPr lang="zh-CN" altLang="en-US" sz="2400" dirty="0">
                <a:solidFill>
                  <a:srgbClr val="FFFF00"/>
                </a:solidFill>
              </a:rPr>
              <a:t>：</a:t>
            </a:r>
            <a:endParaRPr lang="zh-CN" altLang="en-US" sz="24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animEffect transition="in" filter="fade">
                                      <p:cBhvr>
                                        <p:cTn id="7" dur="500"/>
                                        <p:tgtEl>
                                          <p:spTgt spid="174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2">
                                            <p:txEl>
                                              <p:pRg st="1" end="1"/>
                                            </p:txEl>
                                          </p:spTgt>
                                        </p:tgtEl>
                                        <p:attrNameLst>
                                          <p:attrName>style.visibility</p:attrName>
                                        </p:attrNameLst>
                                      </p:cBhvr>
                                      <p:to>
                                        <p:strVal val="visible"/>
                                      </p:to>
                                    </p:set>
                                    <p:animEffect transition="in" filter="fade">
                                      <p:cBhvr>
                                        <p:cTn id="12" dur="500"/>
                                        <p:tgtEl>
                                          <p:spTgt spid="174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2">
                                            <p:txEl>
                                              <p:pRg st="2" end="2"/>
                                            </p:txEl>
                                          </p:spTgt>
                                        </p:tgtEl>
                                        <p:attrNameLst>
                                          <p:attrName>style.visibility</p:attrName>
                                        </p:attrNameLst>
                                      </p:cBhvr>
                                      <p:to>
                                        <p:strVal val="visible"/>
                                      </p:to>
                                    </p:set>
                                    <p:animEffect transition="in" filter="fade">
                                      <p:cBhvr>
                                        <p:cTn id="17" dur="500"/>
                                        <p:tgtEl>
                                          <p:spTgt spid="174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12">
                                            <p:txEl>
                                              <p:pRg st="3" end="3"/>
                                            </p:txEl>
                                          </p:spTgt>
                                        </p:tgtEl>
                                        <p:attrNameLst>
                                          <p:attrName>style.visibility</p:attrName>
                                        </p:attrNameLst>
                                      </p:cBhvr>
                                      <p:to>
                                        <p:strVal val="visible"/>
                                      </p:to>
                                    </p:set>
                                    <p:animEffect transition="in" filter="fade">
                                      <p:cBhvr>
                                        <p:cTn id="22" dur="500"/>
                                        <p:tgtEl>
                                          <p:spTgt spid="174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12">
                                            <p:txEl>
                                              <p:pRg st="4" end="4"/>
                                            </p:txEl>
                                          </p:spTgt>
                                        </p:tgtEl>
                                        <p:attrNameLst>
                                          <p:attrName>style.visibility</p:attrName>
                                        </p:attrNameLst>
                                      </p:cBhvr>
                                      <p:to>
                                        <p:strVal val="visible"/>
                                      </p:to>
                                    </p:set>
                                    <p:animEffect transition="in" filter="fade">
                                      <p:cBhvr>
                                        <p:cTn id="27" dur="500"/>
                                        <p:tgtEl>
                                          <p:spTgt spid="174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7900" y="844550"/>
            <a:ext cx="10009505" cy="5631180"/>
          </a:xfrm>
          <a:prstGeom prst="rect">
            <a:avLst/>
          </a:prstGeom>
          <a:noFill/>
        </p:spPr>
        <p:txBody>
          <a:bodyPr wrap="square" rtlCol="0">
            <a:spAutoFit/>
          </a:bodyPr>
          <a:lstStyle/>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RDD中的依赖关系</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RDD之间的依赖关系可以分为两类：</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窄依赖：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每个父 RDD 的分区都至多被一个子 RDD 的分区使用；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窄依赖允许在单个集群节点上流水线式执行，这个节点可以计算所有父级分区。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在窄依赖中，节点失败后的恢复更加高效。因为只有丢失的父级分区需要重新计算，并且这些丢失的父级分区可以并行地在不同节点上重新计算。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6" dur="500"/>
                                        <p:tgtEl>
                                          <p:spTgt spid="3">
                                            <p:txEl>
                                              <p:pRg st="5" end="5"/>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9" dur="500"/>
                                        <p:tgtEl>
                                          <p:spTgt spid="3">
                                            <p:txEl>
                                              <p:pRg st="6" end="6"/>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2" dur="500"/>
                                        <p:tgtEl>
                                          <p:spTgt spid="3">
                                            <p:txEl>
                                              <p:pRg st="8" end="8"/>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randombar(horizontal)">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8535" y="861060"/>
            <a:ext cx="9899015" cy="4707890"/>
          </a:xfrm>
          <a:prstGeom prst="rect">
            <a:avLst/>
          </a:prstGeom>
          <a:noFill/>
        </p:spPr>
        <p:txBody>
          <a:bodyPr wrap="square" rtlCol="0">
            <a:spAutoFit/>
          </a:bodyPr>
          <a:lstStyle/>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RDD中的依赖关系</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宽依赖：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多个子 RDD 的分区依赖一个父 RDD 的分区。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宽依赖需要所有的父 RDD 数据可用并且数据已经通过类 MapReduce 的操作shuffle 完成。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ClrTx/>
              <a:buSzTx/>
              <a:buFontTx/>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在宽依赖的继承关系中，单个失败的节点可能导致一个 RDD 的所有先祖 RDD 中的一些分区丢失，导致计算的重新执行。</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9" dur="500"/>
                                        <p:tgtEl>
                                          <p:spTgt spid="3">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17980" y="495300"/>
            <a:ext cx="8197850" cy="5231130"/>
          </a:xfrm>
          <a:prstGeom prst="rect">
            <a:avLst/>
          </a:prstGeom>
        </p:spPr>
      </p:pic>
      <p:sp>
        <p:nvSpPr>
          <p:cNvPr id="4" name="文本框 3"/>
          <p:cNvSpPr txBox="1"/>
          <p:nvPr/>
        </p:nvSpPr>
        <p:spPr>
          <a:xfrm>
            <a:off x="1021080" y="5569585"/>
            <a:ext cx="10003155" cy="1198880"/>
          </a:xfrm>
          <a:prstGeom prst="rect">
            <a:avLst/>
          </a:prstGeom>
          <a:noFill/>
        </p:spPr>
        <p:txBody>
          <a:bodyPr wrap="square" rtlCol="0">
            <a:spAutoFit/>
          </a:bodyPr>
          <a:lstStyle/>
          <a:p>
            <a:pPr fontAlgn="auto">
              <a:lnSpc>
                <a:spcPct val="150000"/>
              </a:lnSpc>
            </a:pPr>
            <a:r>
              <a:rPr lang="en-US" altLang="zh-CN" sz="2400" dirty="0">
                <a:solidFill>
                  <a:srgbClr val="FFFF00"/>
                </a:solidFill>
              </a:rPr>
              <a:t>	</a:t>
            </a:r>
            <a:r>
              <a:rPr lang="zh-CN" altLang="en-US"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宽依赖和窄依赖的样例。每一个方框表示一个 </a:t>
            </a:r>
            <a:r>
              <a:rPr lang="en-US" altLang="zh-CN"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RDD</a:t>
            </a:r>
            <a:r>
              <a:rPr lang="zh-CN" altLang="en-US"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，其内的阴影矩形表示 </a:t>
            </a:r>
            <a:r>
              <a:rPr lang="en-US" altLang="zh-CN"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RDD </a:t>
            </a:r>
            <a:r>
              <a:rPr lang="zh-CN" altLang="en-US"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rPr>
              <a:t>的分区。</a:t>
            </a:r>
            <a:endParaRPr lang="zh-CN" altLang="en-US" sz="2400" b="1" dirty="0">
              <a:solidFill>
                <a:srgbClr val="7B7C7F"/>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noChangeArrowheads="1"/>
          </p:cNvSpPr>
          <p:nvPr/>
        </p:nvSpPr>
        <p:spPr bwMode="auto">
          <a:xfrm>
            <a:off x="1250315" y="3159125"/>
            <a:ext cx="10016490" cy="2881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indent="0" fontAlgn="auto">
              <a:lnSpc>
                <a:spcPct val="150000"/>
              </a:lnSpc>
              <a:spcBef>
                <a:spcPts val="0"/>
              </a:spcBef>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Transformation</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50000"/>
              </a:lnSpc>
              <a:spcBef>
                <a:spcPts val="0"/>
              </a:spcBef>
              <a:buFont typeface="Wingdings" panose="05000000000000000000" pitchFamily="2" charset="2"/>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Transformation操作是延迟计算的，也就是说从一个RDD转换生成另一个RDD的转换操作不是立即执行的，而是需要等到Action操作是才真正出发运算。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spcBef>
                <a:spcPts val="0"/>
              </a:spcBef>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Action</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fontAlgn="auto">
              <a:lnSpc>
                <a:spcPct val="150000"/>
              </a:lnSpc>
              <a:spcBef>
                <a:spcPts val="0"/>
              </a:spcBef>
              <a:buFont typeface="Wingdings" panose="05000000000000000000" pitchFamily="2" charset="2"/>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Action算子会触发Spark提交作业，并将数据输出到Spark系统。</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defRPr/>
            </a:pPr>
            <a:endParaRPr lang="zh-CN" altLang="en-US" sz="2400" dirty="0" smtClean="0">
              <a:solidFill>
                <a:srgbClr val="FFFF66"/>
              </a:solidFill>
            </a:endParaRPr>
          </a:p>
        </p:txBody>
      </p:sp>
      <p:sp>
        <p:nvSpPr>
          <p:cNvPr id="18436" name="矩形 1"/>
          <p:cNvSpPr>
            <a:spLocks noChangeArrowheads="1"/>
          </p:cNvSpPr>
          <p:nvPr/>
        </p:nvSpPr>
        <p:spPr bwMode="auto">
          <a:xfrm>
            <a:off x="1250315" y="1824990"/>
            <a:ext cx="981900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RDD操作算子，RDD中的操作算子可以分为两类：Transformation（变换）算子 与 Action（行动）算子。</a:t>
            </a:r>
            <a:endParaRPr lang="zh-CN" altLang="en-US" sz="2400" dirty="0">
              <a:solidFill>
                <a:srgbClr val="FFFF00"/>
              </a:solidFill>
            </a:endParaRPr>
          </a:p>
        </p:txBody>
      </p:sp>
      <p:grpSp>
        <p:nvGrpSpPr>
          <p:cNvPr id="6" name="Group 3"/>
          <p:cNvGrpSpPr/>
          <p:nvPr/>
        </p:nvGrpSpPr>
        <p:grpSpPr bwMode="auto">
          <a:xfrm>
            <a:off x="1224009" y="720005"/>
            <a:ext cx="2743341" cy="609631"/>
            <a:chOff x="0" y="0"/>
            <a:chExt cx="1728" cy="384"/>
          </a:xfrm>
        </p:grpSpPr>
        <p:sp>
          <p:nvSpPr>
            <p:cNvPr id="7" name="AutoShape 4"/>
            <p:cNvSpPr>
              <a:spLocks noChangeArrowheads="1"/>
            </p:cNvSpPr>
            <p:nvPr/>
          </p:nvSpPr>
          <p:spPr bwMode="auto">
            <a:xfrm>
              <a:off x="96" y="0"/>
              <a:ext cx="1632"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RDD</a:t>
              </a:r>
              <a:r>
                <a:rPr lang="zh-CN" altLang="en-US" dirty="0" smtClean="0">
                  <a:solidFill>
                    <a:srgbClr val="FFFFFF"/>
                  </a:solidFill>
                  <a:effectLst>
                    <a:outerShdw blurRad="38100" dist="38100" dir="2700000" algn="tl">
                      <a:srgbClr val="000000"/>
                    </a:outerShdw>
                  </a:effectLst>
                </a:rPr>
                <a:t>算子</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a:solidFill>
                      <a:srgbClr val="FFFFFF"/>
                    </a:solidFill>
                    <a:effectLst>
                      <a:outerShdw blurRad="38100" dist="38100" dir="2700000" algn="tl">
                        <a:srgbClr val="000000"/>
                      </a:outerShdw>
                    </a:effectLst>
                  </a:rPr>
                  <a:t>4</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412">
                                            <p:txEl>
                                              <p:pRg st="0" end="0"/>
                                            </p:txEl>
                                          </p:spTgt>
                                        </p:tgtEl>
                                        <p:attrNameLst>
                                          <p:attrName>style.visibility</p:attrName>
                                        </p:attrNameLst>
                                      </p:cBhvr>
                                      <p:to>
                                        <p:strVal val="visible"/>
                                      </p:to>
                                    </p:set>
                                    <p:animEffect transition="in" filter="fade">
                                      <p:cBhvr>
                                        <p:cTn id="13" dur="500"/>
                                        <p:tgtEl>
                                          <p:spTgt spid="1741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412">
                                            <p:txEl>
                                              <p:pRg st="1" end="1"/>
                                            </p:txEl>
                                          </p:spTgt>
                                        </p:tgtEl>
                                        <p:attrNameLst>
                                          <p:attrName>style.visibility</p:attrName>
                                        </p:attrNameLst>
                                      </p:cBhvr>
                                      <p:to>
                                        <p:strVal val="visible"/>
                                      </p:to>
                                    </p:set>
                                    <p:animEffect transition="in" filter="fade">
                                      <p:cBhvr>
                                        <p:cTn id="18" dur="500"/>
                                        <p:tgtEl>
                                          <p:spTgt spid="1741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412">
                                            <p:txEl>
                                              <p:pRg st="2" end="2"/>
                                            </p:txEl>
                                          </p:spTgt>
                                        </p:tgtEl>
                                        <p:attrNameLst>
                                          <p:attrName>style.visibility</p:attrName>
                                        </p:attrNameLst>
                                      </p:cBhvr>
                                      <p:to>
                                        <p:strVal val="visible"/>
                                      </p:to>
                                    </p:set>
                                    <p:animEffect transition="in" filter="fade">
                                      <p:cBhvr>
                                        <p:cTn id="23" dur="500"/>
                                        <p:tgtEl>
                                          <p:spTgt spid="1741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412">
                                            <p:txEl>
                                              <p:pRg st="3" end="3"/>
                                            </p:txEl>
                                          </p:spTgt>
                                        </p:tgtEl>
                                        <p:attrNameLst>
                                          <p:attrName>style.visibility</p:attrName>
                                        </p:attrNameLst>
                                      </p:cBhvr>
                                      <p:to>
                                        <p:strVal val="visible"/>
                                      </p:to>
                                    </p:set>
                                    <p:animEffect transition="in" filter="fade">
                                      <p:cBhvr>
                                        <p:cTn id="28" dur="500"/>
                                        <p:tgtEl>
                                          <p:spTgt spid="174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1"/>
          <p:cNvSpPr>
            <a:spLocks noChangeArrowheads="1"/>
          </p:cNvSpPr>
          <p:nvPr/>
        </p:nvSpPr>
        <p:spPr bwMode="auto">
          <a:xfrm>
            <a:off x="1980988" y="1341508"/>
            <a:ext cx="80649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RDD算子操作举例如下：</a:t>
            </a:r>
            <a:endParaRPr lang="zh-CN" altLang="en-US" sz="2400" dirty="0">
              <a:solidFill>
                <a:srgbClr val="FFFF00"/>
              </a:solidFill>
            </a:endParaRPr>
          </a:p>
        </p:txBody>
      </p:sp>
      <p:pic>
        <p:nvPicPr>
          <p:cNvPr id="19460"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4984" y="1989240"/>
            <a:ext cx="5329511" cy="295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矩形 3"/>
          <p:cNvSpPr>
            <a:spLocks noChangeArrowheads="1"/>
          </p:cNvSpPr>
          <p:nvPr/>
        </p:nvSpPr>
        <p:spPr bwMode="auto">
          <a:xfrm>
            <a:off x="1703286" y="4799912"/>
            <a:ext cx="885744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Val line = sc.textFile(Test.txt)</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line.map(n=&gt;Integer.parseInt(n)*Integer.parseInt(n)).reduce(_+_)</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p:cTn id="7" dur="500" fill="hold"/>
                                        <p:tgtEl>
                                          <p:spTgt spid="19460"/>
                                        </p:tgtEl>
                                        <p:attrNameLst>
                                          <p:attrName>ppt_w</p:attrName>
                                        </p:attrNameLst>
                                      </p:cBhvr>
                                      <p:tavLst>
                                        <p:tav tm="0">
                                          <p:val>
                                            <p:fltVal val="0"/>
                                          </p:val>
                                        </p:tav>
                                        <p:tav tm="100000">
                                          <p:val>
                                            <p:strVal val="#ppt_w"/>
                                          </p:val>
                                        </p:tav>
                                      </p:tavLst>
                                    </p:anim>
                                    <p:anim calcmode="lin" valueType="num">
                                      <p:cBhvr>
                                        <p:cTn id="8" dur="500" fill="hold"/>
                                        <p:tgtEl>
                                          <p:spTgt spid="19460"/>
                                        </p:tgtEl>
                                        <p:attrNameLst>
                                          <p:attrName>ppt_h</p:attrName>
                                        </p:attrNameLst>
                                      </p:cBhvr>
                                      <p:tavLst>
                                        <p:tav tm="0">
                                          <p:val>
                                            <p:fltVal val="0"/>
                                          </p:val>
                                        </p:tav>
                                        <p:tav tm="100000">
                                          <p:val>
                                            <p:strVal val="#ppt_h"/>
                                          </p:val>
                                        </p:tav>
                                      </p:tavLst>
                                    </p:anim>
                                    <p:animEffect transition="in" filter="fade">
                                      <p:cBhvr>
                                        <p:cTn id="9" dur="500"/>
                                        <p:tgtEl>
                                          <p:spTgt spid="1946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461"/>
                                        </p:tgtEl>
                                        <p:attrNameLst>
                                          <p:attrName>style.visibility</p:attrName>
                                        </p:attrNameLst>
                                      </p:cBhvr>
                                      <p:to>
                                        <p:strVal val="visible"/>
                                      </p:to>
                                    </p:set>
                                    <p:animEffect transition="in" filter="fade">
                                      <p:cBhvr>
                                        <p:cTn id="14" dur="1000"/>
                                        <p:tgtEl>
                                          <p:spTgt spid="19461"/>
                                        </p:tgtEl>
                                      </p:cBhvr>
                                    </p:animEffect>
                                    <p:anim calcmode="lin" valueType="num">
                                      <p:cBhvr>
                                        <p:cTn id="15" dur="1000" fill="hold"/>
                                        <p:tgtEl>
                                          <p:spTgt spid="19461"/>
                                        </p:tgtEl>
                                        <p:attrNameLst>
                                          <p:attrName>ppt_x</p:attrName>
                                        </p:attrNameLst>
                                      </p:cBhvr>
                                      <p:tavLst>
                                        <p:tav tm="0">
                                          <p:val>
                                            <p:strVal val="#ppt_x"/>
                                          </p:val>
                                        </p:tav>
                                        <p:tav tm="100000">
                                          <p:val>
                                            <p:strVal val="#ppt_x"/>
                                          </p:val>
                                        </p:tav>
                                      </p:tavLst>
                                    </p:anim>
                                    <p:anim calcmode="lin" valueType="num">
                                      <p:cBhvr>
                                        <p:cTn id="16" dur="1000" fill="hold"/>
                                        <p:tgtEl>
                                          <p:spTgt spid="194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66570" y="1329690"/>
            <a:ext cx="8139430" cy="538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3"/>
          <p:cNvGrpSpPr/>
          <p:nvPr/>
        </p:nvGrpSpPr>
        <p:grpSpPr bwMode="auto">
          <a:xfrm>
            <a:off x="1224009" y="720005"/>
            <a:ext cx="2670313" cy="609631"/>
            <a:chOff x="0" y="0"/>
            <a:chExt cx="1682" cy="384"/>
          </a:xfrm>
        </p:grpSpPr>
        <p:sp>
          <p:nvSpPr>
            <p:cNvPr id="7" name="AutoShape 4"/>
            <p:cNvSpPr>
              <a:spLocks noChangeArrowheads="1"/>
            </p:cNvSpPr>
            <p:nvPr/>
          </p:nvSpPr>
          <p:spPr bwMode="auto">
            <a:xfrm>
              <a:off x="96" y="0"/>
              <a:ext cx="1586"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zh-CN" altLang="en-US" dirty="0">
                  <a:solidFill>
                    <a:srgbClr val="FFFFFF"/>
                  </a:solidFill>
                  <a:effectLst>
                    <a:outerShdw blurRad="38100" dist="38100" dir="2700000" algn="tl">
                      <a:srgbClr val="000000"/>
                    </a:outerShdw>
                  </a:effectLst>
                </a:rPr>
                <a:t>运行逻辑</a:t>
              </a:r>
              <a:endParaRPr lang="zh-CN" altLang="en-US" dirty="0" smtClean="0">
                <a:solidFill>
                  <a:srgbClr val="FFFFFF"/>
                </a:solidFill>
                <a:effectLst>
                  <a:outerShdw blurRad="38100" dist="38100" dir="2700000" algn="tl">
                    <a:srgbClr val="000000"/>
                  </a:outerShdw>
                </a:effectLst>
              </a:endParaRPr>
            </a:p>
          </p:txBody>
        </p:sp>
        <p:grpSp>
          <p:nvGrpSpPr>
            <p:cNvPr id="8" name="Group 5"/>
            <p:cNvGrpSpPr/>
            <p:nvPr/>
          </p:nvGrpSpPr>
          <p:grpSpPr bwMode="auto">
            <a:xfrm>
              <a:off x="0" y="0"/>
              <a:ext cx="432" cy="384"/>
              <a:chOff x="0" y="0"/>
              <a:chExt cx="432" cy="384"/>
            </a:xfrm>
          </p:grpSpPr>
          <p:grpSp>
            <p:nvGrpSpPr>
              <p:cNvPr id="9" name="Group 6"/>
              <p:cNvGrpSpPr/>
              <p:nvPr/>
            </p:nvGrpSpPr>
            <p:grpSpPr bwMode="auto">
              <a:xfrm>
                <a:off x="0" y="0"/>
                <a:ext cx="384" cy="384"/>
                <a:chOff x="0" y="0"/>
                <a:chExt cx="1836" cy="1834"/>
              </a:xfrm>
            </p:grpSpPr>
            <p:pic>
              <p:nvPicPr>
                <p:cNvPr id="11" name="Picture 7" descr="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0"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smtClean="0">
                    <a:solidFill>
                      <a:srgbClr val="FFFFFF"/>
                    </a:solidFill>
                    <a:effectLst>
                      <a:outerShdw blurRad="38100" dist="38100" dir="2700000" algn="tl">
                        <a:srgbClr val="000000"/>
                      </a:outerShdw>
                    </a:effectLst>
                  </a:rPr>
                  <a:t>5</a:t>
                </a:r>
                <a:endParaRPr lang="en-US" altLang="zh-CN"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0484"/>
                                        </p:tgtEl>
                                        <p:attrNameLst>
                                          <p:attrName>style.visibility</p:attrName>
                                        </p:attrNameLst>
                                      </p:cBhvr>
                                      <p:to>
                                        <p:strVal val="visible"/>
                                      </p:to>
                                    </p:set>
                                    <p:anim calcmode="lin" valueType="num">
                                      <p:cBhvr>
                                        <p:cTn id="13" dur="500" fill="hold"/>
                                        <p:tgtEl>
                                          <p:spTgt spid="20484"/>
                                        </p:tgtEl>
                                        <p:attrNameLst>
                                          <p:attrName>ppt_w</p:attrName>
                                        </p:attrNameLst>
                                      </p:cBhvr>
                                      <p:tavLst>
                                        <p:tav tm="0">
                                          <p:val>
                                            <p:fltVal val="0"/>
                                          </p:val>
                                        </p:tav>
                                        <p:tav tm="100000">
                                          <p:val>
                                            <p:strVal val="#ppt_w"/>
                                          </p:val>
                                        </p:tav>
                                      </p:tavLst>
                                    </p:anim>
                                    <p:anim calcmode="lin" valueType="num">
                                      <p:cBhvr>
                                        <p:cTn id="14" dur="500" fill="hold"/>
                                        <p:tgtEl>
                                          <p:spTgt spid="20484"/>
                                        </p:tgtEl>
                                        <p:attrNameLst>
                                          <p:attrName>ppt_h</p:attrName>
                                        </p:attrNameLst>
                                      </p:cBhvr>
                                      <p:tavLst>
                                        <p:tav tm="0">
                                          <p:val>
                                            <p:fltVal val="0"/>
                                          </p:val>
                                        </p:tav>
                                        <p:tav tm="100000">
                                          <p:val>
                                            <p:strVal val="#ppt_h"/>
                                          </p:val>
                                        </p:tav>
                                      </p:tavLst>
                                    </p:anim>
                                    <p:animEffect transition="in" filter="fade">
                                      <p:cBhvr>
                                        <p:cTn id="15"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224009" y="720005"/>
            <a:ext cx="3671912" cy="609631"/>
            <a:chOff x="0" y="0"/>
            <a:chExt cx="2318" cy="384"/>
          </a:xfrm>
        </p:grpSpPr>
        <p:sp>
          <p:nvSpPr>
            <p:cNvPr id="3" name="AutoShape 4"/>
            <p:cNvSpPr>
              <a:spLocks noChangeArrowheads="1"/>
            </p:cNvSpPr>
            <p:nvPr/>
          </p:nvSpPr>
          <p:spPr bwMode="auto">
            <a:xfrm>
              <a:off x="96" y="0"/>
              <a:ext cx="2222"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a:solidFill>
                    <a:srgbClr val="FFFFFF"/>
                  </a:solidFill>
                  <a:effectLst>
                    <a:outerShdw blurRad="38100" dist="38100" dir="2700000" algn="tl">
                      <a:srgbClr val="000000"/>
                    </a:outerShdw>
                  </a:effectLst>
                </a:rPr>
                <a:t>spark</a:t>
              </a:r>
              <a:r>
                <a:rPr lang="zh-CN" altLang="en-US" dirty="0" smtClean="0">
                  <a:solidFill>
                    <a:srgbClr val="FFFFFF"/>
                  </a:solidFill>
                  <a:effectLst>
                    <a:outerShdw blurRad="38100" dist="38100" dir="2700000" algn="tl">
                      <a:srgbClr val="000000"/>
                    </a:outerShdw>
                  </a:effectLst>
                </a:rPr>
                <a:t>的容错机制</a:t>
              </a:r>
              <a:endParaRPr lang="zh-CN" altLang="en-US" dirty="0" smtClean="0">
                <a:solidFill>
                  <a:srgbClr val="FFFFFF"/>
                </a:solidFill>
                <a:effectLst>
                  <a:outerShdw blurRad="38100" dist="38100" dir="2700000" algn="tl">
                    <a:srgbClr val="000000"/>
                  </a:outerShdw>
                </a:effectLst>
              </a:endParaRPr>
            </a:p>
          </p:txBody>
        </p:sp>
        <p:grpSp>
          <p:nvGrpSpPr>
            <p:cNvPr id="4" name="Group 5"/>
            <p:cNvGrpSpPr/>
            <p:nvPr/>
          </p:nvGrpSpPr>
          <p:grpSpPr bwMode="auto">
            <a:xfrm>
              <a:off x="0" y="0"/>
              <a:ext cx="432" cy="384"/>
              <a:chOff x="0" y="0"/>
              <a:chExt cx="432" cy="384"/>
            </a:xfrm>
          </p:grpSpPr>
          <p:grpSp>
            <p:nvGrpSpPr>
              <p:cNvPr id="5" name="Group 6"/>
              <p:cNvGrpSpPr/>
              <p:nvPr/>
            </p:nvGrpSpPr>
            <p:grpSpPr bwMode="auto">
              <a:xfrm>
                <a:off x="0" y="0"/>
                <a:ext cx="384" cy="384"/>
                <a:chOff x="0" y="0"/>
                <a:chExt cx="1836" cy="1834"/>
              </a:xfrm>
            </p:grpSpPr>
            <p:pic>
              <p:nvPicPr>
                <p:cNvPr id="7"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6"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altLang="zh-CN" sz="2000" dirty="0" smtClean="0">
                    <a:solidFill>
                      <a:srgbClr val="FFFFFF"/>
                    </a:solidFill>
                    <a:effectLst>
                      <a:outerShdw blurRad="38100" dist="38100" dir="2700000" algn="tl">
                        <a:srgbClr val="000000"/>
                      </a:outerShdw>
                    </a:effectLst>
                  </a:rPr>
                  <a:t>6</a:t>
                </a:r>
                <a:endParaRPr lang="en-US" altLang="zh-CN" sz="2000" dirty="0" smtClean="0">
                  <a:solidFill>
                    <a:srgbClr val="FFFFFF"/>
                  </a:solidFill>
                  <a:effectLst>
                    <a:outerShdw blurRad="38100" dist="38100" dir="2700000" algn="tl">
                      <a:srgbClr val="000000"/>
                    </a:outerShdw>
                  </a:effectLst>
                </a:endParaRPr>
              </a:p>
            </p:txBody>
          </p:sp>
        </p:grpSp>
      </p:grpSp>
      <p:sp>
        <p:nvSpPr>
          <p:cNvPr id="10" name="文本框 9"/>
          <p:cNvSpPr txBox="1"/>
          <p:nvPr/>
        </p:nvSpPr>
        <p:spPr>
          <a:xfrm>
            <a:off x="889635" y="1565910"/>
            <a:ext cx="10688320" cy="4707890"/>
          </a:xfrm>
          <a:prstGeom prst="rect">
            <a:avLst/>
          </a:prstGeom>
          <a:noFill/>
        </p:spPr>
        <p:txBody>
          <a:bodyPr wrap="square" rtlCol="0">
            <a:spAutoFit/>
          </a:bodyPr>
          <a:lstStyle/>
          <a:p>
            <a:pPr fontAlgn="auto">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基于血统的容错机制（lineage）：</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在spark中RDD具有不变性，在数据处理过程中，spark通过lineage图记录了各个RDD之间的变换关系，一旦某个数据处理过程出现错误，spark可以根据lineage图快速进行容错恢复。</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特别是对于map操作来说，当某个节点的任务失败，spark只需要重新计算相应分区的数据，而不必将整个任务重新计算。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在很多分布式数据处理系统中通过备份来进行容错，相比于这种会导致巨大存储消耗的容错方式，spark的lineage图只需要十几kb的存储空间。</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Spark允许用户将数据cache下来，对于将来可能频繁使用的某个计算结果，将这个RDDcache下来是明智的选择。</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7697" y="1080000"/>
            <a:ext cx="9659620"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：成本降低，能用</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机，就不用大型机和高端存储</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43" y="1948032"/>
            <a:ext cx="5962357" cy="3358635"/>
          </a:xfrm>
          <a:prstGeom prst="rect">
            <a:avLst/>
          </a:prstGeom>
        </p:spPr>
      </p:pic>
      <p:grpSp>
        <p:nvGrpSpPr>
          <p:cNvPr id="12" name="组合 11"/>
          <p:cNvGrpSpPr/>
          <p:nvPr/>
        </p:nvGrpSpPr>
        <p:grpSpPr>
          <a:xfrm>
            <a:off x="7588801" y="1848001"/>
            <a:ext cx="2549041" cy="1790271"/>
            <a:chOff x="1157288" y="531814"/>
            <a:chExt cx="692150" cy="398464"/>
          </a:xfrm>
        </p:grpSpPr>
        <p:sp>
          <p:nvSpPr>
            <p:cNvPr id="13" name="Freeform 6"/>
            <p:cNvSpPr>
              <a:spLocks noEditPoints="1"/>
            </p:cNvSpPr>
            <p:nvPr/>
          </p:nvSpPr>
          <p:spPr bwMode="auto">
            <a:xfrm>
              <a:off x="1157288" y="531814"/>
              <a:ext cx="692150" cy="398464"/>
            </a:xfrm>
            <a:custGeom>
              <a:avLst/>
              <a:gdLst/>
              <a:ahLst/>
              <a:cxnLst>
                <a:cxn ang="0">
                  <a:pos x="438" y="463"/>
                </a:cxn>
                <a:cxn ang="0">
                  <a:pos x="462" y="472"/>
                </a:cxn>
                <a:cxn ang="0">
                  <a:pos x="445" y="480"/>
                </a:cxn>
                <a:cxn ang="0">
                  <a:pos x="378" y="492"/>
                </a:cxn>
                <a:cxn ang="0">
                  <a:pos x="272" y="493"/>
                </a:cxn>
                <a:cxn ang="0">
                  <a:pos x="189" y="484"/>
                </a:cxn>
                <a:cxn ang="0">
                  <a:pos x="161" y="473"/>
                </a:cxn>
                <a:cxn ang="0">
                  <a:pos x="178" y="464"/>
                </a:cxn>
                <a:cxn ang="0">
                  <a:pos x="222" y="457"/>
                </a:cxn>
                <a:cxn ang="0">
                  <a:pos x="271" y="472"/>
                </a:cxn>
                <a:cxn ang="0">
                  <a:pos x="351" y="475"/>
                </a:cxn>
                <a:cxn ang="0">
                  <a:pos x="382" y="454"/>
                </a:cxn>
                <a:cxn ang="0">
                  <a:pos x="293" y="468"/>
                </a:cxn>
                <a:cxn ang="0">
                  <a:pos x="367" y="464"/>
                </a:cxn>
                <a:cxn ang="0">
                  <a:pos x="378" y="422"/>
                </a:cxn>
                <a:cxn ang="0">
                  <a:pos x="654" y="397"/>
                </a:cxn>
                <a:cxn ang="0">
                  <a:pos x="632" y="423"/>
                </a:cxn>
                <a:cxn ang="0">
                  <a:pos x="637" y="453"/>
                </a:cxn>
                <a:cxn ang="0">
                  <a:pos x="691" y="472"/>
                </a:cxn>
                <a:cxn ang="0">
                  <a:pos x="688" y="83"/>
                </a:cxn>
                <a:cxn ang="0">
                  <a:pos x="642" y="33"/>
                </a:cxn>
                <a:cxn ang="0">
                  <a:pos x="638" y="6"/>
                </a:cxn>
                <a:cxn ang="0">
                  <a:pos x="629" y="0"/>
                </a:cxn>
                <a:cxn ang="0">
                  <a:pos x="31" y="35"/>
                </a:cxn>
                <a:cxn ang="0">
                  <a:pos x="650" y="378"/>
                </a:cxn>
                <a:cxn ang="0">
                  <a:pos x="3" y="401"/>
                </a:cxn>
                <a:cxn ang="0">
                  <a:pos x="14" y="409"/>
                </a:cxn>
                <a:cxn ang="0">
                  <a:pos x="633" y="417"/>
                </a:cxn>
                <a:cxn ang="0">
                  <a:pos x="649" y="392"/>
                </a:cxn>
                <a:cxn ang="0">
                  <a:pos x="605" y="422"/>
                </a:cxn>
                <a:cxn ang="0">
                  <a:pos x="694" y="477"/>
                </a:cxn>
                <a:cxn ang="0">
                  <a:pos x="699" y="479"/>
                </a:cxn>
                <a:cxn ang="0">
                  <a:pos x="699" y="247"/>
                </a:cxn>
                <a:cxn ang="0">
                  <a:pos x="697" y="92"/>
                </a:cxn>
                <a:cxn ang="0">
                  <a:pos x="695" y="59"/>
                </a:cxn>
                <a:cxn ang="0">
                  <a:pos x="690" y="59"/>
                </a:cxn>
                <a:cxn ang="0">
                  <a:pos x="689" y="70"/>
                </a:cxn>
                <a:cxn ang="0">
                  <a:pos x="691" y="126"/>
                </a:cxn>
                <a:cxn ang="0">
                  <a:pos x="694" y="472"/>
                </a:cxn>
                <a:cxn ang="0">
                  <a:pos x="752" y="479"/>
                </a:cxn>
                <a:cxn ang="0">
                  <a:pos x="866" y="473"/>
                </a:cxn>
                <a:cxn ang="0">
                  <a:pos x="873" y="467"/>
                </a:cxn>
                <a:cxn ang="0">
                  <a:pos x="869" y="234"/>
                </a:cxn>
                <a:cxn ang="0">
                  <a:pos x="865" y="79"/>
                </a:cxn>
                <a:cxn ang="0">
                  <a:pos x="822" y="68"/>
                </a:cxn>
                <a:cxn ang="0">
                  <a:pos x="751" y="59"/>
                </a:cxn>
                <a:cxn ang="0">
                  <a:pos x="698" y="59"/>
                </a:cxn>
                <a:cxn ang="0">
                  <a:pos x="734" y="65"/>
                </a:cxn>
                <a:cxn ang="0">
                  <a:pos x="808" y="70"/>
                </a:cxn>
                <a:cxn ang="0">
                  <a:pos x="855" y="82"/>
                </a:cxn>
                <a:cxn ang="0">
                  <a:pos x="781" y="70"/>
                </a:cxn>
                <a:cxn ang="0">
                  <a:pos x="710" y="66"/>
                </a:cxn>
                <a:cxn ang="0">
                  <a:pos x="700" y="145"/>
                </a:cxn>
                <a:cxn ang="0">
                  <a:pos x="703" y="352"/>
                </a:cxn>
                <a:cxn ang="0">
                  <a:pos x="466" y="476"/>
                </a:cxn>
                <a:cxn ang="0">
                  <a:pos x="382" y="502"/>
                </a:cxn>
                <a:cxn ang="0">
                  <a:pos x="193" y="495"/>
                </a:cxn>
                <a:cxn ang="0">
                  <a:pos x="157" y="475"/>
                </a:cxn>
                <a:cxn ang="0">
                  <a:pos x="176" y="484"/>
                </a:cxn>
                <a:cxn ang="0">
                  <a:pos x="244" y="494"/>
                </a:cxn>
                <a:cxn ang="0">
                  <a:pos x="350" y="495"/>
                </a:cxn>
                <a:cxn ang="0">
                  <a:pos x="433" y="486"/>
                </a:cxn>
                <a:cxn ang="0">
                  <a:pos x="464" y="476"/>
                </a:cxn>
              </a:cxnLst>
              <a:rect l="0" t="0" r="r" b="b"/>
              <a:pathLst>
                <a:path w="873" h="503">
                  <a:moveTo>
                    <a:pt x="382" y="454"/>
                  </a:moveTo>
                  <a:lnTo>
                    <a:pt x="389" y="455"/>
                  </a:lnTo>
                  <a:lnTo>
                    <a:pt x="398" y="457"/>
                  </a:lnTo>
                  <a:lnTo>
                    <a:pt x="404" y="457"/>
                  </a:lnTo>
                  <a:lnTo>
                    <a:pt x="411" y="458"/>
                  </a:lnTo>
                  <a:lnTo>
                    <a:pt x="414" y="458"/>
                  </a:lnTo>
                  <a:lnTo>
                    <a:pt x="417" y="459"/>
                  </a:lnTo>
                  <a:lnTo>
                    <a:pt x="420" y="459"/>
                  </a:lnTo>
                  <a:lnTo>
                    <a:pt x="423" y="459"/>
                  </a:lnTo>
                  <a:lnTo>
                    <a:pt x="426" y="461"/>
                  </a:lnTo>
                  <a:lnTo>
                    <a:pt x="429" y="461"/>
                  </a:lnTo>
                  <a:lnTo>
                    <a:pt x="433" y="462"/>
                  </a:lnTo>
                  <a:lnTo>
                    <a:pt x="435" y="462"/>
                  </a:lnTo>
                  <a:lnTo>
                    <a:pt x="438" y="463"/>
                  </a:lnTo>
                  <a:lnTo>
                    <a:pt x="439" y="463"/>
                  </a:lnTo>
                  <a:lnTo>
                    <a:pt x="442" y="463"/>
                  </a:lnTo>
                  <a:lnTo>
                    <a:pt x="444" y="464"/>
                  </a:lnTo>
                  <a:lnTo>
                    <a:pt x="447" y="464"/>
                  </a:lnTo>
                  <a:lnTo>
                    <a:pt x="448" y="466"/>
                  </a:lnTo>
                  <a:lnTo>
                    <a:pt x="451" y="466"/>
                  </a:lnTo>
                  <a:lnTo>
                    <a:pt x="452" y="467"/>
                  </a:lnTo>
                  <a:lnTo>
                    <a:pt x="455" y="467"/>
                  </a:lnTo>
                  <a:lnTo>
                    <a:pt x="456" y="468"/>
                  </a:lnTo>
                  <a:lnTo>
                    <a:pt x="457" y="468"/>
                  </a:lnTo>
                  <a:lnTo>
                    <a:pt x="460" y="470"/>
                  </a:lnTo>
                  <a:lnTo>
                    <a:pt x="461" y="471"/>
                  </a:lnTo>
                  <a:lnTo>
                    <a:pt x="461" y="471"/>
                  </a:lnTo>
                  <a:lnTo>
                    <a:pt x="462" y="472"/>
                  </a:lnTo>
                  <a:lnTo>
                    <a:pt x="464" y="472"/>
                  </a:lnTo>
                  <a:lnTo>
                    <a:pt x="464" y="473"/>
                  </a:lnTo>
                  <a:lnTo>
                    <a:pt x="462" y="473"/>
                  </a:lnTo>
                  <a:lnTo>
                    <a:pt x="462" y="473"/>
                  </a:lnTo>
                  <a:lnTo>
                    <a:pt x="461" y="475"/>
                  </a:lnTo>
                  <a:lnTo>
                    <a:pt x="461" y="475"/>
                  </a:lnTo>
                  <a:lnTo>
                    <a:pt x="460" y="475"/>
                  </a:lnTo>
                  <a:lnTo>
                    <a:pt x="458" y="476"/>
                  </a:lnTo>
                  <a:lnTo>
                    <a:pt x="458" y="476"/>
                  </a:lnTo>
                  <a:lnTo>
                    <a:pt x="456" y="477"/>
                  </a:lnTo>
                  <a:lnTo>
                    <a:pt x="453" y="477"/>
                  </a:lnTo>
                  <a:lnTo>
                    <a:pt x="451" y="479"/>
                  </a:lnTo>
                  <a:lnTo>
                    <a:pt x="448" y="480"/>
                  </a:lnTo>
                  <a:lnTo>
                    <a:pt x="445" y="480"/>
                  </a:lnTo>
                  <a:lnTo>
                    <a:pt x="443" y="483"/>
                  </a:lnTo>
                  <a:lnTo>
                    <a:pt x="439" y="483"/>
                  </a:lnTo>
                  <a:lnTo>
                    <a:pt x="436" y="484"/>
                  </a:lnTo>
                  <a:lnTo>
                    <a:pt x="433" y="484"/>
                  </a:lnTo>
                  <a:lnTo>
                    <a:pt x="429" y="485"/>
                  </a:lnTo>
                  <a:lnTo>
                    <a:pt x="425" y="486"/>
                  </a:lnTo>
                  <a:lnTo>
                    <a:pt x="421" y="486"/>
                  </a:lnTo>
                  <a:lnTo>
                    <a:pt x="416" y="488"/>
                  </a:lnTo>
                  <a:lnTo>
                    <a:pt x="409" y="488"/>
                  </a:lnTo>
                  <a:lnTo>
                    <a:pt x="404" y="489"/>
                  </a:lnTo>
                  <a:lnTo>
                    <a:pt x="398" y="489"/>
                  </a:lnTo>
                  <a:lnTo>
                    <a:pt x="391" y="490"/>
                  </a:lnTo>
                  <a:lnTo>
                    <a:pt x="385" y="490"/>
                  </a:lnTo>
                  <a:lnTo>
                    <a:pt x="378" y="492"/>
                  </a:lnTo>
                  <a:lnTo>
                    <a:pt x="372" y="492"/>
                  </a:lnTo>
                  <a:lnTo>
                    <a:pt x="364" y="493"/>
                  </a:lnTo>
                  <a:lnTo>
                    <a:pt x="357" y="493"/>
                  </a:lnTo>
                  <a:lnTo>
                    <a:pt x="350" y="493"/>
                  </a:lnTo>
                  <a:lnTo>
                    <a:pt x="342" y="493"/>
                  </a:lnTo>
                  <a:lnTo>
                    <a:pt x="335" y="494"/>
                  </a:lnTo>
                  <a:lnTo>
                    <a:pt x="326" y="494"/>
                  </a:lnTo>
                  <a:lnTo>
                    <a:pt x="319" y="494"/>
                  </a:lnTo>
                  <a:lnTo>
                    <a:pt x="311" y="494"/>
                  </a:lnTo>
                  <a:lnTo>
                    <a:pt x="303" y="494"/>
                  </a:lnTo>
                  <a:lnTo>
                    <a:pt x="295" y="494"/>
                  </a:lnTo>
                  <a:lnTo>
                    <a:pt x="288" y="494"/>
                  </a:lnTo>
                  <a:lnTo>
                    <a:pt x="280" y="493"/>
                  </a:lnTo>
                  <a:lnTo>
                    <a:pt x="272" y="493"/>
                  </a:lnTo>
                  <a:lnTo>
                    <a:pt x="264" y="493"/>
                  </a:lnTo>
                  <a:lnTo>
                    <a:pt x="258" y="493"/>
                  </a:lnTo>
                  <a:lnTo>
                    <a:pt x="251" y="492"/>
                  </a:lnTo>
                  <a:lnTo>
                    <a:pt x="244" y="492"/>
                  </a:lnTo>
                  <a:lnTo>
                    <a:pt x="237" y="490"/>
                  </a:lnTo>
                  <a:lnTo>
                    <a:pt x="231" y="490"/>
                  </a:lnTo>
                  <a:lnTo>
                    <a:pt x="224" y="489"/>
                  </a:lnTo>
                  <a:lnTo>
                    <a:pt x="219" y="489"/>
                  </a:lnTo>
                  <a:lnTo>
                    <a:pt x="212" y="488"/>
                  </a:lnTo>
                  <a:lnTo>
                    <a:pt x="207" y="488"/>
                  </a:lnTo>
                  <a:lnTo>
                    <a:pt x="201" y="486"/>
                  </a:lnTo>
                  <a:lnTo>
                    <a:pt x="197" y="486"/>
                  </a:lnTo>
                  <a:lnTo>
                    <a:pt x="193" y="485"/>
                  </a:lnTo>
                  <a:lnTo>
                    <a:pt x="189" y="484"/>
                  </a:lnTo>
                  <a:lnTo>
                    <a:pt x="187" y="484"/>
                  </a:lnTo>
                  <a:lnTo>
                    <a:pt x="183" y="483"/>
                  </a:lnTo>
                  <a:lnTo>
                    <a:pt x="180" y="483"/>
                  </a:lnTo>
                  <a:lnTo>
                    <a:pt x="176" y="480"/>
                  </a:lnTo>
                  <a:lnTo>
                    <a:pt x="174" y="480"/>
                  </a:lnTo>
                  <a:lnTo>
                    <a:pt x="171" y="479"/>
                  </a:lnTo>
                  <a:lnTo>
                    <a:pt x="168" y="477"/>
                  </a:lnTo>
                  <a:lnTo>
                    <a:pt x="166" y="477"/>
                  </a:lnTo>
                  <a:lnTo>
                    <a:pt x="165" y="476"/>
                  </a:lnTo>
                  <a:lnTo>
                    <a:pt x="163" y="476"/>
                  </a:lnTo>
                  <a:lnTo>
                    <a:pt x="162" y="475"/>
                  </a:lnTo>
                  <a:lnTo>
                    <a:pt x="162" y="475"/>
                  </a:lnTo>
                  <a:lnTo>
                    <a:pt x="161" y="475"/>
                  </a:lnTo>
                  <a:lnTo>
                    <a:pt x="161" y="473"/>
                  </a:lnTo>
                  <a:lnTo>
                    <a:pt x="159" y="473"/>
                  </a:lnTo>
                  <a:lnTo>
                    <a:pt x="159" y="473"/>
                  </a:lnTo>
                  <a:lnTo>
                    <a:pt x="158" y="472"/>
                  </a:lnTo>
                  <a:lnTo>
                    <a:pt x="159" y="472"/>
                  </a:lnTo>
                  <a:lnTo>
                    <a:pt x="161" y="471"/>
                  </a:lnTo>
                  <a:lnTo>
                    <a:pt x="162" y="470"/>
                  </a:lnTo>
                  <a:lnTo>
                    <a:pt x="163" y="470"/>
                  </a:lnTo>
                  <a:lnTo>
                    <a:pt x="165" y="468"/>
                  </a:lnTo>
                  <a:lnTo>
                    <a:pt x="167" y="468"/>
                  </a:lnTo>
                  <a:lnTo>
                    <a:pt x="168" y="467"/>
                  </a:lnTo>
                  <a:lnTo>
                    <a:pt x="171" y="467"/>
                  </a:lnTo>
                  <a:lnTo>
                    <a:pt x="172" y="466"/>
                  </a:lnTo>
                  <a:lnTo>
                    <a:pt x="175" y="466"/>
                  </a:lnTo>
                  <a:lnTo>
                    <a:pt x="178" y="464"/>
                  </a:lnTo>
                  <a:lnTo>
                    <a:pt x="180" y="464"/>
                  </a:lnTo>
                  <a:lnTo>
                    <a:pt x="183" y="463"/>
                  </a:lnTo>
                  <a:lnTo>
                    <a:pt x="185" y="463"/>
                  </a:lnTo>
                  <a:lnTo>
                    <a:pt x="188" y="462"/>
                  </a:lnTo>
                  <a:lnTo>
                    <a:pt x="190" y="462"/>
                  </a:lnTo>
                  <a:lnTo>
                    <a:pt x="193" y="461"/>
                  </a:lnTo>
                  <a:lnTo>
                    <a:pt x="197" y="461"/>
                  </a:lnTo>
                  <a:lnTo>
                    <a:pt x="200" y="459"/>
                  </a:lnTo>
                  <a:lnTo>
                    <a:pt x="203" y="459"/>
                  </a:lnTo>
                  <a:lnTo>
                    <a:pt x="207" y="458"/>
                  </a:lnTo>
                  <a:lnTo>
                    <a:pt x="210" y="458"/>
                  </a:lnTo>
                  <a:lnTo>
                    <a:pt x="214" y="458"/>
                  </a:lnTo>
                  <a:lnTo>
                    <a:pt x="218" y="457"/>
                  </a:lnTo>
                  <a:lnTo>
                    <a:pt x="222" y="457"/>
                  </a:lnTo>
                  <a:lnTo>
                    <a:pt x="224" y="457"/>
                  </a:lnTo>
                  <a:lnTo>
                    <a:pt x="228" y="455"/>
                  </a:lnTo>
                  <a:lnTo>
                    <a:pt x="232" y="455"/>
                  </a:lnTo>
                  <a:lnTo>
                    <a:pt x="241" y="454"/>
                  </a:lnTo>
                  <a:lnTo>
                    <a:pt x="250" y="454"/>
                  </a:lnTo>
                  <a:lnTo>
                    <a:pt x="250" y="459"/>
                  </a:lnTo>
                  <a:lnTo>
                    <a:pt x="250" y="461"/>
                  </a:lnTo>
                  <a:lnTo>
                    <a:pt x="251" y="463"/>
                  </a:lnTo>
                  <a:lnTo>
                    <a:pt x="253" y="464"/>
                  </a:lnTo>
                  <a:lnTo>
                    <a:pt x="255" y="466"/>
                  </a:lnTo>
                  <a:lnTo>
                    <a:pt x="258" y="468"/>
                  </a:lnTo>
                  <a:lnTo>
                    <a:pt x="262" y="470"/>
                  </a:lnTo>
                  <a:lnTo>
                    <a:pt x="266" y="471"/>
                  </a:lnTo>
                  <a:lnTo>
                    <a:pt x="271" y="472"/>
                  </a:lnTo>
                  <a:lnTo>
                    <a:pt x="275" y="473"/>
                  </a:lnTo>
                  <a:lnTo>
                    <a:pt x="280" y="473"/>
                  </a:lnTo>
                  <a:lnTo>
                    <a:pt x="285" y="475"/>
                  </a:lnTo>
                  <a:lnTo>
                    <a:pt x="291" y="475"/>
                  </a:lnTo>
                  <a:lnTo>
                    <a:pt x="297" y="476"/>
                  </a:lnTo>
                  <a:lnTo>
                    <a:pt x="303" y="476"/>
                  </a:lnTo>
                  <a:lnTo>
                    <a:pt x="310" y="476"/>
                  </a:lnTo>
                  <a:lnTo>
                    <a:pt x="316" y="477"/>
                  </a:lnTo>
                  <a:lnTo>
                    <a:pt x="321" y="477"/>
                  </a:lnTo>
                  <a:lnTo>
                    <a:pt x="328" y="476"/>
                  </a:lnTo>
                  <a:lnTo>
                    <a:pt x="334" y="476"/>
                  </a:lnTo>
                  <a:lnTo>
                    <a:pt x="339" y="476"/>
                  </a:lnTo>
                  <a:lnTo>
                    <a:pt x="346" y="476"/>
                  </a:lnTo>
                  <a:lnTo>
                    <a:pt x="351" y="475"/>
                  </a:lnTo>
                  <a:lnTo>
                    <a:pt x="356" y="475"/>
                  </a:lnTo>
                  <a:lnTo>
                    <a:pt x="361" y="473"/>
                  </a:lnTo>
                  <a:lnTo>
                    <a:pt x="365" y="472"/>
                  </a:lnTo>
                  <a:lnTo>
                    <a:pt x="369" y="471"/>
                  </a:lnTo>
                  <a:lnTo>
                    <a:pt x="373" y="470"/>
                  </a:lnTo>
                  <a:lnTo>
                    <a:pt x="376" y="468"/>
                  </a:lnTo>
                  <a:lnTo>
                    <a:pt x="378" y="467"/>
                  </a:lnTo>
                  <a:lnTo>
                    <a:pt x="381" y="466"/>
                  </a:lnTo>
                  <a:lnTo>
                    <a:pt x="381" y="463"/>
                  </a:lnTo>
                  <a:lnTo>
                    <a:pt x="382" y="462"/>
                  </a:lnTo>
                  <a:lnTo>
                    <a:pt x="382" y="461"/>
                  </a:lnTo>
                  <a:lnTo>
                    <a:pt x="382" y="458"/>
                  </a:lnTo>
                  <a:lnTo>
                    <a:pt x="382" y="457"/>
                  </a:lnTo>
                  <a:lnTo>
                    <a:pt x="382" y="454"/>
                  </a:lnTo>
                  <a:close/>
                  <a:moveTo>
                    <a:pt x="253" y="419"/>
                  </a:moveTo>
                  <a:lnTo>
                    <a:pt x="253" y="454"/>
                  </a:lnTo>
                  <a:lnTo>
                    <a:pt x="253" y="455"/>
                  </a:lnTo>
                  <a:lnTo>
                    <a:pt x="254" y="458"/>
                  </a:lnTo>
                  <a:lnTo>
                    <a:pt x="255" y="459"/>
                  </a:lnTo>
                  <a:lnTo>
                    <a:pt x="258" y="461"/>
                  </a:lnTo>
                  <a:lnTo>
                    <a:pt x="260" y="462"/>
                  </a:lnTo>
                  <a:lnTo>
                    <a:pt x="264" y="463"/>
                  </a:lnTo>
                  <a:lnTo>
                    <a:pt x="268" y="464"/>
                  </a:lnTo>
                  <a:lnTo>
                    <a:pt x="272" y="466"/>
                  </a:lnTo>
                  <a:lnTo>
                    <a:pt x="277" y="466"/>
                  </a:lnTo>
                  <a:lnTo>
                    <a:pt x="282" y="467"/>
                  </a:lnTo>
                  <a:lnTo>
                    <a:pt x="286" y="467"/>
                  </a:lnTo>
                  <a:lnTo>
                    <a:pt x="293" y="468"/>
                  </a:lnTo>
                  <a:lnTo>
                    <a:pt x="298" y="468"/>
                  </a:lnTo>
                  <a:lnTo>
                    <a:pt x="304" y="468"/>
                  </a:lnTo>
                  <a:lnTo>
                    <a:pt x="310" y="470"/>
                  </a:lnTo>
                  <a:lnTo>
                    <a:pt x="316" y="470"/>
                  </a:lnTo>
                  <a:lnTo>
                    <a:pt x="321" y="470"/>
                  </a:lnTo>
                  <a:lnTo>
                    <a:pt x="326" y="470"/>
                  </a:lnTo>
                  <a:lnTo>
                    <a:pt x="333" y="470"/>
                  </a:lnTo>
                  <a:lnTo>
                    <a:pt x="339" y="468"/>
                  </a:lnTo>
                  <a:lnTo>
                    <a:pt x="345" y="468"/>
                  </a:lnTo>
                  <a:lnTo>
                    <a:pt x="350" y="468"/>
                  </a:lnTo>
                  <a:lnTo>
                    <a:pt x="354" y="467"/>
                  </a:lnTo>
                  <a:lnTo>
                    <a:pt x="359" y="467"/>
                  </a:lnTo>
                  <a:lnTo>
                    <a:pt x="363" y="466"/>
                  </a:lnTo>
                  <a:lnTo>
                    <a:pt x="367" y="464"/>
                  </a:lnTo>
                  <a:lnTo>
                    <a:pt x="370" y="463"/>
                  </a:lnTo>
                  <a:lnTo>
                    <a:pt x="373" y="462"/>
                  </a:lnTo>
                  <a:lnTo>
                    <a:pt x="376" y="461"/>
                  </a:lnTo>
                  <a:lnTo>
                    <a:pt x="377" y="459"/>
                  </a:lnTo>
                  <a:lnTo>
                    <a:pt x="378" y="458"/>
                  </a:lnTo>
                  <a:lnTo>
                    <a:pt x="378" y="457"/>
                  </a:lnTo>
                  <a:lnTo>
                    <a:pt x="378" y="453"/>
                  </a:lnTo>
                  <a:lnTo>
                    <a:pt x="378" y="449"/>
                  </a:lnTo>
                  <a:lnTo>
                    <a:pt x="378" y="445"/>
                  </a:lnTo>
                  <a:lnTo>
                    <a:pt x="378" y="441"/>
                  </a:lnTo>
                  <a:lnTo>
                    <a:pt x="378" y="435"/>
                  </a:lnTo>
                  <a:lnTo>
                    <a:pt x="378" y="431"/>
                  </a:lnTo>
                  <a:lnTo>
                    <a:pt x="378" y="426"/>
                  </a:lnTo>
                  <a:lnTo>
                    <a:pt x="378" y="422"/>
                  </a:lnTo>
                  <a:lnTo>
                    <a:pt x="253" y="419"/>
                  </a:lnTo>
                  <a:close/>
                  <a:moveTo>
                    <a:pt x="688" y="73"/>
                  </a:moveTo>
                  <a:lnTo>
                    <a:pt x="650" y="113"/>
                  </a:lnTo>
                  <a:lnTo>
                    <a:pt x="655" y="378"/>
                  </a:lnTo>
                  <a:lnTo>
                    <a:pt x="655" y="382"/>
                  </a:lnTo>
                  <a:lnTo>
                    <a:pt x="655" y="383"/>
                  </a:lnTo>
                  <a:lnTo>
                    <a:pt x="655" y="384"/>
                  </a:lnTo>
                  <a:lnTo>
                    <a:pt x="655" y="386"/>
                  </a:lnTo>
                  <a:lnTo>
                    <a:pt x="655" y="387"/>
                  </a:lnTo>
                  <a:lnTo>
                    <a:pt x="655" y="389"/>
                  </a:lnTo>
                  <a:lnTo>
                    <a:pt x="655" y="391"/>
                  </a:lnTo>
                  <a:lnTo>
                    <a:pt x="655" y="392"/>
                  </a:lnTo>
                  <a:lnTo>
                    <a:pt x="654" y="395"/>
                  </a:lnTo>
                  <a:lnTo>
                    <a:pt x="654" y="397"/>
                  </a:lnTo>
                  <a:lnTo>
                    <a:pt x="654" y="398"/>
                  </a:lnTo>
                  <a:lnTo>
                    <a:pt x="653" y="401"/>
                  </a:lnTo>
                  <a:lnTo>
                    <a:pt x="653" y="402"/>
                  </a:lnTo>
                  <a:lnTo>
                    <a:pt x="651" y="405"/>
                  </a:lnTo>
                  <a:lnTo>
                    <a:pt x="650" y="406"/>
                  </a:lnTo>
                  <a:lnTo>
                    <a:pt x="649" y="409"/>
                  </a:lnTo>
                  <a:lnTo>
                    <a:pt x="647" y="410"/>
                  </a:lnTo>
                  <a:lnTo>
                    <a:pt x="646" y="413"/>
                  </a:lnTo>
                  <a:lnTo>
                    <a:pt x="645" y="414"/>
                  </a:lnTo>
                  <a:lnTo>
                    <a:pt x="642" y="417"/>
                  </a:lnTo>
                  <a:lnTo>
                    <a:pt x="640" y="418"/>
                  </a:lnTo>
                  <a:lnTo>
                    <a:pt x="637" y="419"/>
                  </a:lnTo>
                  <a:lnTo>
                    <a:pt x="634" y="422"/>
                  </a:lnTo>
                  <a:lnTo>
                    <a:pt x="632" y="423"/>
                  </a:lnTo>
                  <a:lnTo>
                    <a:pt x="629" y="424"/>
                  </a:lnTo>
                  <a:lnTo>
                    <a:pt x="625" y="426"/>
                  </a:lnTo>
                  <a:lnTo>
                    <a:pt x="622" y="426"/>
                  </a:lnTo>
                  <a:lnTo>
                    <a:pt x="618" y="427"/>
                  </a:lnTo>
                  <a:lnTo>
                    <a:pt x="614" y="427"/>
                  </a:lnTo>
                  <a:lnTo>
                    <a:pt x="609" y="428"/>
                  </a:lnTo>
                  <a:lnTo>
                    <a:pt x="603" y="428"/>
                  </a:lnTo>
                  <a:lnTo>
                    <a:pt x="605" y="441"/>
                  </a:lnTo>
                  <a:lnTo>
                    <a:pt x="610" y="442"/>
                  </a:lnTo>
                  <a:lnTo>
                    <a:pt x="615" y="445"/>
                  </a:lnTo>
                  <a:lnTo>
                    <a:pt x="620" y="446"/>
                  </a:lnTo>
                  <a:lnTo>
                    <a:pt x="627" y="449"/>
                  </a:lnTo>
                  <a:lnTo>
                    <a:pt x="632" y="450"/>
                  </a:lnTo>
                  <a:lnTo>
                    <a:pt x="637" y="453"/>
                  </a:lnTo>
                  <a:lnTo>
                    <a:pt x="642" y="455"/>
                  </a:lnTo>
                  <a:lnTo>
                    <a:pt x="649" y="457"/>
                  </a:lnTo>
                  <a:lnTo>
                    <a:pt x="654" y="459"/>
                  </a:lnTo>
                  <a:lnTo>
                    <a:pt x="659" y="461"/>
                  </a:lnTo>
                  <a:lnTo>
                    <a:pt x="664" y="463"/>
                  </a:lnTo>
                  <a:lnTo>
                    <a:pt x="669" y="464"/>
                  </a:lnTo>
                  <a:lnTo>
                    <a:pt x="675" y="467"/>
                  </a:lnTo>
                  <a:lnTo>
                    <a:pt x="681" y="468"/>
                  </a:lnTo>
                  <a:lnTo>
                    <a:pt x="686" y="471"/>
                  </a:lnTo>
                  <a:lnTo>
                    <a:pt x="691" y="472"/>
                  </a:lnTo>
                  <a:lnTo>
                    <a:pt x="691" y="472"/>
                  </a:lnTo>
                  <a:lnTo>
                    <a:pt x="691" y="472"/>
                  </a:lnTo>
                  <a:lnTo>
                    <a:pt x="691" y="472"/>
                  </a:lnTo>
                  <a:lnTo>
                    <a:pt x="691" y="472"/>
                  </a:lnTo>
                  <a:lnTo>
                    <a:pt x="691" y="426"/>
                  </a:lnTo>
                  <a:lnTo>
                    <a:pt x="691" y="382"/>
                  </a:lnTo>
                  <a:lnTo>
                    <a:pt x="691" y="340"/>
                  </a:lnTo>
                  <a:lnTo>
                    <a:pt x="691" y="302"/>
                  </a:lnTo>
                  <a:lnTo>
                    <a:pt x="691" y="268"/>
                  </a:lnTo>
                  <a:lnTo>
                    <a:pt x="690" y="236"/>
                  </a:lnTo>
                  <a:lnTo>
                    <a:pt x="690" y="206"/>
                  </a:lnTo>
                  <a:lnTo>
                    <a:pt x="690" y="180"/>
                  </a:lnTo>
                  <a:lnTo>
                    <a:pt x="690" y="157"/>
                  </a:lnTo>
                  <a:lnTo>
                    <a:pt x="689" y="136"/>
                  </a:lnTo>
                  <a:lnTo>
                    <a:pt x="689" y="119"/>
                  </a:lnTo>
                  <a:lnTo>
                    <a:pt x="689" y="104"/>
                  </a:lnTo>
                  <a:lnTo>
                    <a:pt x="689" y="92"/>
                  </a:lnTo>
                  <a:lnTo>
                    <a:pt x="688" y="83"/>
                  </a:lnTo>
                  <a:lnTo>
                    <a:pt x="688" y="77"/>
                  </a:lnTo>
                  <a:lnTo>
                    <a:pt x="688" y="73"/>
                  </a:lnTo>
                  <a:close/>
                  <a:moveTo>
                    <a:pt x="645" y="119"/>
                  </a:moveTo>
                  <a:lnTo>
                    <a:pt x="644" y="109"/>
                  </a:lnTo>
                  <a:lnTo>
                    <a:pt x="644" y="100"/>
                  </a:lnTo>
                  <a:lnTo>
                    <a:pt x="644" y="91"/>
                  </a:lnTo>
                  <a:lnTo>
                    <a:pt x="644" y="82"/>
                  </a:lnTo>
                  <a:lnTo>
                    <a:pt x="642" y="73"/>
                  </a:lnTo>
                  <a:lnTo>
                    <a:pt x="642" y="65"/>
                  </a:lnTo>
                  <a:lnTo>
                    <a:pt x="642" y="59"/>
                  </a:lnTo>
                  <a:lnTo>
                    <a:pt x="642" y="51"/>
                  </a:lnTo>
                  <a:lnTo>
                    <a:pt x="642" y="44"/>
                  </a:lnTo>
                  <a:lnTo>
                    <a:pt x="642" y="38"/>
                  </a:lnTo>
                  <a:lnTo>
                    <a:pt x="642" y="33"/>
                  </a:lnTo>
                  <a:lnTo>
                    <a:pt x="642" y="29"/>
                  </a:lnTo>
                  <a:lnTo>
                    <a:pt x="642" y="25"/>
                  </a:lnTo>
                  <a:lnTo>
                    <a:pt x="642" y="21"/>
                  </a:lnTo>
                  <a:lnTo>
                    <a:pt x="642" y="18"/>
                  </a:lnTo>
                  <a:lnTo>
                    <a:pt x="642" y="17"/>
                  </a:lnTo>
                  <a:lnTo>
                    <a:pt x="642" y="16"/>
                  </a:lnTo>
                  <a:lnTo>
                    <a:pt x="642" y="13"/>
                  </a:lnTo>
                  <a:lnTo>
                    <a:pt x="641" y="12"/>
                  </a:lnTo>
                  <a:lnTo>
                    <a:pt x="641" y="11"/>
                  </a:lnTo>
                  <a:lnTo>
                    <a:pt x="641" y="9"/>
                  </a:lnTo>
                  <a:lnTo>
                    <a:pt x="641" y="8"/>
                  </a:lnTo>
                  <a:lnTo>
                    <a:pt x="640" y="7"/>
                  </a:lnTo>
                  <a:lnTo>
                    <a:pt x="640" y="6"/>
                  </a:lnTo>
                  <a:lnTo>
                    <a:pt x="638" y="6"/>
                  </a:lnTo>
                  <a:lnTo>
                    <a:pt x="638" y="4"/>
                  </a:lnTo>
                  <a:lnTo>
                    <a:pt x="637" y="3"/>
                  </a:lnTo>
                  <a:lnTo>
                    <a:pt x="637" y="3"/>
                  </a:lnTo>
                  <a:lnTo>
                    <a:pt x="636" y="3"/>
                  </a:lnTo>
                  <a:lnTo>
                    <a:pt x="636" y="2"/>
                  </a:lnTo>
                  <a:lnTo>
                    <a:pt x="634" y="2"/>
                  </a:lnTo>
                  <a:lnTo>
                    <a:pt x="634" y="2"/>
                  </a:lnTo>
                  <a:lnTo>
                    <a:pt x="633" y="0"/>
                  </a:lnTo>
                  <a:lnTo>
                    <a:pt x="633" y="0"/>
                  </a:lnTo>
                  <a:lnTo>
                    <a:pt x="632" y="0"/>
                  </a:lnTo>
                  <a:lnTo>
                    <a:pt x="632" y="0"/>
                  </a:lnTo>
                  <a:lnTo>
                    <a:pt x="631" y="0"/>
                  </a:lnTo>
                  <a:lnTo>
                    <a:pt x="631" y="0"/>
                  </a:lnTo>
                  <a:lnTo>
                    <a:pt x="629" y="0"/>
                  </a:lnTo>
                  <a:lnTo>
                    <a:pt x="629" y="0"/>
                  </a:lnTo>
                  <a:lnTo>
                    <a:pt x="627" y="0"/>
                  </a:lnTo>
                  <a:lnTo>
                    <a:pt x="627" y="0"/>
                  </a:lnTo>
                  <a:lnTo>
                    <a:pt x="40" y="31"/>
                  </a:lnTo>
                  <a:lnTo>
                    <a:pt x="39" y="31"/>
                  </a:lnTo>
                  <a:lnTo>
                    <a:pt x="38" y="31"/>
                  </a:lnTo>
                  <a:lnTo>
                    <a:pt x="38" y="31"/>
                  </a:lnTo>
                  <a:lnTo>
                    <a:pt x="36" y="33"/>
                  </a:lnTo>
                  <a:lnTo>
                    <a:pt x="35" y="33"/>
                  </a:lnTo>
                  <a:lnTo>
                    <a:pt x="35" y="33"/>
                  </a:lnTo>
                  <a:lnTo>
                    <a:pt x="34" y="34"/>
                  </a:lnTo>
                  <a:lnTo>
                    <a:pt x="33" y="34"/>
                  </a:lnTo>
                  <a:lnTo>
                    <a:pt x="33" y="35"/>
                  </a:lnTo>
                  <a:lnTo>
                    <a:pt x="31" y="35"/>
                  </a:lnTo>
                  <a:lnTo>
                    <a:pt x="31" y="37"/>
                  </a:lnTo>
                  <a:lnTo>
                    <a:pt x="30" y="38"/>
                  </a:lnTo>
                  <a:lnTo>
                    <a:pt x="30" y="38"/>
                  </a:lnTo>
                  <a:lnTo>
                    <a:pt x="29" y="39"/>
                  </a:lnTo>
                  <a:lnTo>
                    <a:pt x="29" y="39"/>
                  </a:lnTo>
                  <a:lnTo>
                    <a:pt x="29" y="42"/>
                  </a:lnTo>
                  <a:lnTo>
                    <a:pt x="27" y="43"/>
                  </a:lnTo>
                  <a:lnTo>
                    <a:pt x="27" y="44"/>
                  </a:lnTo>
                  <a:lnTo>
                    <a:pt x="26" y="46"/>
                  </a:lnTo>
                  <a:lnTo>
                    <a:pt x="26" y="47"/>
                  </a:lnTo>
                  <a:lnTo>
                    <a:pt x="25" y="49"/>
                  </a:lnTo>
                  <a:lnTo>
                    <a:pt x="25" y="49"/>
                  </a:lnTo>
                  <a:lnTo>
                    <a:pt x="1" y="369"/>
                  </a:lnTo>
                  <a:lnTo>
                    <a:pt x="650" y="378"/>
                  </a:lnTo>
                  <a:lnTo>
                    <a:pt x="645" y="119"/>
                  </a:lnTo>
                  <a:lnTo>
                    <a:pt x="645" y="119"/>
                  </a:lnTo>
                  <a:close/>
                  <a:moveTo>
                    <a:pt x="650" y="382"/>
                  </a:moveTo>
                  <a:lnTo>
                    <a:pt x="1" y="373"/>
                  </a:lnTo>
                  <a:lnTo>
                    <a:pt x="1" y="380"/>
                  </a:lnTo>
                  <a:lnTo>
                    <a:pt x="0" y="383"/>
                  </a:lnTo>
                  <a:lnTo>
                    <a:pt x="0" y="386"/>
                  </a:lnTo>
                  <a:lnTo>
                    <a:pt x="1" y="388"/>
                  </a:lnTo>
                  <a:lnTo>
                    <a:pt x="1" y="391"/>
                  </a:lnTo>
                  <a:lnTo>
                    <a:pt x="1" y="393"/>
                  </a:lnTo>
                  <a:lnTo>
                    <a:pt x="1" y="396"/>
                  </a:lnTo>
                  <a:lnTo>
                    <a:pt x="3" y="397"/>
                  </a:lnTo>
                  <a:lnTo>
                    <a:pt x="3" y="398"/>
                  </a:lnTo>
                  <a:lnTo>
                    <a:pt x="3" y="401"/>
                  </a:lnTo>
                  <a:lnTo>
                    <a:pt x="4" y="402"/>
                  </a:lnTo>
                  <a:lnTo>
                    <a:pt x="5" y="402"/>
                  </a:lnTo>
                  <a:lnTo>
                    <a:pt x="5" y="404"/>
                  </a:lnTo>
                  <a:lnTo>
                    <a:pt x="7" y="405"/>
                  </a:lnTo>
                  <a:lnTo>
                    <a:pt x="7" y="406"/>
                  </a:lnTo>
                  <a:lnTo>
                    <a:pt x="8" y="406"/>
                  </a:lnTo>
                  <a:lnTo>
                    <a:pt x="9" y="408"/>
                  </a:lnTo>
                  <a:lnTo>
                    <a:pt x="9" y="408"/>
                  </a:lnTo>
                  <a:lnTo>
                    <a:pt x="11" y="408"/>
                  </a:lnTo>
                  <a:lnTo>
                    <a:pt x="12" y="409"/>
                  </a:lnTo>
                  <a:lnTo>
                    <a:pt x="12" y="409"/>
                  </a:lnTo>
                  <a:lnTo>
                    <a:pt x="13" y="409"/>
                  </a:lnTo>
                  <a:lnTo>
                    <a:pt x="14" y="409"/>
                  </a:lnTo>
                  <a:lnTo>
                    <a:pt x="14" y="409"/>
                  </a:lnTo>
                  <a:lnTo>
                    <a:pt x="16" y="409"/>
                  </a:lnTo>
                  <a:lnTo>
                    <a:pt x="17" y="409"/>
                  </a:lnTo>
                  <a:lnTo>
                    <a:pt x="18" y="409"/>
                  </a:lnTo>
                  <a:lnTo>
                    <a:pt x="18" y="409"/>
                  </a:lnTo>
                  <a:lnTo>
                    <a:pt x="20" y="409"/>
                  </a:lnTo>
                  <a:lnTo>
                    <a:pt x="605" y="422"/>
                  </a:lnTo>
                  <a:lnTo>
                    <a:pt x="610" y="422"/>
                  </a:lnTo>
                  <a:lnTo>
                    <a:pt x="614" y="422"/>
                  </a:lnTo>
                  <a:lnTo>
                    <a:pt x="618" y="422"/>
                  </a:lnTo>
                  <a:lnTo>
                    <a:pt x="622" y="420"/>
                  </a:lnTo>
                  <a:lnTo>
                    <a:pt x="624" y="419"/>
                  </a:lnTo>
                  <a:lnTo>
                    <a:pt x="628" y="418"/>
                  </a:lnTo>
                  <a:lnTo>
                    <a:pt x="631" y="418"/>
                  </a:lnTo>
                  <a:lnTo>
                    <a:pt x="633" y="417"/>
                  </a:lnTo>
                  <a:lnTo>
                    <a:pt x="634" y="414"/>
                  </a:lnTo>
                  <a:lnTo>
                    <a:pt x="637" y="413"/>
                  </a:lnTo>
                  <a:lnTo>
                    <a:pt x="638" y="411"/>
                  </a:lnTo>
                  <a:lnTo>
                    <a:pt x="641" y="410"/>
                  </a:lnTo>
                  <a:lnTo>
                    <a:pt x="642" y="408"/>
                  </a:lnTo>
                  <a:lnTo>
                    <a:pt x="644" y="406"/>
                  </a:lnTo>
                  <a:lnTo>
                    <a:pt x="645" y="405"/>
                  </a:lnTo>
                  <a:lnTo>
                    <a:pt x="646" y="402"/>
                  </a:lnTo>
                  <a:lnTo>
                    <a:pt x="647" y="401"/>
                  </a:lnTo>
                  <a:lnTo>
                    <a:pt x="647" y="398"/>
                  </a:lnTo>
                  <a:lnTo>
                    <a:pt x="647" y="397"/>
                  </a:lnTo>
                  <a:lnTo>
                    <a:pt x="649" y="396"/>
                  </a:lnTo>
                  <a:lnTo>
                    <a:pt x="649" y="393"/>
                  </a:lnTo>
                  <a:lnTo>
                    <a:pt x="649" y="392"/>
                  </a:lnTo>
                  <a:lnTo>
                    <a:pt x="650" y="391"/>
                  </a:lnTo>
                  <a:lnTo>
                    <a:pt x="650" y="388"/>
                  </a:lnTo>
                  <a:lnTo>
                    <a:pt x="650" y="387"/>
                  </a:lnTo>
                  <a:lnTo>
                    <a:pt x="650" y="386"/>
                  </a:lnTo>
                  <a:lnTo>
                    <a:pt x="650" y="386"/>
                  </a:lnTo>
                  <a:lnTo>
                    <a:pt x="650" y="384"/>
                  </a:lnTo>
                  <a:lnTo>
                    <a:pt x="650" y="383"/>
                  </a:lnTo>
                  <a:lnTo>
                    <a:pt x="650" y="383"/>
                  </a:lnTo>
                  <a:lnTo>
                    <a:pt x="650" y="382"/>
                  </a:lnTo>
                  <a:lnTo>
                    <a:pt x="650" y="382"/>
                  </a:lnTo>
                  <a:close/>
                  <a:moveTo>
                    <a:pt x="605" y="422"/>
                  </a:moveTo>
                  <a:lnTo>
                    <a:pt x="603" y="422"/>
                  </a:lnTo>
                  <a:lnTo>
                    <a:pt x="603" y="422"/>
                  </a:lnTo>
                  <a:lnTo>
                    <a:pt x="605" y="422"/>
                  </a:lnTo>
                  <a:lnTo>
                    <a:pt x="605" y="422"/>
                  </a:lnTo>
                  <a:close/>
                  <a:moveTo>
                    <a:pt x="693" y="473"/>
                  </a:moveTo>
                  <a:lnTo>
                    <a:pt x="693" y="473"/>
                  </a:lnTo>
                  <a:lnTo>
                    <a:pt x="693" y="473"/>
                  </a:lnTo>
                  <a:lnTo>
                    <a:pt x="693" y="473"/>
                  </a:lnTo>
                  <a:lnTo>
                    <a:pt x="693" y="473"/>
                  </a:lnTo>
                  <a:lnTo>
                    <a:pt x="693" y="475"/>
                  </a:lnTo>
                  <a:lnTo>
                    <a:pt x="693" y="475"/>
                  </a:lnTo>
                  <a:lnTo>
                    <a:pt x="693" y="476"/>
                  </a:lnTo>
                  <a:lnTo>
                    <a:pt x="693" y="476"/>
                  </a:lnTo>
                  <a:lnTo>
                    <a:pt x="693" y="476"/>
                  </a:lnTo>
                  <a:lnTo>
                    <a:pt x="693" y="476"/>
                  </a:lnTo>
                  <a:lnTo>
                    <a:pt x="693" y="477"/>
                  </a:lnTo>
                  <a:lnTo>
                    <a:pt x="694" y="477"/>
                  </a:lnTo>
                  <a:lnTo>
                    <a:pt x="694" y="477"/>
                  </a:lnTo>
                  <a:lnTo>
                    <a:pt x="694" y="477"/>
                  </a:lnTo>
                  <a:lnTo>
                    <a:pt x="694" y="477"/>
                  </a:lnTo>
                  <a:lnTo>
                    <a:pt x="695" y="477"/>
                  </a:lnTo>
                  <a:lnTo>
                    <a:pt x="695" y="479"/>
                  </a:lnTo>
                  <a:lnTo>
                    <a:pt x="695" y="479"/>
                  </a:lnTo>
                  <a:lnTo>
                    <a:pt x="697" y="479"/>
                  </a:lnTo>
                  <a:lnTo>
                    <a:pt x="697" y="479"/>
                  </a:lnTo>
                  <a:lnTo>
                    <a:pt x="697" y="479"/>
                  </a:lnTo>
                  <a:lnTo>
                    <a:pt x="698" y="479"/>
                  </a:lnTo>
                  <a:lnTo>
                    <a:pt x="699" y="479"/>
                  </a:lnTo>
                  <a:lnTo>
                    <a:pt x="699" y="479"/>
                  </a:lnTo>
                  <a:lnTo>
                    <a:pt x="699" y="479"/>
                  </a:lnTo>
                  <a:lnTo>
                    <a:pt x="699" y="479"/>
                  </a:lnTo>
                  <a:lnTo>
                    <a:pt x="699" y="479"/>
                  </a:lnTo>
                  <a:lnTo>
                    <a:pt x="699" y="479"/>
                  </a:lnTo>
                  <a:lnTo>
                    <a:pt x="699" y="457"/>
                  </a:lnTo>
                  <a:lnTo>
                    <a:pt x="699" y="435"/>
                  </a:lnTo>
                  <a:lnTo>
                    <a:pt x="699" y="413"/>
                  </a:lnTo>
                  <a:lnTo>
                    <a:pt x="699" y="392"/>
                  </a:lnTo>
                  <a:lnTo>
                    <a:pt x="699" y="371"/>
                  </a:lnTo>
                  <a:lnTo>
                    <a:pt x="699" y="353"/>
                  </a:lnTo>
                  <a:lnTo>
                    <a:pt x="699" y="334"/>
                  </a:lnTo>
                  <a:lnTo>
                    <a:pt x="699" y="316"/>
                  </a:lnTo>
                  <a:lnTo>
                    <a:pt x="699" y="298"/>
                  </a:lnTo>
                  <a:lnTo>
                    <a:pt x="699" y="280"/>
                  </a:lnTo>
                  <a:lnTo>
                    <a:pt x="699" y="264"/>
                  </a:lnTo>
                  <a:lnTo>
                    <a:pt x="699" y="247"/>
                  </a:lnTo>
                  <a:lnTo>
                    <a:pt x="699" y="233"/>
                  </a:lnTo>
                  <a:lnTo>
                    <a:pt x="699" y="218"/>
                  </a:lnTo>
                  <a:lnTo>
                    <a:pt x="698" y="203"/>
                  </a:lnTo>
                  <a:lnTo>
                    <a:pt x="698" y="190"/>
                  </a:lnTo>
                  <a:lnTo>
                    <a:pt x="698" y="177"/>
                  </a:lnTo>
                  <a:lnTo>
                    <a:pt x="698" y="166"/>
                  </a:lnTo>
                  <a:lnTo>
                    <a:pt x="698" y="154"/>
                  </a:lnTo>
                  <a:lnTo>
                    <a:pt x="698" y="144"/>
                  </a:lnTo>
                  <a:lnTo>
                    <a:pt x="698" y="134"/>
                  </a:lnTo>
                  <a:lnTo>
                    <a:pt x="697" y="123"/>
                  </a:lnTo>
                  <a:lnTo>
                    <a:pt x="697" y="114"/>
                  </a:lnTo>
                  <a:lnTo>
                    <a:pt x="697" y="106"/>
                  </a:lnTo>
                  <a:lnTo>
                    <a:pt x="697" y="99"/>
                  </a:lnTo>
                  <a:lnTo>
                    <a:pt x="697" y="92"/>
                  </a:lnTo>
                  <a:lnTo>
                    <a:pt x="697" y="86"/>
                  </a:lnTo>
                  <a:lnTo>
                    <a:pt x="697" y="79"/>
                  </a:lnTo>
                  <a:lnTo>
                    <a:pt x="697" y="75"/>
                  </a:lnTo>
                  <a:lnTo>
                    <a:pt x="697" y="70"/>
                  </a:lnTo>
                  <a:lnTo>
                    <a:pt x="695" y="68"/>
                  </a:lnTo>
                  <a:lnTo>
                    <a:pt x="695" y="64"/>
                  </a:lnTo>
                  <a:lnTo>
                    <a:pt x="695" y="62"/>
                  </a:lnTo>
                  <a:lnTo>
                    <a:pt x="695" y="62"/>
                  </a:lnTo>
                  <a:lnTo>
                    <a:pt x="695" y="61"/>
                  </a:lnTo>
                  <a:lnTo>
                    <a:pt x="695" y="60"/>
                  </a:lnTo>
                  <a:lnTo>
                    <a:pt x="695" y="59"/>
                  </a:lnTo>
                  <a:lnTo>
                    <a:pt x="695" y="59"/>
                  </a:lnTo>
                  <a:lnTo>
                    <a:pt x="695" y="59"/>
                  </a:lnTo>
                  <a:lnTo>
                    <a:pt x="695" y="59"/>
                  </a:lnTo>
                  <a:lnTo>
                    <a:pt x="695" y="57"/>
                  </a:lnTo>
                  <a:lnTo>
                    <a:pt x="695" y="57"/>
                  </a:lnTo>
                  <a:lnTo>
                    <a:pt x="695" y="57"/>
                  </a:lnTo>
                  <a:lnTo>
                    <a:pt x="694" y="57"/>
                  </a:lnTo>
                  <a:lnTo>
                    <a:pt x="694" y="57"/>
                  </a:lnTo>
                  <a:lnTo>
                    <a:pt x="693" y="57"/>
                  </a:lnTo>
                  <a:lnTo>
                    <a:pt x="693" y="57"/>
                  </a:lnTo>
                  <a:lnTo>
                    <a:pt x="693" y="57"/>
                  </a:lnTo>
                  <a:lnTo>
                    <a:pt x="693" y="57"/>
                  </a:lnTo>
                  <a:lnTo>
                    <a:pt x="691" y="59"/>
                  </a:lnTo>
                  <a:lnTo>
                    <a:pt x="691" y="59"/>
                  </a:lnTo>
                  <a:lnTo>
                    <a:pt x="691" y="59"/>
                  </a:lnTo>
                  <a:lnTo>
                    <a:pt x="691" y="59"/>
                  </a:lnTo>
                  <a:lnTo>
                    <a:pt x="690" y="59"/>
                  </a:lnTo>
                  <a:lnTo>
                    <a:pt x="690" y="60"/>
                  </a:lnTo>
                  <a:lnTo>
                    <a:pt x="690" y="60"/>
                  </a:lnTo>
                  <a:lnTo>
                    <a:pt x="690" y="60"/>
                  </a:lnTo>
                  <a:lnTo>
                    <a:pt x="690" y="61"/>
                  </a:lnTo>
                  <a:lnTo>
                    <a:pt x="689" y="61"/>
                  </a:lnTo>
                  <a:lnTo>
                    <a:pt x="689" y="62"/>
                  </a:lnTo>
                  <a:lnTo>
                    <a:pt x="689" y="64"/>
                  </a:lnTo>
                  <a:lnTo>
                    <a:pt x="689" y="65"/>
                  </a:lnTo>
                  <a:lnTo>
                    <a:pt x="689" y="66"/>
                  </a:lnTo>
                  <a:lnTo>
                    <a:pt x="689" y="68"/>
                  </a:lnTo>
                  <a:lnTo>
                    <a:pt x="689" y="69"/>
                  </a:lnTo>
                  <a:lnTo>
                    <a:pt x="689" y="70"/>
                  </a:lnTo>
                  <a:lnTo>
                    <a:pt x="689" y="70"/>
                  </a:lnTo>
                  <a:lnTo>
                    <a:pt x="689" y="70"/>
                  </a:lnTo>
                  <a:lnTo>
                    <a:pt x="689" y="70"/>
                  </a:lnTo>
                  <a:lnTo>
                    <a:pt x="690" y="70"/>
                  </a:lnTo>
                  <a:lnTo>
                    <a:pt x="690" y="70"/>
                  </a:lnTo>
                  <a:lnTo>
                    <a:pt x="690" y="70"/>
                  </a:lnTo>
                  <a:lnTo>
                    <a:pt x="690" y="70"/>
                  </a:lnTo>
                  <a:lnTo>
                    <a:pt x="690" y="70"/>
                  </a:lnTo>
                  <a:lnTo>
                    <a:pt x="690" y="71"/>
                  </a:lnTo>
                  <a:lnTo>
                    <a:pt x="690" y="71"/>
                  </a:lnTo>
                  <a:lnTo>
                    <a:pt x="690" y="73"/>
                  </a:lnTo>
                  <a:lnTo>
                    <a:pt x="690" y="77"/>
                  </a:lnTo>
                  <a:lnTo>
                    <a:pt x="690" y="86"/>
                  </a:lnTo>
                  <a:lnTo>
                    <a:pt x="691" y="96"/>
                  </a:lnTo>
                  <a:lnTo>
                    <a:pt x="691" y="109"/>
                  </a:lnTo>
                  <a:lnTo>
                    <a:pt x="691" y="126"/>
                  </a:lnTo>
                  <a:lnTo>
                    <a:pt x="691" y="146"/>
                  </a:lnTo>
                  <a:lnTo>
                    <a:pt x="693" y="170"/>
                  </a:lnTo>
                  <a:lnTo>
                    <a:pt x="693" y="196"/>
                  </a:lnTo>
                  <a:lnTo>
                    <a:pt x="693" y="225"/>
                  </a:lnTo>
                  <a:lnTo>
                    <a:pt x="693" y="258"/>
                  </a:lnTo>
                  <a:lnTo>
                    <a:pt x="694" y="294"/>
                  </a:lnTo>
                  <a:lnTo>
                    <a:pt x="694" y="334"/>
                  </a:lnTo>
                  <a:lnTo>
                    <a:pt x="694" y="377"/>
                  </a:lnTo>
                  <a:lnTo>
                    <a:pt x="694" y="423"/>
                  </a:lnTo>
                  <a:lnTo>
                    <a:pt x="694" y="472"/>
                  </a:lnTo>
                  <a:lnTo>
                    <a:pt x="694" y="472"/>
                  </a:lnTo>
                  <a:lnTo>
                    <a:pt x="694" y="472"/>
                  </a:lnTo>
                  <a:lnTo>
                    <a:pt x="694" y="472"/>
                  </a:lnTo>
                  <a:lnTo>
                    <a:pt x="694" y="472"/>
                  </a:lnTo>
                  <a:lnTo>
                    <a:pt x="693" y="473"/>
                  </a:lnTo>
                  <a:lnTo>
                    <a:pt x="693" y="473"/>
                  </a:lnTo>
                  <a:lnTo>
                    <a:pt x="693" y="473"/>
                  </a:lnTo>
                  <a:lnTo>
                    <a:pt x="693" y="473"/>
                  </a:lnTo>
                  <a:lnTo>
                    <a:pt x="693" y="473"/>
                  </a:lnTo>
                  <a:lnTo>
                    <a:pt x="693" y="473"/>
                  </a:lnTo>
                  <a:close/>
                  <a:moveTo>
                    <a:pt x="703" y="479"/>
                  </a:moveTo>
                  <a:lnTo>
                    <a:pt x="706" y="479"/>
                  </a:lnTo>
                  <a:lnTo>
                    <a:pt x="710" y="480"/>
                  </a:lnTo>
                  <a:lnTo>
                    <a:pt x="713" y="480"/>
                  </a:lnTo>
                  <a:lnTo>
                    <a:pt x="719" y="480"/>
                  </a:lnTo>
                  <a:lnTo>
                    <a:pt x="728" y="479"/>
                  </a:lnTo>
                  <a:lnTo>
                    <a:pt x="741" y="479"/>
                  </a:lnTo>
                  <a:lnTo>
                    <a:pt x="752" y="479"/>
                  </a:lnTo>
                  <a:lnTo>
                    <a:pt x="765" y="479"/>
                  </a:lnTo>
                  <a:lnTo>
                    <a:pt x="779" y="477"/>
                  </a:lnTo>
                  <a:lnTo>
                    <a:pt x="794" y="477"/>
                  </a:lnTo>
                  <a:lnTo>
                    <a:pt x="807" y="476"/>
                  </a:lnTo>
                  <a:lnTo>
                    <a:pt x="820" y="476"/>
                  </a:lnTo>
                  <a:lnTo>
                    <a:pt x="831" y="476"/>
                  </a:lnTo>
                  <a:lnTo>
                    <a:pt x="842" y="475"/>
                  </a:lnTo>
                  <a:lnTo>
                    <a:pt x="851" y="475"/>
                  </a:lnTo>
                  <a:lnTo>
                    <a:pt x="857" y="475"/>
                  </a:lnTo>
                  <a:lnTo>
                    <a:pt x="861" y="475"/>
                  </a:lnTo>
                  <a:lnTo>
                    <a:pt x="862" y="475"/>
                  </a:lnTo>
                  <a:lnTo>
                    <a:pt x="864" y="475"/>
                  </a:lnTo>
                  <a:lnTo>
                    <a:pt x="865" y="473"/>
                  </a:lnTo>
                  <a:lnTo>
                    <a:pt x="866" y="473"/>
                  </a:lnTo>
                  <a:lnTo>
                    <a:pt x="866" y="473"/>
                  </a:lnTo>
                  <a:lnTo>
                    <a:pt x="867" y="473"/>
                  </a:lnTo>
                  <a:lnTo>
                    <a:pt x="869" y="472"/>
                  </a:lnTo>
                  <a:lnTo>
                    <a:pt x="869" y="472"/>
                  </a:lnTo>
                  <a:lnTo>
                    <a:pt x="869" y="472"/>
                  </a:lnTo>
                  <a:lnTo>
                    <a:pt x="870" y="472"/>
                  </a:lnTo>
                  <a:lnTo>
                    <a:pt x="870" y="471"/>
                  </a:lnTo>
                  <a:lnTo>
                    <a:pt x="870" y="471"/>
                  </a:lnTo>
                  <a:lnTo>
                    <a:pt x="871" y="471"/>
                  </a:lnTo>
                  <a:lnTo>
                    <a:pt x="871" y="470"/>
                  </a:lnTo>
                  <a:lnTo>
                    <a:pt x="871" y="470"/>
                  </a:lnTo>
                  <a:lnTo>
                    <a:pt x="873" y="468"/>
                  </a:lnTo>
                  <a:lnTo>
                    <a:pt x="873" y="468"/>
                  </a:lnTo>
                  <a:lnTo>
                    <a:pt x="873" y="467"/>
                  </a:lnTo>
                  <a:lnTo>
                    <a:pt x="873" y="467"/>
                  </a:lnTo>
                  <a:lnTo>
                    <a:pt x="873" y="466"/>
                  </a:lnTo>
                  <a:lnTo>
                    <a:pt x="873" y="466"/>
                  </a:lnTo>
                  <a:lnTo>
                    <a:pt x="873" y="464"/>
                  </a:lnTo>
                  <a:lnTo>
                    <a:pt x="873" y="463"/>
                  </a:lnTo>
                  <a:lnTo>
                    <a:pt x="873" y="458"/>
                  </a:lnTo>
                  <a:lnTo>
                    <a:pt x="873" y="445"/>
                  </a:lnTo>
                  <a:lnTo>
                    <a:pt x="873" y="424"/>
                  </a:lnTo>
                  <a:lnTo>
                    <a:pt x="873" y="401"/>
                  </a:lnTo>
                  <a:lnTo>
                    <a:pt x="871" y="371"/>
                  </a:lnTo>
                  <a:lnTo>
                    <a:pt x="871" y="339"/>
                  </a:lnTo>
                  <a:lnTo>
                    <a:pt x="870" y="304"/>
                  </a:lnTo>
                  <a:lnTo>
                    <a:pt x="870" y="269"/>
                  </a:lnTo>
                  <a:lnTo>
                    <a:pt x="869" y="234"/>
                  </a:lnTo>
                  <a:lnTo>
                    <a:pt x="869" y="201"/>
                  </a:lnTo>
                  <a:lnTo>
                    <a:pt x="867" y="168"/>
                  </a:lnTo>
                  <a:lnTo>
                    <a:pt x="867" y="141"/>
                  </a:lnTo>
                  <a:lnTo>
                    <a:pt x="867" y="117"/>
                  </a:lnTo>
                  <a:lnTo>
                    <a:pt x="866" y="99"/>
                  </a:lnTo>
                  <a:lnTo>
                    <a:pt x="866" y="87"/>
                  </a:lnTo>
                  <a:lnTo>
                    <a:pt x="866" y="82"/>
                  </a:lnTo>
                  <a:lnTo>
                    <a:pt x="866" y="82"/>
                  </a:lnTo>
                  <a:lnTo>
                    <a:pt x="866" y="82"/>
                  </a:lnTo>
                  <a:lnTo>
                    <a:pt x="866" y="82"/>
                  </a:lnTo>
                  <a:lnTo>
                    <a:pt x="866" y="81"/>
                  </a:lnTo>
                  <a:lnTo>
                    <a:pt x="866" y="81"/>
                  </a:lnTo>
                  <a:lnTo>
                    <a:pt x="866" y="81"/>
                  </a:lnTo>
                  <a:lnTo>
                    <a:pt x="865" y="79"/>
                  </a:lnTo>
                  <a:lnTo>
                    <a:pt x="865" y="79"/>
                  </a:lnTo>
                  <a:lnTo>
                    <a:pt x="864" y="78"/>
                  </a:lnTo>
                  <a:lnTo>
                    <a:pt x="862" y="78"/>
                  </a:lnTo>
                  <a:lnTo>
                    <a:pt x="861" y="77"/>
                  </a:lnTo>
                  <a:lnTo>
                    <a:pt x="860" y="77"/>
                  </a:lnTo>
                  <a:lnTo>
                    <a:pt x="858" y="75"/>
                  </a:lnTo>
                  <a:lnTo>
                    <a:pt x="856" y="75"/>
                  </a:lnTo>
                  <a:lnTo>
                    <a:pt x="852" y="74"/>
                  </a:lnTo>
                  <a:lnTo>
                    <a:pt x="847" y="73"/>
                  </a:lnTo>
                  <a:lnTo>
                    <a:pt x="843" y="71"/>
                  </a:lnTo>
                  <a:lnTo>
                    <a:pt x="838" y="70"/>
                  </a:lnTo>
                  <a:lnTo>
                    <a:pt x="833" y="70"/>
                  </a:lnTo>
                  <a:lnTo>
                    <a:pt x="827" y="69"/>
                  </a:lnTo>
                  <a:lnTo>
                    <a:pt x="822" y="68"/>
                  </a:lnTo>
                  <a:lnTo>
                    <a:pt x="818" y="66"/>
                  </a:lnTo>
                  <a:lnTo>
                    <a:pt x="813" y="66"/>
                  </a:lnTo>
                  <a:lnTo>
                    <a:pt x="808" y="65"/>
                  </a:lnTo>
                  <a:lnTo>
                    <a:pt x="803" y="65"/>
                  </a:lnTo>
                  <a:lnTo>
                    <a:pt x="798" y="64"/>
                  </a:lnTo>
                  <a:lnTo>
                    <a:pt x="792" y="62"/>
                  </a:lnTo>
                  <a:lnTo>
                    <a:pt x="787" y="62"/>
                  </a:lnTo>
                  <a:lnTo>
                    <a:pt x="782" y="61"/>
                  </a:lnTo>
                  <a:lnTo>
                    <a:pt x="777" y="61"/>
                  </a:lnTo>
                  <a:lnTo>
                    <a:pt x="772" y="61"/>
                  </a:lnTo>
                  <a:lnTo>
                    <a:pt x="767" y="60"/>
                  </a:lnTo>
                  <a:lnTo>
                    <a:pt x="761" y="60"/>
                  </a:lnTo>
                  <a:lnTo>
                    <a:pt x="756" y="60"/>
                  </a:lnTo>
                  <a:lnTo>
                    <a:pt x="751" y="59"/>
                  </a:lnTo>
                  <a:lnTo>
                    <a:pt x="746" y="59"/>
                  </a:lnTo>
                  <a:lnTo>
                    <a:pt x="742" y="59"/>
                  </a:lnTo>
                  <a:lnTo>
                    <a:pt x="735" y="59"/>
                  </a:lnTo>
                  <a:lnTo>
                    <a:pt x="732" y="59"/>
                  </a:lnTo>
                  <a:lnTo>
                    <a:pt x="726" y="57"/>
                  </a:lnTo>
                  <a:lnTo>
                    <a:pt x="721" y="57"/>
                  </a:lnTo>
                  <a:lnTo>
                    <a:pt x="717" y="57"/>
                  </a:lnTo>
                  <a:lnTo>
                    <a:pt x="712" y="57"/>
                  </a:lnTo>
                  <a:lnTo>
                    <a:pt x="708" y="57"/>
                  </a:lnTo>
                  <a:lnTo>
                    <a:pt x="703" y="57"/>
                  </a:lnTo>
                  <a:lnTo>
                    <a:pt x="698" y="59"/>
                  </a:lnTo>
                  <a:lnTo>
                    <a:pt x="698" y="59"/>
                  </a:lnTo>
                  <a:lnTo>
                    <a:pt x="698" y="59"/>
                  </a:lnTo>
                  <a:lnTo>
                    <a:pt x="698" y="59"/>
                  </a:lnTo>
                  <a:lnTo>
                    <a:pt x="699" y="60"/>
                  </a:lnTo>
                  <a:lnTo>
                    <a:pt x="699" y="61"/>
                  </a:lnTo>
                  <a:lnTo>
                    <a:pt x="699" y="61"/>
                  </a:lnTo>
                  <a:lnTo>
                    <a:pt x="699" y="62"/>
                  </a:lnTo>
                  <a:lnTo>
                    <a:pt x="699" y="64"/>
                  </a:lnTo>
                  <a:lnTo>
                    <a:pt x="699" y="64"/>
                  </a:lnTo>
                  <a:lnTo>
                    <a:pt x="699" y="64"/>
                  </a:lnTo>
                  <a:lnTo>
                    <a:pt x="704" y="64"/>
                  </a:lnTo>
                  <a:lnTo>
                    <a:pt x="710" y="64"/>
                  </a:lnTo>
                  <a:lnTo>
                    <a:pt x="715" y="64"/>
                  </a:lnTo>
                  <a:lnTo>
                    <a:pt x="719" y="65"/>
                  </a:lnTo>
                  <a:lnTo>
                    <a:pt x="724" y="65"/>
                  </a:lnTo>
                  <a:lnTo>
                    <a:pt x="729" y="65"/>
                  </a:lnTo>
                  <a:lnTo>
                    <a:pt x="734" y="65"/>
                  </a:lnTo>
                  <a:lnTo>
                    <a:pt x="739" y="65"/>
                  </a:lnTo>
                  <a:lnTo>
                    <a:pt x="745" y="65"/>
                  </a:lnTo>
                  <a:lnTo>
                    <a:pt x="750" y="65"/>
                  </a:lnTo>
                  <a:lnTo>
                    <a:pt x="755" y="66"/>
                  </a:lnTo>
                  <a:lnTo>
                    <a:pt x="760" y="66"/>
                  </a:lnTo>
                  <a:lnTo>
                    <a:pt x="765" y="66"/>
                  </a:lnTo>
                  <a:lnTo>
                    <a:pt x="772" y="66"/>
                  </a:lnTo>
                  <a:lnTo>
                    <a:pt x="777" y="68"/>
                  </a:lnTo>
                  <a:lnTo>
                    <a:pt x="782" y="68"/>
                  </a:lnTo>
                  <a:lnTo>
                    <a:pt x="787" y="68"/>
                  </a:lnTo>
                  <a:lnTo>
                    <a:pt x="792" y="69"/>
                  </a:lnTo>
                  <a:lnTo>
                    <a:pt x="798" y="69"/>
                  </a:lnTo>
                  <a:lnTo>
                    <a:pt x="803" y="70"/>
                  </a:lnTo>
                  <a:lnTo>
                    <a:pt x="808" y="70"/>
                  </a:lnTo>
                  <a:lnTo>
                    <a:pt x="813" y="71"/>
                  </a:lnTo>
                  <a:lnTo>
                    <a:pt x="818" y="73"/>
                  </a:lnTo>
                  <a:lnTo>
                    <a:pt x="823" y="73"/>
                  </a:lnTo>
                  <a:lnTo>
                    <a:pt x="829" y="74"/>
                  </a:lnTo>
                  <a:lnTo>
                    <a:pt x="835" y="75"/>
                  </a:lnTo>
                  <a:lnTo>
                    <a:pt x="840" y="77"/>
                  </a:lnTo>
                  <a:lnTo>
                    <a:pt x="845" y="78"/>
                  </a:lnTo>
                  <a:lnTo>
                    <a:pt x="851" y="79"/>
                  </a:lnTo>
                  <a:lnTo>
                    <a:pt x="856" y="81"/>
                  </a:lnTo>
                  <a:lnTo>
                    <a:pt x="861" y="82"/>
                  </a:lnTo>
                  <a:lnTo>
                    <a:pt x="866" y="83"/>
                  </a:lnTo>
                  <a:lnTo>
                    <a:pt x="865" y="86"/>
                  </a:lnTo>
                  <a:lnTo>
                    <a:pt x="860" y="84"/>
                  </a:lnTo>
                  <a:lnTo>
                    <a:pt x="855" y="82"/>
                  </a:lnTo>
                  <a:lnTo>
                    <a:pt x="849" y="81"/>
                  </a:lnTo>
                  <a:lnTo>
                    <a:pt x="844" y="79"/>
                  </a:lnTo>
                  <a:lnTo>
                    <a:pt x="839" y="79"/>
                  </a:lnTo>
                  <a:lnTo>
                    <a:pt x="835" y="78"/>
                  </a:lnTo>
                  <a:lnTo>
                    <a:pt x="829" y="77"/>
                  </a:lnTo>
                  <a:lnTo>
                    <a:pt x="823" y="75"/>
                  </a:lnTo>
                  <a:lnTo>
                    <a:pt x="818" y="74"/>
                  </a:lnTo>
                  <a:lnTo>
                    <a:pt x="813" y="74"/>
                  </a:lnTo>
                  <a:lnTo>
                    <a:pt x="808" y="73"/>
                  </a:lnTo>
                  <a:lnTo>
                    <a:pt x="803" y="73"/>
                  </a:lnTo>
                  <a:lnTo>
                    <a:pt x="798" y="71"/>
                  </a:lnTo>
                  <a:lnTo>
                    <a:pt x="791" y="71"/>
                  </a:lnTo>
                  <a:lnTo>
                    <a:pt x="786" y="70"/>
                  </a:lnTo>
                  <a:lnTo>
                    <a:pt x="781" y="70"/>
                  </a:lnTo>
                  <a:lnTo>
                    <a:pt x="776" y="69"/>
                  </a:lnTo>
                  <a:lnTo>
                    <a:pt x="770" y="69"/>
                  </a:lnTo>
                  <a:lnTo>
                    <a:pt x="765" y="69"/>
                  </a:lnTo>
                  <a:lnTo>
                    <a:pt x="760" y="69"/>
                  </a:lnTo>
                  <a:lnTo>
                    <a:pt x="755" y="68"/>
                  </a:lnTo>
                  <a:lnTo>
                    <a:pt x="750" y="68"/>
                  </a:lnTo>
                  <a:lnTo>
                    <a:pt x="745" y="68"/>
                  </a:lnTo>
                  <a:lnTo>
                    <a:pt x="739" y="68"/>
                  </a:lnTo>
                  <a:lnTo>
                    <a:pt x="734" y="68"/>
                  </a:lnTo>
                  <a:lnTo>
                    <a:pt x="729" y="68"/>
                  </a:lnTo>
                  <a:lnTo>
                    <a:pt x="724" y="66"/>
                  </a:lnTo>
                  <a:lnTo>
                    <a:pt x="719" y="66"/>
                  </a:lnTo>
                  <a:lnTo>
                    <a:pt x="715" y="66"/>
                  </a:lnTo>
                  <a:lnTo>
                    <a:pt x="710" y="66"/>
                  </a:lnTo>
                  <a:lnTo>
                    <a:pt x="704" y="66"/>
                  </a:lnTo>
                  <a:lnTo>
                    <a:pt x="699" y="66"/>
                  </a:lnTo>
                  <a:lnTo>
                    <a:pt x="699" y="70"/>
                  </a:lnTo>
                  <a:lnTo>
                    <a:pt x="699" y="74"/>
                  </a:lnTo>
                  <a:lnTo>
                    <a:pt x="699" y="78"/>
                  </a:lnTo>
                  <a:lnTo>
                    <a:pt x="699" y="83"/>
                  </a:lnTo>
                  <a:lnTo>
                    <a:pt x="699" y="90"/>
                  </a:lnTo>
                  <a:lnTo>
                    <a:pt x="699" y="96"/>
                  </a:lnTo>
                  <a:lnTo>
                    <a:pt x="700" y="102"/>
                  </a:lnTo>
                  <a:lnTo>
                    <a:pt x="700" y="110"/>
                  </a:lnTo>
                  <a:lnTo>
                    <a:pt x="700" y="118"/>
                  </a:lnTo>
                  <a:lnTo>
                    <a:pt x="700" y="126"/>
                  </a:lnTo>
                  <a:lnTo>
                    <a:pt x="700" y="136"/>
                  </a:lnTo>
                  <a:lnTo>
                    <a:pt x="700" y="145"/>
                  </a:lnTo>
                  <a:lnTo>
                    <a:pt x="700" y="155"/>
                  </a:lnTo>
                  <a:lnTo>
                    <a:pt x="702" y="166"/>
                  </a:lnTo>
                  <a:lnTo>
                    <a:pt x="702" y="179"/>
                  </a:lnTo>
                  <a:lnTo>
                    <a:pt x="702" y="190"/>
                  </a:lnTo>
                  <a:lnTo>
                    <a:pt x="702" y="203"/>
                  </a:lnTo>
                  <a:lnTo>
                    <a:pt x="702" y="218"/>
                  </a:lnTo>
                  <a:lnTo>
                    <a:pt x="702" y="233"/>
                  </a:lnTo>
                  <a:lnTo>
                    <a:pt x="702" y="247"/>
                  </a:lnTo>
                  <a:lnTo>
                    <a:pt x="702" y="264"/>
                  </a:lnTo>
                  <a:lnTo>
                    <a:pt x="703" y="280"/>
                  </a:lnTo>
                  <a:lnTo>
                    <a:pt x="703" y="296"/>
                  </a:lnTo>
                  <a:lnTo>
                    <a:pt x="703" y="314"/>
                  </a:lnTo>
                  <a:lnTo>
                    <a:pt x="703" y="334"/>
                  </a:lnTo>
                  <a:lnTo>
                    <a:pt x="703" y="352"/>
                  </a:lnTo>
                  <a:lnTo>
                    <a:pt x="703" y="371"/>
                  </a:lnTo>
                  <a:lnTo>
                    <a:pt x="703" y="392"/>
                  </a:lnTo>
                  <a:lnTo>
                    <a:pt x="703" y="413"/>
                  </a:lnTo>
                  <a:lnTo>
                    <a:pt x="703" y="435"/>
                  </a:lnTo>
                  <a:lnTo>
                    <a:pt x="703" y="457"/>
                  </a:lnTo>
                  <a:lnTo>
                    <a:pt x="703" y="479"/>
                  </a:lnTo>
                  <a:lnTo>
                    <a:pt x="703" y="479"/>
                  </a:lnTo>
                  <a:lnTo>
                    <a:pt x="703" y="479"/>
                  </a:lnTo>
                  <a:close/>
                  <a:moveTo>
                    <a:pt x="465" y="473"/>
                  </a:moveTo>
                  <a:lnTo>
                    <a:pt x="465" y="475"/>
                  </a:lnTo>
                  <a:lnTo>
                    <a:pt x="466" y="475"/>
                  </a:lnTo>
                  <a:lnTo>
                    <a:pt x="466" y="475"/>
                  </a:lnTo>
                  <a:lnTo>
                    <a:pt x="466" y="476"/>
                  </a:lnTo>
                  <a:lnTo>
                    <a:pt x="466" y="476"/>
                  </a:lnTo>
                  <a:lnTo>
                    <a:pt x="466" y="477"/>
                  </a:lnTo>
                  <a:lnTo>
                    <a:pt x="466" y="477"/>
                  </a:lnTo>
                  <a:lnTo>
                    <a:pt x="466" y="477"/>
                  </a:lnTo>
                  <a:lnTo>
                    <a:pt x="466" y="481"/>
                  </a:lnTo>
                  <a:lnTo>
                    <a:pt x="464" y="484"/>
                  </a:lnTo>
                  <a:lnTo>
                    <a:pt x="460" y="486"/>
                  </a:lnTo>
                  <a:lnTo>
                    <a:pt x="453" y="489"/>
                  </a:lnTo>
                  <a:lnTo>
                    <a:pt x="445" y="492"/>
                  </a:lnTo>
                  <a:lnTo>
                    <a:pt x="438" y="494"/>
                  </a:lnTo>
                  <a:lnTo>
                    <a:pt x="429" y="495"/>
                  </a:lnTo>
                  <a:lnTo>
                    <a:pt x="418" y="498"/>
                  </a:lnTo>
                  <a:lnTo>
                    <a:pt x="407" y="499"/>
                  </a:lnTo>
                  <a:lnTo>
                    <a:pt x="395" y="501"/>
                  </a:lnTo>
                  <a:lnTo>
                    <a:pt x="382" y="502"/>
                  </a:lnTo>
                  <a:lnTo>
                    <a:pt x="368" y="502"/>
                  </a:lnTo>
                  <a:lnTo>
                    <a:pt x="354" y="503"/>
                  </a:lnTo>
                  <a:lnTo>
                    <a:pt x="341" y="503"/>
                  </a:lnTo>
                  <a:lnTo>
                    <a:pt x="325" y="503"/>
                  </a:lnTo>
                  <a:lnTo>
                    <a:pt x="311" y="503"/>
                  </a:lnTo>
                  <a:lnTo>
                    <a:pt x="297" y="503"/>
                  </a:lnTo>
                  <a:lnTo>
                    <a:pt x="282" y="503"/>
                  </a:lnTo>
                  <a:lnTo>
                    <a:pt x="267" y="503"/>
                  </a:lnTo>
                  <a:lnTo>
                    <a:pt x="254" y="502"/>
                  </a:lnTo>
                  <a:lnTo>
                    <a:pt x="241" y="502"/>
                  </a:lnTo>
                  <a:lnTo>
                    <a:pt x="228" y="501"/>
                  </a:lnTo>
                  <a:lnTo>
                    <a:pt x="215" y="499"/>
                  </a:lnTo>
                  <a:lnTo>
                    <a:pt x="203" y="498"/>
                  </a:lnTo>
                  <a:lnTo>
                    <a:pt x="193" y="495"/>
                  </a:lnTo>
                  <a:lnTo>
                    <a:pt x="184" y="494"/>
                  </a:lnTo>
                  <a:lnTo>
                    <a:pt x="176" y="492"/>
                  </a:lnTo>
                  <a:lnTo>
                    <a:pt x="168" y="489"/>
                  </a:lnTo>
                  <a:lnTo>
                    <a:pt x="163" y="486"/>
                  </a:lnTo>
                  <a:lnTo>
                    <a:pt x="159" y="484"/>
                  </a:lnTo>
                  <a:lnTo>
                    <a:pt x="157" y="481"/>
                  </a:lnTo>
                  <a:lnTo>
                    <a:pt x="156" y="477"/>
                  </a:lnTo>
                  <a:lnTo>
                    <a:pt x="156" y="477"/>
                  </a:lnTo>
                  <a:lnTo>
                    <a:pt x="156" y="477"/>
                  </a:lnTo>
                  <a:lnTo>
                    <a:pt x="156" y="476"/>
                  </a:lnTo>
                  <a:lnTo>
                    <a:pt x="156" y="476"/>
                  </a:lnTo>
                  <a:lnTo>
                    <a:pt x="157" y="475"/>
                  </a:lnTo>
                  <a:lnTo>
                    <a:pt x="157" y="475"/>
                  </a:lnTo>
                  <a:lnTo>
                    <a:pt x="157" y="475"/>
                  </a:lnTo>
                  <a:lnTo>
                    <a:pt x="157" y="473"/>
                  </a:lnTo>
                  <a:lnTo>
                    <a:pt x="158" y="475"/>
                  </a:lnTo>
                  <a:lnTo>
                    <a:pt x="158" y="475"/>
                  </a:lnTo>
                  <a:lnTo>
                    <a:pt x="159" y="476"/>
                  </a:lnTo>
                  <a:lnTo>
                    <a:pt x="159" y="476"/>
                  </a:lnTo>
                  <a:lnTo>
                    <a:pt x="161" y="476"/>
                  </a:lnTo>
                  <a:lnTo>
                    <a:pt x="162" y="477"/>
                  </a:lnTo>
                  <a:lnTo>
                    <a:pt x="162" y="477"/>
                  </a:lnTo>
                  <a:lnTo>
                    <a:pt x="163" y="479"/>
                  </a:lnTo>
                  <a:lnTo>
                    <a:pt x="166" y="479"/>
                  </a:lnTo>
                  <a:lnTo>
                    <a:pt x="167" y="480"/>
                  </a:lnTo>
                  <a:lnTo>
                    <a:pt x="170" y="481"/>
                  </a:lnTo>
                  <a:lnTo>
                    <a:pt x="172" y="483"/>
                  </a:lnTo>
                  <a:lnTo>
                    <a:pt x="176" y="484"/>
                  </a:lnTo>
                  <a:lnTo>
                    <a:pt x="179" y="484"/>
                  </a:lnTo>
                  <a:lnTo>
                    <a:pt x="183" y="485"/>
                  </a:lnTo>
                  <a:lnTo>
                    <a:pt x="185" y="486"/>
                  </a:lnTo>
                  <a:lnTo>
                    <a:pt x="189" y="486"/>
                  </a:lnTo>
                  <a:lnTo>
                    <a:pt x="193" y="488"/>
                  </a:lnTo>
                  <a:lnTo>
                    <a:pt x="197" y="488"/>
                  </a:lnTo>
                  <a:lnTo>
                    <a:pt x="201" y="489"/>
                  </a:lnTo>
                  <a:lnTo>
                    <a:pt x="207" y="490"/>
                  </a:lnTo>
                  <a:lnTo>
                    <a:pt x="212" y="490"/>
                  </a:lnTo>
                  <a:lnTo>
                    <a:pt x="218" y="492"/>
                  </a:lnTo>
                  <a:lnTo>
                    <a:pt x="224" y="492"/>
                  </a:lnTo>
                  <a:lnTo>
                    <a:pt x="231" y="493"/>
                  </a:lnTo>
                  <a:lnTo>
                    <a:pt x="237" y="493"/>
                  </a:lnTo>
                  <a:lnTo>
                    <a:pt x="244" y="494"/>
                  </a:lnTo>
                  <a:lnTo>
                    <a:pt x="250" y="494"/>
                  </a:lnTo>
                  <a:lnTo>
                    <a:pt x="258" y="495"/>
                  </a:lnTo>
                  <a:lnTo>
                    <a:pt x="264" y="495"/>
                  </a:lnTo>
                  <a:lnTo>
                    <a:pt x="272" y="495"/>
                  </a:lnTo>
                  <a:lnTo>
                    <a:pt x="280" y="495"/>
                  </a:lnTo>
                  <a:lnTo>
                    <a:pt x="288" y="495"/>
                  </a:lnTo>
                  <a:lnTo>
                    <a:pt x="295" y="497"/>
                  </a:lnTo>
                  <a:lnTo>
                    <a:pt x="303" y="497"/>
                  </a:lnTo>
                  <a:lnTo>
                    <a:pt x="311" y="497"/>
                  </a:lnTo>
                  <a:lnTo>
                    <a:pt x="319" y="497"/>
                  </a:lnTo>
                  <a:lnTo>
                    <a:pt x="326" y="497"/>
                  </a:lnTo>
                  <a:lnTo>
                    <a:pt x="335" y="495"/>
                  </a:lnTo>
                  <a:lnTo>
                    <a:pt x="342" y="495"/>
                  </a:lnTo>
                  <a:lnTo>
                    <a:pt x="350" y="495"/>
                  </a:lnTo>
                  <a:lnTo>
                    <a:pt x="357" y="495"/>
                  </a:lnTo>
                  <a:lnTo>
                    <a:pt x="365" y="495"/>
                  </a:lnTo>
                  <a:lnTo>
                    <a:pt x="372" y="494"/>
                  </a:lnTo>
                  <a:lnTo>
                    <a:pt x="378" y="494"/>
                  </a:lnTo>
                  <a:lnTo>
                    <a:pt x="385" y="493"/>
                  </a:lnTo>
                  <a:lnTo>
                    <a:pt x="391" y="493"/>
                  </a:lnTo>
                  <a:lnTo>
                    <a:pt x="398" y="492"/>
                  </a:lnTo>
                  <a:lnTo>
                    <a:pt x="404" y="492"/>
                  </a:lnTo>
                  <a:lnTo>
                    <a:pt x="411" y="490"/>
                  </a:lnTo>
                  <a:lnTo>
                    <a:pt x="416" y="490"/>
                  </a:lnTo>
                  <a:lnTo>
                    <a:pt x="421" y="489"/>
                  </a:lnTo>
                  <a:lnTo>
                    <a:pt x="426" y="488"/>
                  </a:lnTo>
                  <a:lnTo>
                    <a:pt x="430" y="488"/>
                  </a:lnTo>
                  <a:lnTo>
                    <a:pt x="433" y="486"/>
                  </a:lnTo>
                  <a:lnTo>
                    <a:pt x="436" y="486"/>
                  </a:lnTo>
                  <a:lnTo>
                    <a:pt x="440" y="485"/>
                  </a:lnTo>
                  <a:lnTo>
                    <a:pt x="443" y="484"/>
                  </a:lnTo>
                  <a:lnTo>
                    <a:pt x="445" y="484"/>
                  </a:lnTo>
                  <a:lnTo>
                    <a:pt x="449" y="483"/>
                  </a:lnTo>
                  <a:lnTo>
                    <a:pt x="452" y="481"/>
                  </a:lnTo>
                  <a:lnTo>
                    <a:pt x="455" y="480"/>
                  </a:lnTo>
                  <a:lnTo>
                    <a:pt x="457" y="479"/>
                  </a:lnTo>
                  <a:lnTo>
                    <a:pt x="458" y="479"/>
                  </a:lnTo>
                  <a:lnTo>
                    <a:pt x="460" y="477"/>
                  </a:lnTo>
                  <a:lnTo>
                    <a:pt x="461" y="477"/>
                  </a:lnTo>
                  <a:lnTo>
                    <a:pt x="461" y="476"/>
                  </a:lnTo>
                  <a:lnTo>
                    <a:pt x="462" y="476"/>
                  </a:lnTo>
                  <a:lnTo>
                    <a:pt x="464" y="476"/>
                  </a:lnTo>
                  <a:lnTo>
                    <a:pt x="464" y="475"/>
                  </a:lnTo>
                  <a:lnTo>
                    <a:pt x="465" y="475"/>
                  </a:lnTo>
                  <a:lnTo>
                    <a:pt x="465" y="473"/>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7"/>
            <p:cNvSpPr>
              <a:spLocks noEditPoints="1"/>
            </p:cNvSpPr>
            <p:nvPr/>
          </p:nvSpPr>
          <p:spPr bwMode="auto">
            <a:xfrm>
              <a:off x="1174751" y="546101"/>
              <a:ext cx="661988" cy="365126"/>
            </a:xfrm>
            <a:custGeom>
              <a:avLst/>
              <a:gdLst/>
              <a:ahLst/>
              <a:cxnLst>
                <a:cxn ang="0">
                  <a:pos x="675" y="59"/>
                </a:cxn>
                <a:cxn ang="0">
                  <a:pos x="677" y="260"/>
                </a:cxn>
                <a:cxn ang="0">
                  <a:pos x="606" y="346"/>
                </a:cxn>
                <a:cxn ang="0">
                  <a:pos x="828" y="205"/>
                </a:cxn>
                <a:cxn ang="0">
                  <a:pos x="832" y="213"/>
                </a:cxn>
                <a:cxn ang="0">
                  <a:pos x="829" y="221"/>
                </a:cxn>
                <a:cxn ang="0">
                  <a:pos x="822" y="225"/>
                </a:cxn>
                <a:cxn ang="0">
                  <a:pos x="819" y="223"/>
                </a:cxn>
                <a:cxn ang="0">
                  <a:pos x="812" y="218"/>
                </a:cxn>
                <a:cxn ang="0">
                  <a:pos x="813" y="209"/>
                </a:cxn>
                <a:cxn ang="0">
                  <a:pos x="821" y="204"/>
                </a:cxn>
                <a:cxn ang="0">
                  <a:pos x="828" y="208"/>
                </a:cxn>
                <a:cxn ang="0">
                  <a:pos x="830" y="214"/>
                </a:cxn>
                <a:cxn ang="0">
                  <a:pos x="828" y="221"/>
                </a:cxn>
                <a:cxn ang="0">
                  <a:pos x="820" y="223"/>
                </a:cxn>
                <a:cxn ang="0">
                  <a:pos x="815" y="218"/>
                </a:cxn>
                <a:cxn ang="0">
                  <a:pos x="815" y="212"/>
                </a:cxn>
                <a:cxn ang="0">
                  <a:pos x="820" y="207"/>
                </a:cxn>
                <a:cxn ang="0">
                  <a:pos x="824" y="210"/>
                </a:cxn>
                <a:cxn ang="0">
                  <a:pos x="826" y="213"/>
                </a:cxn>
                <a:cxn ang="0">
                  <a:pos x="825" y="217"/>
                </a:cxn>
                <a:cxn ang="0">
                  <a:pos x="822" y="219"/>
                </a:cxn>
                <a:cxn ang="0">
                  <a:pos x="819" y="217"/>
                </a:cxn>
                <a:cxn ang="0">
                  <a:pos x="817" y="213"/>
                </a:cxn>
                <a:cxn ang="0">
                  <a:pos x="820" y="210"/>
                </a:cxn>
                <a:cxn ang="0">
                  <a:pos x="694" y="106"/>
                </a:cxn>
                <a:cxn ang="0">
                  <a:pos x="767" y="110"/>
                </a:cxn>
                <a:cxn ang="0">
                  <a:pos x="820" y="115"/>
                </a:cxn>
                <a:cxn ang="0">
                  <a:pos x="820" y="89"/>
                </a:cxn>
                <a:cxn ang="0">
                  <a:pos x="758" y="81"/>
                </a:cxn>
                <a:cxn ang="0">
                  <a:pos x="703" y="79"/>
                </a:cxn>
                <a:cxn ang="0">
                  <a:pos x="719" y="102"/>
                </a:cxn>
                <a:cxn ang="0">
                  <a:pos x="802" y="108"/>
                </a:cxn>
                <a:cxn ang="0">
                  <a:pos x="820" y="94"/>
                </a:cxn>
                <a:cxn ang="0">
                  <a:pos x="766" y="86"/>
                </a:cxn>
                <a:cxn ang="0">
                  <a:pos x="716" y="82"/>
                </a:cxn>
                <a:cxn ang="0">
                  <a:pos x="832" y="284"/>
                </a:cxn>
                <a:cxn ang="0">
                  <a:pos x="813" y="289"/>
                </a:cxn>
                <a:cxn ang="0">
                  <a:pos x="832" y="298"/>
                </a:cxn>
                <a:cxn ang="0">
                  <a:pos x="832" y="304"/>
                </a:cxn>
                <a:cxn ang="0">
                  <a:pos x="813" y="297"/>
                </a:cxn>
                <a:cxn ang="0">
                  <a:pos x="825" y="263"/>
                </a:cxn>
                <a:cxn ang="0">
                  <a:pos x="826" y="267"/>
                </a:cxn>
                <a:cxn ang="0">
                  <a:pos x="825" y="270"/>
                </a:cxn>
                <a:cxn ang="0">
                  <a:pos x="821" y="271"/>
                </a:cxn>
                <a:cxn ang="0">
                  <a:pos x="820" y="269"/>
                </a:cxn>
                <a:cxn ang="0">
                  <a:pos x="819" y="265"/>
                </a:cxn>
                <a:cxn ang="0">
                  <a:pos x="821" y="263"/>
                </a:cxn>
                <a:cxn ang="0">
                  <a:pos x="824" y="249"/>
                </a:cxn>
                <a:cxn ang="0">
                  <a:pos x="826" y="252"/>
                </a:cxn>
                <a:cxn ang="0">
                  <a:pos x="825" y="256"/>
                </a:cxn>
                <a:cxn ang="0">
                  <a:pos x="822" y="257"/>
                </a:cxn>
                <a:cxn ang="0">
                  <a:pos x="820" y="254"/>
                </a:cxn>
                <a:cxn ang="0">
                  <a:pos x="819" y="252"/>
                </a:cxn>
                <a:cxn ang="0">
                  <a:pos x="821" y="249"/>
                </a:cxn>
                <a:cxn ang="0">
                  <a:pos x="694" y="120"/>
                </a:cxn>
                <a:cxn ang="0">
                  <a:pos x="737" y="120"/>
                </a:cxn>
                <a:cxn ang="0">
                  <a:pos x="798" y="126"/>
                </a:cxn>
                <a:cxn ang="0">
                  <a:pos x="820" y="125"/>
                </a:cxn>
                <a:cxn ang="0">
                  <a:pos x="746" y="117"/>
                </a:cxn>
                <a:cxn ang="0">
                  <a:pos x="693" y="116"/>
                </a:cxn>
              </a:cxnLst>
              <a:rect l="0" t="0" r="r" b="b"/>
              <a:pathLst>
                <a:path w="834" h="459">
                  <a:moveTo>
                    <a:pt x="674" y="39"/>
                  </a:moveTo>
                  <a:lnTo>
                    <a:pt x="674" y="39"/>
                  </a:lnTo>
                  <a:lnTo>
                    <a:pt x="674" y="40"/>
                  </a:lnTo>
                  <a:lnTo>
                    <a:pt x="674" y="41"/>
                  </a:lnTo>
                  <a:lnTo>
                    <a:pt x="674" y="42"/>
                  </a:lnTo>
                  <a:lnTo>
                    <a:pt x="675" y="42"/>
                  </a:lnTo>
                  <a:lnTo>
                    <a:pt x="675" y="44"/>
                  </a:lnTo>
                  <a:lnTo>
                    <a:pt x="675" y="50"/>
                  </a:lnTo>
                  <a:lnTo>
                    <a:pt x="675" y="59"/>
                  </a:lnTo>
                  <a:lnTo>
                    <a:pt x="675" y="72"/>
                  </a:lnTo>
                  <a:lnTo>
                    <a:pt x="675" y="86"/>
                  </a:lnTo>
                  <a:lnTo>
                    <a:pt x="676" y="103"/>
                  </a:lnTo>
                  <a:lnTo>
                    <a:pt x="676" y="124"/>
                  </a:lnTo>
                  <a:lnTo>
                    <a:pt x="676" y="146"/>
                  </a:lnTo>
                  <a:lnTo>
                    <a:pt x="677" y="170"/>
                  </a:lnTo>
                  <a:lnTo>
                    <a:pt x="677" y="198"/>
                  </a:lnTo>
                  <a:lnTo>
                    <a:pt x="677" y="227"/>
                  </a:lnTo>
                  <a:lnTo>
                    <a:pt x="677" y="260"/>
                  </a:lnTo>
                  <a:lnTo>
                    <a:pt x="677" y="296"/>
                  </a:lnTo>
                  <a:lnTo>
                    <a:pt x="679" y="332"/>
                  </a:lnTo>
                  <a:lnTo>
                    <a:pt x="679" y="372"/>
                  </a:lnTo>
                  <a:lnTo>
                    <a:pt x="679" y="415"/>
                  </a:lnTo>
                  <a:lnTo>
                    <a:pt x="679" y="459"/>
                  </a:lnTo>
                  <a:lnTo>
                    <a:pt x="674" y="39"/>
                  </a:lnTo>
                  <a:close/>
                  <a:moveTo>
                    <a:pt x="22" y="29"/>
                  </a:moveTo>
                  <a:lnTo>
                    <a:pt x="595" y="0"/>
                  </a:lnTo>
                  <a:lnTo>
                    <a:pt x="606" y="346"/>
                  </a:lnTo>
                  <a:lnTo>
                    <a:pt x="0" y="341"/>
                  </a:lnTo>
                  <a:lnTo>
                    <a:pt x="22" y="29"/>
                  </a:lnTo>
                  <a:close/>
                  <a:moveTo>
                    <a:pt x="822" y="204"/>
                  </a:moveTo>
                  <a:lnTo>
                    <a:pt x="822" y="204"/>
                  </a:lnTo>
                  <a:lnTo>
                    <a:pt x="824" y="204"/>
                  </a:lnTo>
                  <a:lnTo>
                    <a:pt x="825" y="204"/>
                  </a:lnTo>
                  <a:lnTo>
                    <a:pt x="826" y="205"/>
                  </a:lnTo>
                  <a:lnTo>
                    <a:pt x="826" y="205"/>
                  </a:lnTo>
                  <a:lnTo>
                    <a:pt x="828" y="205"/>
                  </a:lnTo>
                  <a:lnTo>
                    <a:pt x="829" y="207"/>
                  </a:lnTo>
                  <a:lnTo>
                    <a:pt x="829" y="207"/>
                  </a:lnTo>
                  <a:lnTo>
                    <a:pt x="830" y="208"/>
                  </a:lnTo>
                  <a:lnTo>
                    <a:pt x="830" y="208"/>
                  </a:lnTo>
                  <a:lnTo>
                    <a:pt x="830" y="209"/>
                  </a:lnTo>
                  <a:lnTo>
                    <a:pt x="832" y="210"/>
                  </a:lnTo>
                  <a:lnTo>
                    <a:pt x="832" y="210"/>
                  </a:lnTo>
                  <a:lnTo>
                    <a:pt x="832" y="212"/>
                  </a:lnTo>
                  <a:lnTo>
                    <a:pt x="832" y="213"/>
                  </a:lnTo>
                  <a:lnTo>
                    <a:pt x="832" y="214"/>
                  </a:lnTo>
                  <a:lnTo>
                    <a:pt x="832" y="216"/>
                  </a:lnTo>
                  <a:lnTo>
                    <a:pt x="832" y="216"/>
                  </a:lnTo>
                  <a:lnTo>
                    <a:pt x="832" y="217"/>
                  </a:lnTo>
                  <a:lnTo>
                    <a:pt x="832" y="218"/>
                  </a:lnTo>
                  <a:lnTo>
                    <a:pt x="830" y="219"/>
                  </a:lnTo>
                  <a:lnTo>
                    <a:pt x="830" y="219"/>
                  </a:lnTo>
                  <a:lnTo>
                    <a:pt x="830" y="221"/>
                  </a:lnTo>
                  <a:lnTo>
                    <a:pt x="829" y="221"/>
                  </a:lnTo>
                  <a:lnTo>
                    <a:pt x="829" y="222"/>
                  </a:lnTo>
                  <a:lnTo>
                    <a:pt x="828" y="222"/>
                  </a:lnTo>
                  <a:lnTo>
                    <a:pt x="826" y="223"/>
                  </a:lnTo>
                  <a:lnTo>
                    <a:pt x="826" y="223"/>
                  </a:lnTo>
                  <a:lnTo>
                    <a:pt x="825" y="225"/>
                  </a:lnTo>
                  <a:lnTo>
                    <a:pt x="824" y="225"/>
                  </a:lnTo>
                  <a:lnTo>
                    <a:pt x="824" y="225"/>
                  </a:lnTo>
                  <a:lnTo>
                    <a:pt x="822" y="225"/>
                  </a:lnTo>
                  <a:lnTo>
                    <a:pt x="822" y="225"/>
                  </a:lnTo>
                  <a:lnTo>
                    <a:pt x="822" y="225"/>
                  </a:lnTo>
                  <a:lnTo>
                    <a:pt x="821" y="225"/>
                  </a:lnTo>
                  <a:lnTo>
                    <a:pt x="821" y="225"/>
                  </a:lnTo>
                  <a:lnTo>
                    <a:pt x="821" y="225"/>
                  </a:lnTo>
                  <a:lnTo>
                    <a:pt x="820" y="225"/>
                  </a:lnTo>
                  <a:lnTo>
                    <a:pt x="820" y="225"/>
                  </a:lnTo>
                  <a:lnTo>
                    <a:pt x="819" y="225"/>
                  </a:lnTo>
                  <a:lnTo>
                    <a:pt x="819" y="225"/>
                  </a:lnTo>
                  <a:lnTo>
                    <a:pt x="819" y="223"/>
                  </a:lnTo>
                  <a:lnTo>
                    <a:pt x="817" y="223"/>
                  </a:lnTo>
                  <a:lnTo>
                    <a:pt x="816" y="223"/>
                  </a:lnTo>
                  <a:lnTo>
                    <a:pt x="816" y="222"/>
                  </a:lnTo>
                  <a:lnTo>
                    <a:pt x="815" y="222"/>
                  </a:lnTo>
                  <a:lnTo>
                    <a:pt x="815" y="221"/>
                  </a:lnTo>
                  <a:lnTo>
                    <a:pt x="813" y="221"/>
                  </a:lnTo>
                  <a:lnTo>
                    <a:pt x="813" y="219"/>
                  </a:lnTo>
                  <a:lnTo>
                    <a:pt x="813" y="218"/>
                  </a:lnTo>
                  <a:lnTo>
                    <a:pt x="812" y="218"/>
                  </a:lnTo>
                  <a:lnTo>
                    <a:pt x="812" y="217"/>
                  </a:lnTo>
                  <a:lnTo>
                    <a:pt x="812" y="216"/>
                  </a:lnTo>
                  <a:lnTo>
                    <a:pt x="812" y="214"/>
                  </a:lnTo>
                  <a:lnTo>
                    <a:pt x="812" y="213"/>
                  </a:lnTo>
                  <a:lnTo>
                    <a:pt x="812" y="213"/>
                  </a:lnTo>
                  <a:lnTo>
                    <a:pt x="812" y="212"/>
                  </a:lnTo>
                  <a:lnTo>
                    <a:pt x="813" y="210"/>
                  </a:lnTo>
                  <a:lnTo>
                    <a:pt x="813" y="209"/>
                  </a:lnTo>
                  <a:lnTo>
                    <a:pt x="813" y="209"/>
                  </a:lnTo>
                  <a:lnTo>
                    <a:pt x="815" y="208"/>
                  </a:lnTo>
                  <a:lnTo>
                    <a:pt x="815" y="208"/>
                  </a:lnTo>
                  <a:lnTo>
                    <a:pt x="816" y="207"/>
                  </a:lnTo>
                  <a:lnTo>
                    <a:pt x="816" y="207"/>
                  </a:lnTo>
                  <a:lnTo>
                    <a:pt x="817" y="205"/>
                  </a:lnTo>
                  <a:lnTo>
                    <a:pt x="819" y="205"/>
                  </a:lnTo>
                  <a:lnTo>
                    <a:pt x="819" y="205"/>
                  </a:lnTo>
                  <a:lnTo>
                    <a:pt x="820" y="204"/>
                  </a:lnTo>
                  <a:lnTo>
                    <a:pt x="821" y="204"/>
                  </a:lnTo>
                  <a:lnTo>
                    <a:pt x="822" y="204"/>
                  </a:lnTo>
                  <a:close/>
                  <a:moveTo>
                    <a:pt x="822" y="205"/>
                  </a:moveTo>
                  <a:lnTo>
                    <a:pt x="822" y="205"/>
                  </a:lnTo>
                  <a:lnTo>
                    <a:pt x="824" y="207"/>
                  </a:lnTo>
                  <a:lnTo>
                    <a:pt x="825" y="207"/>
                  </a:lnTo>
                  <a:lnTo>
                    <a:pt x="825" y="207"/>
                  </a:lnTo>
                  <a:lnTo>
                    <a:pt x="826" y="207"/>
                  </a:lnTo>
                  <a:lnTo>
                    <a:pt x="826" y="207"/>
                  </a:lnTo>
                  <a:lnTo>
                    <a:pt x="828" y="208"/>
                  </a:lnTo>
                  <a:lnTo>
                    <a:pt x="828" y="208"/>
                  </a:lnTo>
                  <a:lnTo>
                    <a:pt x="829" y="209"/>
                  </a:lnTo>
                  <a:lnTo>
                    <a:pt x="829" y="209"/>
                  </a:lnTo>
                  <a:lnTo>
                    <a:pt x="829" y="210"/>
                  </a:lnTo>
                  <a:lnTo>
                    <a:pt x="830" y="210"/>
                  </a:lnTo>
                  <a:lnTo>
                    <a:pt x="830" y="212"/>
                  </a:lnTo>
                  <a:lnTo>
                    <a:pt x="830" y="213"/>
                  </a:lnTo>
                  <a:lnTo>
                    <a:pt x="830" y="213"/>
                  </a:lnTo>
                  <a:lnTo>
                    <a:pt x="830" y="214"/>
                  </a:lnTo>
                  <a:lnTo>
                    <a:pt x="830" y="216"/>
                  </a:lnTo>
                  <a:lnTo>
                    <a:pt x="830" y="216"/>
                  </a:lnTo>
                  <a:lnTo>
                    <a:pt x="830" y="217"/>
                  </a:lnTo>
                  <a:lnTo>
                    <a:pt x="830" y="217"/>
                  </a:lnTo>
                  <a:lnTo>
                    <a:pt x="829" y="218"/>
                  </a:lnTo>
                  <a:lnTo>
                    <a:pt x="829" y="219"/>
                  </a:lnTo>
                  <a:lnTo>
                    <a:pt x="829" y="219"/>
                  </a:lnTo>
                  <a:lnTo>
                    <a:pt x="828" y="221"/>
                  </a:lnTo>
                  <a:lnTo>
                    <a:pt x="828" y="221"/>
                  </a:lnTo>
                  <a:lnTo>
                    <a:pt x="826" y="221"/>
                  </a:lnTo>
                  <a:lnTo>
                    <a:pt x="826" y="222"/>
                  </a:lnTo>
                  <a:lnTo>
                    <a:pt x="825" y="222"/>
                  </a:lnTo>
                  <a:lnTo>
                    <a:pt x="825" y="222"/>
                  </a:lnTo>
                  <a:lnTo>
                    <a:pt x="824" y="222"/>
                  </a:lnTo>
                  <a:lnTo>
                    <a:pt x="822" y="223"/>
                  </a:lnTo>
                  <a:lnTo>
                    <a:pt x="822" y="223"/>
                  </a:lnTo>
                  <a:lnTo>
                    <a:pt x="821" y="223"/>
                  </a:lnTo>
                  <a:lnTo>
                    <a:pt x="820" y="223"/>
                  </a:lnTo>
                  <a:lnTo>
                    <a:pt x="820" y="222"/>
                  </a:lnTo>
                  <a:lnTo>
                    <a:pt x="819" y="222"/>
                  </a:lnTo>
                  <a:lnTo>
                    <a:pt x="819" y="222"/>
                  </a:lnTo>
                  <a:lnTo>
                    <a:pt x="817" y="222"/>
                  </a:lnTo>
                  <a:lnTo>
                    <a:pt x="817" y="221"/>
                  </a:lnTo>
                  <a:lnTo>
                    <a:pt x="816" y="221"/>
                  </a:lnTo>
                  <a:lnTo>
                    <a:pt x="816" y="219"/>
                  </a:lnTo>
                  <a:lnTo>
                    <a:pt x="816" y="219"/>
                  </a:lnTo>
                  <a:lnTo>
                    <a:pt x="815" y="218"/>
                  </a:lnTo>
                  <a:lnTo>
                    <a:pt x="815" y="218"/>
                  </a:lnTo>
                  <a:lnTo>
                    <a:pt x="815" y="217"/>
                  </a:lnTo>
                  <a:lnTo>
                    <a:pt x="815" y="217"/>
                  </a:lnTo>
                  <a:lnTo>
                    <a:pt x="813" y="216"/>
                  </a:lnTo>
                  <a:lnTo>
                    <a:pt x="813" y="214"/>
                  </a:lnTo>
                  <a:lnTo>
                    <a:pt x="813" y="214"/>
                  </a:lnTo>
                  <a:lnTo>
                    <a:pt x="815" y="213"/>
                  </a:lnTo>
                  <a:lnTo>
                    <a:pt x="815" y="212"/>
                  </a:lnTo>
                  <a:lnTo>
                    <a:pt x="815" y="212"/>
                  </a:lnTo>
                  <a:lnTo>
                    <a:pt x="815" y="210"/>
                  </a:lnTo>
                  <a:lnTo>
                    <a:pt x="816" y="210"/>
                  </a:lnTo>
                  <a:lnTo>
                    <a:pt x="816" y="209"/>
                  </a:lnTo>
                  <a:lnTo>
                    <a:pt x="816" y="209"/>
                  </a:lnTo>
                  <a:lnTo>
                    <a:pt x="817" y="208"/>
                  </a:lnTo>
                  <a:lnTo>
                    <a:pt x="817" y="208"/>
                  </a:lnTo>
                  <a:lnTo>
                    <a:pt x="819" y="207"/>
                  </a:lnTo>
                  <a:lnTo>
                    <a:pt x="819" y="207"/>
                  </a:lnTo>
                  <a:lnTo>
                    <a:pt x="820" y="207"/>
                  </a:lnTo>
                  <a:lnTo>
                    <a:pt x="820" y="207"/>
                  </a:lnTo>
                  <a:lnTo>
                    <a:pt x="821" y="205"/>
                  </a:lnTo>
                  <a:lnTo>
                    <a:pt x="822" y="205"/>
                  </a:lnTo>
                  <a:close/>
                  <a:moveTo>
                    <a:pt x="822" y="209"/>
                  </a:moveTo>
                  <a:lnTo>
                    <a:pt x="822" y="209"/>
                  </a:lnTo>
                  <a:lnTo>
                    <a:pt x="822" y="210"/>
                  </a:lnTo>
                  <a:lnTo>
                    <a:pt x="824" y="210"/>
                  </a:lnTo>
                  <a:lnTo>
                    <a:pt x="824" y="210"/>
                  </a:lnTo>
                  <a:lnTo>
                    <a:pt x="824" y="210"/>
                  </a:lnTo>
                  <a:lnTo>
                    <a:pt x="825" y="210"/>
                  </a:lnTo>
                  <a:lnTo>
                    <a:pt x="825" y="210"/>
                  </a:lnTo>
                  <a:lnTo>
                    <a:pt x="825" y="210"/>
                  </a:lnTo>
                  <a:lnTo>
                    <a:pt x="825" y="212"/>
                  </a:lnTo>
                  <a:lnTo>
                    <a:pt x="826" y="212"/>
                  </a:lnTo>
                  <a:lnTo>
                    <a:pt x="826" y="212"/>
                  </a:lnTo>
                  <a:lnTo>
                    <a:pt x="826" y="213"/>
                  </a:lnTo>
                  <a:lnTo>
                    <a:pt x="826" y="213"/>
                  </a:lnTo>
                  <a:lnTo>
                    <a:pt x="826" y="213"/>
                  </a:lnTo>
                  <a:lnTo>
                    <a:pt x="826" y="214"/>
                  </a:lnTo>
                  <a:lnTo>
                    <a:pt x="826" y="214"/>
                  </a:lnTo>
                  <a:lnTo>
                    <a:pt x="826" y="214"/>
                  </a:lnTo>
                  <a:lnTo>
                    <a:pt x="826" y="216"/>
                  </a:lnTo>
                  <a:lnTo>
                    <a:pt x="826" y="216"/>
                  </a:lnTo>
                  <a:lnTo>
                    <a:pt x="826" y="216"/>
                  </a:lnTo>
                  <a:lnTo>
                    <a:pt x="826" y="217"/>
                  </a:lnTo>
                  <a:lnTo>
                    <a:pt x="826" y="217"/>
                  </a:lnTo>
                  <a:lnTo>
                    <a:pt x="825" y="217"/>
                  </a:lnTo>
                  <a:lnTo>
                    <a:pt x="825" y="217"/>
                  </a:lnTo>
                  <a:lnTo>
                    <a:pt x="825" y="218"/>
                  </a:lnTo>
                  <a:lnTo>
                    <a:pt x="825" y="218"/>
                  </a:lnTo>
                  <a:lnTo>
                    <a:pt x="824" y="218"/>
                  </a:lnTo>
                  <a:lnTo>
                    <a:pt x="824" y="218"/>
                  </a:lnTo>
                  <a:lnTo>
                    <a:pt x="824" y="218"/>
                  </a:lnTo>
                  <a:lnTo>
                    <a:pt x="822" y="219"/>
                  </a:lnTo>
                  <a:lnTo>
                    <a:pt x="822" y="219"/>
                  </a:lnTo>
                  <a:lnTo>
                    <a:pt x="822" y="219"/>
                  </a:lnTo>
                  <a:lnTo>
                    <a:pt x="821" y="219"/>
                  </a:lnTo>
                  <a:lnTo>
                    <a:pt x="821" y="219"/>
                  </a:lnTo>
                  <a:lnTo>
                    <a:pt x="821" y="218"/>
                  </a:lnTo>
                  <a:lnTo>
                    <a:pt x="820" y="218"/>
                  </a:lnTo>
                  <a:lnTo>
                    <a:pt x="820" y="218"/>
                  </a:lnTo>
                  <a:lnTo>
                    <a:pt x="820" y="218"/>
                  </a:lnTo>
                  <a:lnTo>
                    <a:pt x="820" y="218"/>
                  </a:lnTo>
                  <a:lnTo>
                    <a:pt x="819" y="218"/>
                  </a:lnTo>
                  <a:lnTo>
                    <a:pt x="819" y="217"/>
                  </a:lnTo>
                  <a:lnTo>
                    <a:pt x="819" y="217"/>
                  </a:lnTo>
                  <a:lnTo>
                    <a:pt x="819" y="217"/>
                  </a:lnTo>
                  <a:lnTo>
                    <a:pt x="819" y="217"/>
                  </a:lnTo>
                  <a:lnTo>
                    <a:pt x="817" y="216"/>
                  </a:lnTo>
                  <a:lnTo>
                    <a:pt x="817" y="216"/>
                  </a:lnTo>
                  <a:lnTo>
                    <a:pt x="817" y="216"/>
                  </a:lnTo>
                  <a:lnTo>
                    <a:pt x="817" y="214"/>
                  </a:lnTo>
                  <a:lnTo>
                    <a:pt x="817" y="214"/>
                  </a:lnTo>
                  <a:lnTo>
                    <a:pt x="817" y="213"/>
                  </a:lnTo>
                  <a:lnTo>
                    <a:pt x="817" y="213"/>
                  </a:lnTo>
                  <a:lnTo>
                    <a:pt x="819" y="213"/>
                  </a:lnTo>
                  <a:lnTo>
                    <a:pt x="819" y="212"/>
                  </a:lnTo>
                  <a:lnTo>
                    <a:pt x="819" y="212"/>
                  </a:lnTo>
                  <a:lnTo>
                    <a:pt x="819" y="212"/>
                  </a:lnTo>
                  <a:lnTo>
                    <a:pt x="819" y="212"/>
                  </a:lnTo>
                  <a:lnTo>
                    <a:pt x="820" y="210"/>
                  </a:lnTo>
                  <a:lnTo>
                    <a:pt x="820" y="210"/>
                  </a:lnTo>
                  <a:lnTo>
                    <a:pt x="820" y="210"/>
                  </a:lnTo>
                  <a:lnTo>
                    <a:pt x="820" y="210"/>
                  </a:lnTo>
                  <a:lnTo>
                    <a:pt x="821" y="210"/>
                  </a:lnTo>
                  <a:lnTo>
                    <a:pt x="821" y="210"/>
                  </a:lnTo>
                  <a:lnTo>
                    <a:pt x="821" y="210"/>
                  </a:lnTo>
                  <a:lnTo>
                    <a:pt x="822" y="209"/>
                  </a:lnTo>
                  <a:close/>
                  <a:moveTo>
                    <a:pt x="692" y="79"/>
                  </a:moveTo>
                  <a:lnTo>
                    <a:pt x="692" y="106"/>
                  </a:lnTo>
                  <a:lnTo>
                    <a:pt x="693" y="106"/>
                  </a:lnTo>
                  <a:lnTo>
                    <a:pt x="694" y="106"/>
                  </a:lnTo>
                  <a:lnTo>
                    <a:pt x="697" y="106"/>
                  </a:lnTo>
                  <a:lnTo>
                    <a:pt x="699" y="106"/>
                  </a:lnTo>
                  <a:lnTo>
                    <a:pt x="705" y="106"/>
                  </a:lnTo>
                  <a:lnTo>
                    <a:pt x="712" y="106"/>
                  </a:lnTo>
                  <a:lnTo>
                    <a:pt x="723" y="107"/>
                  </a:lnTo>
                  <a:lnTo>
                    <a:pt x="733" y="107"/>
                  </a:lnTo>
                  <a:lnTo>
                    <a:pt x="744" y="108"/>
                  </a:lnTo>
                  <a:lnTo>
                    <a:pt x="755" y="110"/>
                  </a:lnTo>
                  <a:lnTo>
                    <a:pt x="767" y="110"/>
                  </a:lnTo>
                  <a:lnTo>
                    <a:pt x="778" y="111"/>
                  </a:lnTo>
                  <a:lnTo>
                    <a:pt x="785" y="112"/>
                  </a:lnTo>
                  <a:lnTo>
                    <a:pt x="790" y="112"/>
                  </a:lnTo>
                  <a:lnTo>
                    <a:pt x="795" y="112"/>
                  </a:lnTo>
                  <a:lnTo>
                    <a:pt x="800" y="114"/>
                  </a:lnTo>
                  <a:lnTo>
                    <a:pt x="806" y="114"/>
                  </a:lnTo>
                  <a:lnTo>
                    <a:pt x="811" y="115"/>
                  </a:lnTo>
                  <a:lnTo>
                    <a:pt x="816" y="115"/>
                  </a:lnTo>
                  <a:lnTo>
                    <a:pt x="820" y="115"/>
                  </a:lnTo>
                  <a:lnTo>
                    <a:pt x="824" y="116"/>
                  </a:lnTo>
                  <a:lnTo>
                    <a:pt x="828" y="116"/>
                  </a:lnTo>
                  <a:lnTo>
                    <a:pt x="830" y="117"/>
                  </a:lnTo>
                  <a:lnTo>
                    <a:pt x="834" y="117"/>
                  </a:lnTo>
                  <a:lnTo>
                    <a:pt x="834" y="92"/>
                  </a:lnTo>
                  <a:lnTo>
                    <a:pt x="833" y="92"/>
                  </a:lnTo>
                  <a:lnTo>
                    <a:pt x="830" y="92"/>
                  </a:lnTo>
                  <a:lnTo>
                    <a:pt x="826" y="90"/>
                  </a:lnTo>
                  <a:lnTo>
                    <a:pt x="820" y="89"/>
                  </a:lnTo>
                  <a:lnTo>
                    <a:pt x="813" y="88"/>
                  </a:lnTo>
                  <a:lnTo>
                    <a:pt x="804" y="86"/>
                  </a:lnTo>
                  <a:lnTo>
                    <a:pt x="795" y="85"/>
                  </a:lnTo>
                  <a:lnTo>
                    <a:pt x="786" y="84"/>
                  </a:lnTo>
                  <a:lnTo>
                    <a:pt x="781" y="84"/>
                  </a:lnTo>
                  <a:lnTo>
                    <a:pt x="775" y="82"/>
                  </a:lnTo>
                  <a:lnTo>
                    <a:pt x="769" y="82"/>
                  </a:lnTo>
                  <a:lnTo>
                    <a:pt x="764" y="81"/>
                  </a:lnTo>
                  <a:lnTo>
                    <a:pt x="758" y="81"/>
                  </a:lnTo>
                  <a:lnTo>
                    <a:pt x="753" y="81"/>
                  </a:lnTo>
                  <a:lnTo>
                    <a:pt x="746" y="80"/>
                  </a:lnTo>
                  <a:lnTo>
                    <a:pt x="740" y="80"/>
                  </a:lnTo>
                  <a:lnTo>
                    <a:pt x="733" y="80"/>
                  </a:lnTo>
                  <a:lnTo>
                    <a:pt x="728" y="79"/>
                  </a:lnTo>
                  <a:lnTo>
                    <a:pt x="722" y="79"/>
                  </a:lnTo>
                  <a:lnTo>
                    <a:pt x="716" y="79"/>
                  </a:lnTo>
                  <a:lnTo>
                    <a:pt x="709" y="79"/>
                  </a:lnTo>
                  <a:lnTo>
                    <a:pt x="703" y="79"/>
                  </a:lnTo>
                  <a:lnTo>
                    <a:pt x="697" y="79"/>
                  </a:lnTo>
                  <a:lnTo>
                    <a:pt x="692" y="79"/>
                  </a:lnTo>
                  <a:close/>
                  <a:moveTo>
                    <a:pt x="694" y="82"/>
                  </a:moveTo>
                  <a:lnTo>
                    <a:pt x="694" y="101"/>
                  </a:lnTo>
                  <a:lnTo>
                    <a:pt x="696" y="101"/>
                  </a:lnTo>
                  <a:lnTo>
                    <a:pt x="699" y="101"/>
                  </a:lnTo>
                  <a:lnTo>
                    <a:pt x="705" y="102"/>
                  </a:lnTo>
                  <a:lnTo>
                    <a:pt x="711" y="102"/>
                  </a:lnTo>
                  <a:lnTo>
                    <a:pt x="719" y="102"/>
                  </a:lnTo>
                  <a:lnTo>
                    <a:pt x="728" y="103"/>
                  </a:lnTo>
                  <a:lnTo>
                    <a:pt x="738" y="103"/>
                  </a:lnTo>
                  <a:lnTo>
                    <a:pt x="749" y="104"/>
                  </a:lnTo>
                  <a:lnTo>
                    <a:pt x="759" y="104"/>
                  </a:lnTo>
                  <a:lnTo>
                    <a:pt x="771" y="106"/>
                  </a:lnTo>
                  <a:lnTo>
                    <a:pt x="781" y="106"/>
                  </a:lnTo>
                  <a:lnTo>
                    <a:pt x="791" y="107"/>
                  </a:lnTo>
                  <a:lnTo>
                    <a:pt x="797" y="108"/>
                  </a:lnTo>
                  <a:lnTo>
                    <a:pt x="802" y="108"/>
                  </a:lnTo>
                  <a:lnTo>
                    <a:pt x="806" y="110"/>
                  </a:lnTo>
                  <a:lnTo>
                    <a:pt x="811" y="110"/>
                  </a:lnTo>
                  <a:lnTo>
                    <a:pt x="815" y="111"/>
                  </a:lnTo>
                  <a:lnTo>
                    <a:pt x="817" y="111"/>
                  </a:lnTo>
                  <a:lnTo>
                    <a:pt x="821" y="111"/>
                  </a:lnTo>
                  <a:lnTo>
                    <a:pt x="824" y="112"/>
                  </a:lnTo>
                  <a:lnTo>
                    <a:pt x="824" y="95"/>
                  </a:lnTo>
                  <a:lnTo>
                    <a:pt x="822" y="95"/>
                  </a:lnTo>
                  <a:lnTo>
                    <a:pt x="820" y="94"/>
                  </a:lnTo>
                  <a:lnTo>
                    <a:pt x="816" y="94"/>
                  </a:lnTo>
                  <a:lnTo>
                    <a:pt x="811" y="93"/>
                  </a:lnTo>
                  <a:lnTo>
                    <a:pt x="804" y="92"/>
                  </a:lnTo>
                  <a:lnTo>
                    <a:pt x="798" y="90"/>
                  </a:lnTo>
                  <a:lnTo>
                    <a:pt x="789" y="89"/>
                  </a:lnTo>
                  <a:lnTo>
                    <a:pt x="780" y="89"/>
                  </a:lnTo>
                  <a:lnTo>
                    <a:pt x="775" y="88"/>
                  </a:lnTo>
                  <a:lnTo>
                    <a:pt x="769" y="88"/>
                  </a:lnTo>
                  <a:lnTo>
                    <a:pt x="766" y="86"/>
                  </a:lnTo>
                  <a:lnTo>
                    <a:pt x="760" y="86"/>
                  </a:lnTo>
                  <a:lnTo>
                    <a:pt x="755" y="85"/>
                  </a:lnTo>
                  <a:lnTo>
                    <a:pt x="749" y="85"/>
                  </a:lnTo>
                  <a:lnTo>
                    <a:pt x="744" y="85"/>
                  </a:lnTo>
                  <a:lnTo>
                    <a:pt x="738" y="84"/>
                  </a:lnTo>
                  <a:lnTo>
                    <a:pt x="732" y="84"/>
                  </a:lnTo>
                  <a:lnTo>
                    <a:pt x="727" y="84"/>
                  </a:lnTo>
                  <a:lnTo>
                    <a:pt x="722" y="82"/>
                  </a:lnTo>
                  <a:lnTo>
                    <a:pt x="716" y="82"/>
                  </a:lnTo>
                  <a:lnTo>
                    <a:pt x="710" y="82"/>
                  </a:lnTo>
                  <a:lnTo>
                    <a:pt x="705" y="82"/>
                  </a:lnTo>
                  <a:lnTo>
                    <a:pt x="699" y="82"/>
                  </a:lnTo>
                  <a:lnTo>
                    <a:pt x="694" y="82"/>
                  </a:lnTo>
                  <a:close/>
                  <a:moveTo>
                    <a:pt x="813" y="284"/>
                  </a:moveTo>
                  <a:lnTo>
                    <a:pt x="832" y="284"/>
                  </a:lnTo>
                  <a:lnTo>
                    <a:pt x="832" y="284"/>
                  </a:lnTo>
                  <a:lnTo>
                    <a:pt x="832" y="284"/>
                  </a:lnTo>
                  <a:lnTo>
                    <a:pt x="832" y="284"/>
                  </a:lnTo>
                  <a:lnTo>
                    <a:pt x="832" y="284"/>
                  </a:lnTo>
                  <a:lnTo>
                    <a:pt x="832" y="289"/>
                  </a:lnTo>
                  <a:lnTo>
                    <a:pt x="832" y="291"/>
                  </a:lnTo>
                  <a:lnTo>
                    <a:pt x="832" y="291"/>
                  </a:lnTo>
                  <a:lnTo>
                    <a:pt x="832" y="291"/>
                  </a:lnTo>
                  <a:lnTo>
                    <a:pt x="832" y="291"/>
                  </a:lnTo>
                  <a:lnTo>
                    <a:pt x="813" y="289"/>
                  </a:lnTo>
                  <a:lnTo>
                    <a:pt x="813" y="289"/>
                  </a:lnTo>
                  <a:lnTo>
                    <a:pt x="813" y="289"/>
                  </a:lnTo>
                  <a:lnTo>
                    <a:pt x="813" y="289"/>
                  </a:lnTo>
                  <a:lnTo>
                    <a:pt x="813" y="289"/>
                  </a:lnTo>
                  <a:lnTo>
                    <a:pt x="813" y="284"/>
                  </a:lnTo>
                  <a:lnTo>
                    <a:pt x="813" y="284"/>
                  </a:lnTo>
                  <a:lnTo>
                    <a:pt x="813" y="284"/>
                  </a:lnTo>
                  <a:lnTo>
                    <a:pt x="813" y="284"/>
                  </a:lnTo>
                  <a:lnTo>
                    <a:pt x="813" y="284"/>
                  </a:lnTo>
                  <a:close/>
                  <a:moveTo>
                    <a:pt x="813" y="297"/>
                  </a:moveTo>
                  <a:lnTo>
                    <a:pt x="832" y="298"/>
                  </a:lnTo>
                  <a:lnTo>
                    <a:pt x="832" y="298"/>
                  </a:lnTo>
                  <a:lnTo>
                    <a:pt x="832" y="298"/>
                  </a:lnTo>
                  <a:lnTo>
                    <a:pt x="832" y="298"/>
                  </a:lnTo>
                  <a:lnTo>
                    <a:pt x="832" y="298"/>
                  </a:lnTo>
                  <a:lnTo>
                    <a:pt x="832" y="304"/>
                  </a:lnTo>
                  <a:lnTo>
                    <a:pt x="832" y="304"/>
                  </a:lnTo>
                  <a:lnTo>
                    <a:pt x="832" y="304"/>
                  </a:lnTo>
                  <a:lnTo>
                    <a:pt x="832" y="304"/>
                  </a:lnTo>
                  <a:lnTo>
                    <a:pt x="832" y="304"/>
                  </a:lnTo>
                  <a:lnTo>
                    <a:pt x="813" y="302"/>
                  </a:lnTo>
                  <a:lnTo>
                    <a:pt x="813" y="302"/>
                  </a:lnTo>
                  <a:lnTo>
                    <a:pt x="813" y="302"/>
                  </a:lnTo>
                  <a:lnTo>
                    <a:pt x="813" y="302"/>
                  </a:lnTo>
                  <a:lnTo>
                    <a:pt x="813" y="302"/>
                  </a:lnTo>
                  <a:lnTo>
                    <a:pt x="813" y="297"/>
                  </a:lnTo>
                  <a:lnTo>
                    <a:pt x="813" y="297"/>
                  </a:lnTo>
                  <a:lnTo>
                    <a:pt x="813" y="297"/>
                  </a:lnTo>
                  <a:lnTo>
                    <a:pt x="813" y="297"/>
                  </a:lnTo>
                  <a:lnTo>
                    <a:pt x="813" y="297"/>
                  </a:lnTo>
                  <a:close/>
                  <a:moveTo>
                    <a:pt x="822" y="263"/>
                  </a:moveTo>
                  <a:lnTo>
                    <a:pt x="822" y="263"/>
                  </a:lnTo>
                  <a:lnTo>
                    <a:pt x="824" y="263"/>
                  </a:lnTo>
                  <a:lnTo>
                    <a:pt x="824" y="263"/>
                  </a:lnTo>
                  <a:lnTo>
                    <a:pt x="824" y="263"/>
                  </a:lnTo>
                  <a:lnTo>
                    <a:pt x="824" y="263"/>
                  </a:lnTo>
                  <a:lnTo>
                    <a:pt x="825" y="263"/>
                  </a:lnTo>
                  <a:lnTo>
                    <a:pt x="825" y="263"/>
                  </a:lnTo>
                  <a:lnTo>
                    <a:pt x="825" y="265"/>
                  </a:lnTo>
                  <a:lnTo>
                    <a:pt x="825" y="265"/>
                  </a:lnTo>
                  <a:lnTo>
                    <a:pt x="825" y="265"/>
                  </a:lnTo>
                  <a:lnTo>
                    <a:pt x="826" y="265"/>
                  </a:lnTo>
                  <a:lnTo>
                    <a:pt x="826" y="266"/>
                  </a:lnTo>
                  <a:lnTo>
                    <a:pt x="826" y="266"/>
                  </a:lnTo>
                  <a:lnTo>
                    <a:pt x="826" y="266"/>
                  </a:lnTo>
                  <a:lnTo>
                    <a:pt x="826" y="267"/>
                  </a:lnTo>
                  <a:lnTo>
                    <a:pt x="826" y="267"/>
                  </a:lnTo>
                  <a:lnTo>
                    <a:pt x="826" y="267"/>
                  </a:lnTo>
                  <a:lnTo>
                    <a:pt x="826" y="267"/>
                  </a:lnTo>
                  <a:lnTo>
                    <a:pt x="826" y="269"/>
                  </a:lnTo>
                  <a:lnTo>
                    <a:pt x="826" y="269"/>
                  </a:lnTo>
                  <a:lnTo>
                    <a:pt x="826" y="269"/>
                  </a:lnTo>
                  <a:lnTo>
                    <a:pt x="825" y="270"/>
                  </a:lnTo>
                  <a:lnTo>
                    <a:pt x="825" y="270"/>
                  </a:lnTo>
                  <a:lnTo>
                    <a:pt x="825" y="270"/>
                  </a:lnTo>
                  <a:lnTo>
                    <a:pt x="825" y="270"/>
                  </a:lnTo>
                  <a:lnTo>
                    <a:pt x="825" y="270"/>
                  </a:lnTo>
                  <a:lnTo>
                    <a:pt x="824" y="271"/>
                  </a:lnTo>
                  <a:lnTo>
                    <a:pt x="824" y="271"/>
                  </a:lnTo>
                  <a:lnTo>
                    <a:pt x="824" y="271"/>
                  </a:lnTo>
                  <a:lnTo>
                    <a:pt x="824" y="271"/>
                  </a:lnTo>
                  <a:lnTo>
                    <a:pt x="822" y="271"/>
                  </a:lnTo>
                  <a:lnTo>
                    <a:pt x="822" y="271"/>
                  </a:lnTo>
                  <a:lnTo>
                    <a:pt x="822" y="271"/>
                  </a:lnTo>
                  <a:lnTo>
                    <a:pt x="821" y="271"/>
                  </a:lnTo>
                  <a:lnTo>
                    <a:pt x="821" y="271"/>
                  </a:lnTo>
                  <a:lnTo>
                    <a:pt x="821" y="271"/>
                  </a:lnTo>
                  <a:lnTo>
                    <a:pt x="821" y="271"/>
                  </a:lnTo>
                  <a:lnTo>
                    <a:pt x="820" y="270"/>
                  </a:lnTo>
                  <a:lnTo>
                    <a:pt x="820" y="270"/>
                  </a:lnTo>
                  <a:lnTo>
                    <a:pt x="820" y="270"/>
                  </a:lnTo>
                  <a:lnTo>
                    <a:pt x="820" y="270"/>
                  </a:lnTo>
                  <a:lnTo>
                    <a:pt x="820" y="269"/>
                  </a:lnTo>
                  <a:lnTo>
                    <a:pt x="820" y="269"/>
                  </a:lnTo>
                  <a:lnTo>
                    <a:pt x="819" y="269"/>
                  </a:lnTo>
                  <a:lnTo>
                    <a:pt x="819" y="269"/>
                  </a:lnTo>
                  <a:lnTo>
                    <a:pt x="819" y="267"/>
                  </a:lnTo>
                  <a:lnTo>
                    <a:pt x="819" y="267"/>
                  </a:lnTo>
                  <a:lnTo>
                    <a:pt x="819" y="267"/>
                  </a:lnTo>
                  <a:lnTo>
                    <a:pt x="819" y="266"/>
                  </a:lnTo>
                  <a:lnTo>
                    <a:pt x="819" y="266"/>
                  </a:lnTo>
                  <a:lnTo>
                    <a:pt x="819" y="266"/>
                  </a:lnTo>
                  <a:lnTo>
                    <a:pt x="819" y="265"/>
                  </a:lnTo>
                  <a:lnTo>
                    <a:pt x="820" y="265"/>
                  </a:lnTo>
                  <a:lnTo>
                    <a:pt x="820" y="265"/>
                  </a:lnTo>
                  <a:lnTo>
                    <a:pt x="820" y="265"/>
                  </a:lnTo>
                  <a:lnTo>
                    <a:pt x="820" y="265"/>
                  </a:lnTo>
                  <a:lnTo>
                    <a:pt x="820" y="263"/>
                  </a:lnTo>
                  <a:lnTo>
                    <a:pt x="820" y="263"/>
                  </a:lnTo>
                  <a:lnTo>
                    <a:pt x="821" y="263"/>
                  </a:lnTo>
                  <a:lnTo>
                    <a:pt x="821" y="263"/>
                  </a:lnTo>
                  <a:lnTo>
                    <a:pt x="821" y="263"/>
                  </a:lnTo>
                  <a:lnTo>
                    <a:pt x="821" y="263"/>
                  </a:lnTo>
                  <a:lnTo>
                    <a:pt x="822" y="263"/>
                  </a:lnTo>
                  <a:lnTo>
                    <a:pt x="822" y="263"/>
                  </a:lnTo>
                  <a:close/>
                  <a:moveTo>
                    <a:pt x="822" y="248"/>
                  </a:moveTo>
                  <a:lnTo>
                    <a:pt x="822" y="248"/>
                  </a:lnTo>
                  <a:lnTo>
                    <a:pt x="824" y="248"/>
                  </a:lnTo>
                  <a:lnTo>
                    <a:pt x="824" y="248"/>
                  </a:lnTo>
                  <a:lnTo>
                    <a:pt x="824" y="249"/>
                  </a:lnTo>
                  <a:lnTo>
                    <a:pt x="824" y="249"/>
                  </a:lnTo>
                  <a:lnTo>
                    <a:pt x="825" y="249"/>
                  </a:lnTo>
                  <a:lnTo>
                    <a:pt x="825" y="249"/>
                  </a:lnTo>
                  <a:lnTo>
                    <a:pt x="825" y="249"/>
                  </a:lnTo>
                  <a:lnTo>
                    <a:pt x="825" y="251"/>
                  </a:lnTo>
                  <a:lnTo>
                    <a:pt x="825" y="251"/>
                  </a:lnTo>
                  <a:lnTo>
                    <a:pt x="826" y="251"/>
                  </a:lnTo>
                  <a:lnTo>
                    <a:pt x="826" y="251"/>
                  </a:lnTo>
                  <a:lnTo>
                    <a:pt x="826" y="252"/>
                  </a:lnTo>
                  <a:lnTo>
                    <a:pt x="826" y="252"/>
                  </a:lnTo>
                  <a:lnTo>
                    <a:pt x="826" y="252"/>
                  </a:lnTo>
                  <a:lnTo>
                    <a:pt x="826" y="253"/>
                  </a:lnTo>
                  <a:lnTo>
                    <a:pt x="826" y="253"/>
                  </a:lnTo>
                  <a:lnTo>
                    <a:pt x="826" y="253"/>
                  </a:lnTo>
                  <a:lnTo>
                    <a:pt x="826" y="253"/>
                  </a:lnTo>
                  <a:lnTo>
                    <a:pt x="826" y="254"/>
                  </a:lnTo>
                  <a:lnTo>
                    <a:pt x="826" y="254"/>
                  </a:lnTo>
                  <a:lnTo>
                    <a:pt x="825" y="254"/>
                  </a:lnTo>
                  <a:lnTo>
                    <a:pt x="825" y="256"/>
                  </a:lnTo>
                  <a:lnTo>
                    <a:pt x="825" y="256"/>
                  </a:lnTo>
                  <a:lnTo>
                    <a:pt x="825" y="256"/>
                  </a:lnTo>
                  <a:lnTo>
                    <a:pt x="825" y="256"/>
                  </a:lnTo>
                  <a:lnTo>
                    <a:pt x="824" y="256"/>
                  </a:lnTo>
                  <a:lnTo>
                    <a:pt x="824" y="256"/>
                  </a:lnTo>
                  <a:lnTo>
                    <a:pt x="824" y="256"/>
                  </a:lnTo>
                  <a:lnTo>
                    <a:pt x="824" y="257"/>
                  </a:lnTo>
                  <a:lnTo>
                    <a:pt x="822" y="257"/>
                  </a:lnTo>
                  <a:lnTo>
                    <a:pt x="822" y="257"/>
                  </a:lnTo>
                  <a:lnTo>
                    <a:pt x="822" y="257"/>
                  </a:lnTo>
                  <a:lnTo>
                    <a:pt x="821" y="257"/>
                  </a:lnTo>
                  <a:lnTo>
                    <a:pt x="821" y="256"/>
                  </a:lnTo>
                  <a:lnTo>
                    <a:pt x="821" y="256"/>
                  </a:lnTo>
                  <a:lnTo>
                    <a:pt x="821" y="256"/>
                  </a:lnTo>
                  <a:lnTo>
                    <a:pt x="820" y="256"/>
                  </a:lnTo>
                  <a:lnTo>
                    <a:pt x="820" y="256"/>
                  </a:lnTo>
                  <a:lnTo>
                    <a:pt x="820" y="256"/>
                  </a:lnTo>
                  <a:lnTo>
                    <a:pt x="820" y="254"/>
                  </a:lnTo>
                  <a:lnTo>
                    <a:pt x="820" y="254"/>
                  </a:lnTo>
                  <a:lnTo>
                    <a:pt x="820" y="254"/>
                  </a:lnTo>
                  <a:lnTo>
                    <a:pt x="819" y="254"/>
                  </a:lnTo>
                  <a:lnTo>
                    <a:pt x="819" y="253"/>
                  </a:lnTo>
                  <a:lnTo>
                    <a:pt x="819" y="253"/>
                  </a:lnTo>
                  <a:lnTo>
                    <a:pt x="819" y="253"/>
                  </a:lnTo>
                  <a:lnTo>
                    <a:pt x="819" y="252"/>
                  </a:lnTo>
                  <a:lnTo>
                    <a:pt x="819" y="252"/>
                  </a:lnTo>
                  <a:lnTo>
                    <a:pt x="819" y="252"/>
                  </a:lnTo>
                  <a:lnTo>
                    <a:pt x="819" y="251"/>
                  </a:lnTo>
                  <a:lnTo>
                    <a:pt x="819" y="251"/>
                  </a:lnTo>
                  <a:lnTo>
                    <a:pt x="820" y="251"/>
                  </a:lnTo>
                  <a:lnTo>
                    <a:pt x="820" y="251"/>
                  </a:lnTo>
                  <a:lnTo>
                    <a:pt x="820" y="249"/>
                  </a:lnTo>
                  <a:lnTo>
                    <a:pt x="820" y="249"/>
                  </a:lnTo>
                  <a:lnTo>
                    <a:pt x="820" y="249"/>
                  </a:lnTo>
                  <a:lnTo>
                    <a:pt x="820" y="249"/>
                  </a:lnTo>
                  <a:lnTo>
                    <a:pt x="821" y="249"/>
                  </a:lnTo>
                  <a:lnTo>
                    <a:pt x="821" y="249"/>
                  </a:lnTo>
                  <a:lnTo>
                    <a:pt x="821" y="248"/>
                  </a:lnTo>
                  <a:lnTo>
                    <a:pt x="821" y="248"/>
                  </a:lnTo>
                  <a:lnTo>
                    <a:pt x="822" y="248"/>
                  </a:lnTo>
                  <a:lnTo>
                    <a:pt x="822" y="248"/>
                  </a:lnTo>
                  <a:close/>
                  <a:moveTo>
                    <a:pt x="693" y="116"/>
                  </a:moveTo>
                  <a:lnTo>
                    <a:pt x="693" y="120"/>
                  </a:lnTo>
                  <a:lnTo>
                    <a:pt x="693" y="120"/>
                  </a:lnTo>
                  <a:lnTo>
                    <a:pt x="694" y="120"/>
                  </a:lnTo>
                  <a:lnTo>
                    <a:pt x="697" y="120"/>
                  </a:lnTo>
                  <a:lnTo>
                    <a:pt x="699" y="120"/>
                  </a:lnTo>
                  <a:lnTo>
                    <a:pt x="703" y="120"/>
                  </a:lnTo>
                  <a:lnTo>
                    <a:pt x="710" y="120"/>
                  </a:lnTo>
                  <a:lnTo>
                    <a:pt x="716" y="120"/>
                  </a:lnTo>
                  <a:lnTo>
                    <a:pt x="724" y="120"/>
                  </a:lnTo>
                  <a:lnTo>
                    <a:pt x="728" y="120"/>
                  </a:lnTo>
                  <a:lnTo>
                    <a:pt x="733" y="120"/>
                  </a:lnTo>
                  <a:lnTo>
                    <a:pt x="737" y="120"/>
                  </a:lnTo>
                  <a:lnTo>
                    <a:pt x="742" y="121"/>
                  </a:lnTo>
                  <a:lnTo>
                    <a:pt x="749" y="121"/>
                  </a:lnTo>
                  <a:lnTo>
                    <a:pt x="754" y="121"/>
                  </a:lnTo>
                  <a:lnTo>
                    <a:pt x="760" y="123"/>
                  </a:lnTo>
                  <a:lnTo>
                    <a:pt x="767" y="123"/>
                  </a:lnTo>
                  <a:lnTo>
                    <a:pt x="775" y="124"/>
                  </a:lnTo>
                  <a:lnTo>
                    <a:pt x="782" y="124"/>
                  </a:lnTo>
                  <a:lnTo>
                    <a:pt x="789" y="125"/>
                  </a:lnTo>
                  <a:lnTo>
                    <a:pt x="798" y="126"/>
                  </a:lnTo>
                  <a:lnTo>
                    <a:pt x="806" y="128"/>
                  </a:lnTo>
                  <a:lnTo>
                    <a:pt x="815" y="129"/>
                  </a:lnTo>
                  <a:lnTo>
                    <a:pt x="824" y="129"/>
                  </a:lnTo>
                  <a:lnTo>
                    <a:pt x="834" y="130"/>
                  </a:lnTo>
                  <a:lnTo>
                    <a:pt x="834" y="126"/>
                  </a:lnTo>
                  <a:lnTo>
                    <a:pt x="833" y="126"/>
                  </a:lnTo>
                  <a:lnTo>
                    <a:pt x="830" y="126"/>
                  </a:lnTo>
                  <a:lnTo>
                    <a:pt x="826" y="126"/>
                  </a:lnTo>
                  <a:lnTo>
                    <a:pt x="820" y="125"/>
                  </a:lnTo>
                  <a:lnTo>
                    <a:pt x="813" y="124"/>
                  </a:lnTo>
                  <a:lnTo>
                    <a:pt x="804" y="124"/>
                  </a:lnTo>
                  <a:lnTo>
                    <a:pt x="795" y="123"/>
                  </a:lnTo>
                  <a:lnTo>
                    <a:pt x="786" y="121"/>
                  </a:lnTo>
                  <a:lnTo>
                    <a:pt x="775" y="120"/>
                  </a:lnTo>
                  <a:lnTo>
                    <a:pt x="764" y="119"/>
                  </a:lnTo>
                  <a:lnTo>
                    <a:pt x="758" y="119"/>
                  </a:lnTo>
                  <a:lnTo>
                    <a:pt x="753" y="117"/>
                  </a:lnTo>
                  <a:lnTo>
                    <a:pt x="746" y="117"/>
                  </a:lnTo>
                  <a:lnTo>
                    <a:pt x="740" y="117"/>
                  </a:lnTo>
                  <a:lnTo>
                    <a:pt x="733" y="116"/>
                  </a:lnTo>
                  <a:lnTo>
                    <a:pt x="728" y="116"/>
                  </a:lnTo>
                  <a:lnTo>
                    <a:pt x="722" y="116"/>
                  </a:lnTo>
                  <a:lnTo>
                    <a:pt x="716" y="116"/>
                  </a:lnTo>
                  <a:lnTo>
                    <a:pt x="710" y="116"/>
                  </a:lnTo>
                  <a:lnTo>
                    <a:pt x="703" y="116"/>
                  </a:lnTo>
                  <a:lnTo>
                    <a:pt x="698" y="116"/>
                  </a:lnTo>
                  <a:lnTo>
                    <a:pt x="693" y="116"/>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5" name="Freeform 8"/>
            <p:cNvSpPr/>
            <p:nvPr/>
          </p:nvSpPr>
          <p:spPr bwMode="auto">
            <a:xfrm>
              <a:off x="1376362" y="631826"/>
              <a:ext cx="122238" cy="52388"/>
            </a:xfrm>
            <a:custGeom>
              <a:avLst/>
              <a:gdLst/>
              <a:ahLst/>
              <a:cxnLst>
                <a:cxn ang="0">
                  <a:pos x="154" y="0"/>
                </a:cxn>
                <a:cxn ang="0">
                  <a:pos x="8" y="66"/>
                </a:cxn>
                <a:cxn ang="0">
                  <a:pos x="0" y="66"/>
                </a:cxn>
                <a:cxn ang="0">
                  <a:pos x="146" y="0"/>
                </a:cxn>
                <a:cxn ang="0">
                  <a:pos x="154" y="0"/>
                </a:cxn>
              </a:cxnLst>
              <a:rect l="0" t="0" r="r" b="b"/>
              <a:pathLst>
                <a:path w="154" h="66">
                  <a:moveTo>
                    <a:pt x="154" y="0"/>
                  </a:moveTo>
                  <a:lnTo>
                    <a:pt x="8" y="66"/>
                  </a:lnTo>
                  <a:lnTo>
                    <a:pt x="0" y="66"/>
                  </a:lnTo>
                  <a:lnTo>
                    <a:pt x="146"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6" name="Freeform 9"/>
            <p:cNvSpPr/>
            <p:nvPr/>
          </p:nvSpPr>
          <p:spPr bwMode="auto">
            <a:xfrm>
              <a:off x="1330326" y="695325"/>
              <a:ext cx="122238" cy="52388"/>
            </a:xfrm>
            <a:custGeom>
              <a:avLst/>
              <a:gdLst/>
              <a:ahLst/>
              <a:cxnLst>
                <a:cxn ang="0">
                  <a:pos x="154" y="0"/>
                </a:cxn>
                <a:cxn ang="0">
                  <a:pos x="8" y="66"/>
                </a:cxn>
                <a:cxn ang="0">
                  <a:pos x="0" y="66"/>
                </a:cxn>
                <a:cxn ang="0">
                  <a:pos x="148" y="0"/>
                </a:cxn>
                <a:cxn ang="0">
                  <a:pos x="154" y="0"/>
                </a:cxn>
              </a:cxnLst>
              <a:rect l="0" t="0" r="r" b="b"/>
              <a:pathLst>
                <a:path w="154" h="66">
                  <a:moveTo>
                    <a:pt x="154" y="0"/>
                  </a:moveTo>
                  <a:lnTo>
                    <a:pt x="8" y="66"/>
                  </a:lnTo>
                  <a:lnTo>
                    <a:pt x="0" y="66"/>
                  </a:lnTo>
                  <a:lnTo>
                    <a:pt x="148" y="0"/>
                  </a:lnTo>
                  <a:lnTo>
                    <a:pt x="154" y="0"/>
                  </a:lnTo>
                  <a:close/>
                </a:path>
              </a:pathLst>
            </a:custGeom>
            <a:solidFill>
              <a:srgbClr val="4266A1"/>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7 5.55112E-17 L -0.00156 0.13056 " pathEditMode="relative" rAng="0" ptsTypes="AA">
                                      <p:cBhvr>
                                        <p:cTn id="6" dur="500" fill="hold"/>
                                        <p:tgtEl>
                                          <p:spTgt spid="12"/>
                                        </p:tgtEl>
                                        <p:attrNameLst>
                                          <p:attrName>ppt_x</p:attrName>
                                          <p:attrName>ppt_y</p:attrName>
                                        </p:attrNameLst>
                                      </p:cBhvr>
                                      <p:rCtr x="-87" y="65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35100" y="1034415"/>
            <a:ext cx="9321165" cy="4246245"/>
          </a:xfrm>
          <a:prstGeom prst="rect">
            <a:avLst/>
          </a:prstGeom>
          <a:noFill/>
        </p:spPr>
        <p:txBody>
          <a:bodyPr wrap="square" rtlCol="0">
            <a:spAutoFit/>
          </a:bodyPr>
          <a:lstStyle/>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检查点支持：</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虽然 lineage 可用于错误后 RDD 的恢复，但对于很长的 lineage 的 RDD 来说，这样的恢复耗时较长。由此，可以考虑将某些 RDD 进行检查点操作(Checkpoint)保存到稳定存储上。</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Spark 当前提供了为 RDD 设置检查点操作的 API , 让用户自行决定需要为哪些数据设置检查点操作。</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由于 RDD 的只读特性使得比常用的共享内存更容易做 checkpoint.由于不需要关心一致性的问题，RDD 的写出可在后台进行，而不需要程序暂停或进行分布式快照</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7" name="Group 101"/>
          <p:cNvGrpSpPr/>
          <p:nvPr/>
        </p:nvGrpSpPr>
        <p:grpSpPr bwMode="auto">
          <a:xfrm>
            <a:off x="2134870" y="1661795"/>
            <a:ext cx="3470275" cy="482896"/>
            <a:chOff x="0" y="0"/>
            <a:chExt cx="2186" cy="368"/>
          </a:xfrm>
        </p:grpSpPr>
        <p:grpSp>
          <p:nvGrpSpPr>
            <p:cNvPr id="21553" name="Group 71"/>
            <p:cNvGrpSpPr/>
            <p:nvPr/>
          </p:nvGrpSpPr>
          <p:grpSpPr bwMode="auto">
            <a:xfrm>
              <a:off x="0" y="0"/>
              <a:ext cx="351" cy="361"/>
              <a:chOff x="0" y="0"/>
              <a:chExt cx="351" cy="361"/>
            </a:xfrm>
          </p:grpSpPr>
          <p:sp>
            <p:nvSpPr>
              <p:cNvPr id="3"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27"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21554"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 name="Text Box 9"/>
            <p:cNvSpPr txBox="1">
              <a:spLocks noChangeArrowheads="1"/>
            </p:cNvSpPr>
            <p:nvPr/>
          </p:nvSpPr>
          <p:spPr bwMode="auto">
            <a:xfrm>
              <a:off x="408" y="0"/>
              <a:ext cx="177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Spark综述</a:t>
              </a:r>
              <a:endPar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556" name="Text Box 10"/>
            <p:cNvSpPr txBox="1">
              <a:spLocks noChangeArrowheads="1"/>
            </p:cNvSpPr>
            <p:nvPr/>
          </p:nvSpPr>
          <p:spPr bwMode="auto">
            <a:xfrm>
              <a:off x="75" y="17"/>
              <a:ext cx="195"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1</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21508" name="Group 100"/>
          <p:cNvGrpSpPr/>
          <p:nvPr/>
        </p:nvGrpSpPr>
        <p:grpSpPr bwMode="auto">
          <a:xfrm>
            <a:off x="2128520" y="2657256"/>
            <a:ext cx="3311525" cy="483454"/>
            <a:chOff x="0" y="-5"/>
            <a:chExt cx="2086" cy="368"/>
          </a:xfrm>
        </p:grpSpPr>
        <p:grpSp>
          <p:nvGrpSpPr>
            <p:cNvPr id="21546" name="Group 13"/>
            <p:cNvGrpSpPr/>
            <p:nvPr/>
          </p:nvGrpSpPr>
          <p:grpSpPr bwMode="auto">
            <a:xfrm>
              <a:off x="0" y="2"/>
              <a:ext cx="351" cy="361"/>
              <a:chOff x="0" y="0"/>
              <a:chExt cx="1549" cy="1351"/>
            </a:xfrm>
          </p:grpSpPr>
          <p:sp>
            <p:nvSpPr>
              <p:cNvPr id="8"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9"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35"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21547"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11" name="Text Box 18"/>
            <p:cNvSpPr txBox="1">
              <a:spLocks noChangeArrowheads="1"/>
            </p:cNvSpPr>
            <p:nvPr/>
          </p:nvSpPr>
          <p:spPr bwMode="auto">
            <a:xfrm>
              <a:off x="408" y="0"/>
              <a:ext cx="1678"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核心技术</a:t>
              </a:r>
              <a:endPar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549" name="Text Box 19"/>
            <p:cNvSpPr txBox="1">
              <a:spLocks noChangeArrowheads="1"/>
            </p:cNvSpPr>
            <p:nvPr/>
          </p:nvSpPr>
          <p:spPr bwMode="auto">
            <a:xfrm>
              <a:off x="75" y="-5"/>
              <a:ext cx="19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bwMode="auto">
          <a:xfrm>
            <a:off x="2125980" y="3594517"/>
            <a:ext cx="3330575" cy="477738"/>
            <a:chOff x="617910" y="3057156"/>
            <a:chExt cx="3329781" cy="577960"/>
          </a:xfrm>
        </p:grpSpPr>
        <p:grpSp>
          <p:nvGrpSpPr>
            <p:cNvPr id="21539" name="Group 21"/>
            <p:cNvGrpSpPr/>
            <p:nvPr/>
          </p:nvGrpSpPr>
          <p:grpSpPr bwMode="auto">
            <a:xfrm>
              <a:off x="617910" y="3062029"/>
              <a:ext cx="557212" cy="573087"/>
              <a:chOff x="0" y="0"/>
              <a:chExt cx="1549" cy="1351"/>
            </a:xfrm>
          </p:grpSpPr>
          <p:sp>
            <p:nvSpPr>
              <p:cNvPr id="12"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3"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4"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21540" name="Line 25"/>
            <p:cNvSpPr>
              <a:spLocks noChangeShapeType="1"/>
            </p:cNvSpPr>
            <p:nvPr/>
          </p:nvSpPr>
          <p:spPr bwMode="auto">
            <a:xfrm>
              <a:off x="1067966" y="3565266"/>
              <a:ext cx="2879725"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44" name="Text Box 26"/>
            <p:cNvSpPr txBox="1">
              <a:spLocks noChangeArrowheads="1"/>
            </p:cNvSpPr>
            <p:nvPr/>
          </p:nvSpPr>
          <p:spPr bwMode="auto">
            <a:xfrm>
              <a:off x="1284501" y="3062029"/>
              <a:ext cx="2631448" cy="5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Spark架构</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542" name="Text Box 27"/>
            <p:cNvSpPr txBox="1">
              <a:spLocks noChangeArrowheads="1"/>
            </p:cNvSpPr>
            <p:nvPr/>
          </p:nvSpPr>
          <p:spPr bwMode="auto">
            <a:xfrm>
              <a:off x="755908" y="3057156"/>
              <a:ext cx="309790" cy="5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dirty="0">
                  <a:solidFill>
                    <a:schemeClr val="tx1"/>
                  </a:solidFill>
                  <a:latin typeface="微软雅黑" panose="020B0503020204020204" pitchFamily="34" charset="-122"/>
                  <a:ea typeface="微软雅黑" panose="020B0503020204020204" pitchFamily="34" charset="-122"/>
                </a:rPr>
                <a:t>3</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grpSp>
      <p:grpSp>
        <p:nvGrpSpPr>
          <p:cNvPr id="21510" name="Group 29"/>
          <p:cNvGrpSpPr/>
          <p:nvPr/>
        </p:nvGrpSpPr>
        <p:grpSpPr bwMode="auto">
          <a:xfrm>
            <a:off x="2115820" y="4518025"/>
            <a:ext cx="557530" cy="473710"/>
            <a:chOff x="0" y="0"/>
            <a:chExt cx="1549" cy="1351"/>
          </a:xfrm>
        </p:grpSpPr>
        <p:sp>
          <p:nvSpPr>
            <p:cNvPr id="5147"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21511" name="Line 33"/>
          <p:cNvSpPr>
            <a:spLocks noChangeShapeType="1"/>
          </p:cNvSpPr>
          <p:nvPr/>
        </p:nvSpPr>
        <p:spPr bwMode="auto">
          <a:xfrm>
            <a:off x="2547620" y="4919980"/>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151" name="Text Box 34"/>
          <p:cNvSpPr txBox="1">
            <a:spLocks noChangeArrowheads="1"/>
          </p:cNvSpPr>
          <p:nvPr/>
        </p:nvSpPr>
        <p:spPr bwMode="auto">
          <a:xfrm>
            <a:off x="2763520" y="4523105"/>
            <a:ext cx="29368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BDAS简介</a:t>
            </a:r>
            <a:endPar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1513" name="Text Box 35"/>
          <p:cNvSpPr txBox="1">
            <a:spLocks noChangeArrowheads="1"/>
          </p:cNvSpPr>
          <p:nvPr/>
        </p:nvSpPr>
        <p:spPr bwMode="auto">
          <a:xfrm>
            <a:off x="2235648" y="4502358"/>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4</a:t>
            </a:r>
            <a:endParaRPr lang="en-US" altLang="zh-CN" sz="2400" b="1">
              <a:solidFill>
                <a:schemeClr val="tx1"/>
              </a:solidFill>
              <a:latin typeface="微软雅黑" panose="020B0503020204020204" pitchFamily="34" charset="-122"/>
              <a:ea typeface="微软雅黑" panose="020B0503020204020204" pitchFamily="34" charset="-122"/>
            </a:endParaRPr>
          </a:p>
        </p:txBody>
      </p:sp>
      <p:sp>
        <p:nvSpPr>
          <p:cNvPr id="5122" name="Rectangle 2"/>
          <p:cNvSpPr>
            <a:spLocks noGrp="1" noChangeArrowheads="1"/>
          </p:cNvSpPr>
          <p:nvPr/>
        </p:nvSpPr>
        <p:spPr>
          <a:xfrm>
            <a:off x="609600" y="603250"/>
            <a:ext cx="9702800" cy="39497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auto">
          <a:xfrm>
            <a:off x="3760207" y="3873415"/>
            <a:ext cx="3238667" cy="609631"/>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endParaRPr lang="zh-CN" altLang="en-US" sz="135" smtClean="0">
              <a:ea typeface="宋体" panose="02010600030101010101" pitchFamily="2" charset="-122"/>
            </a:endParaRPr>
          </a:p>
        </p:txBody>
      </p:sp>
      <p:sp>
        <p:nvSpPr>
          <p:cNvPr id="4" name="AutoShape 4"/>
          <p:cNvSpPr>
            <a:spLocks noChangeArrowheads="1"/>
          </p:cNvSpPr>
          <p:nvPr/>
        </p:nvSpPr>
        <p:spPr bwMode="auto">
          <a:xfrm>
            <a:off x="3760207" y="2884720"/>
            <a:ext cx="3238667" cy="609631"/>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endParaRPr lang="zh-CN" altLang="en-US" sz="135" smtClean="0">
              <a:ea typeface="宋体" panose="02010600030101010101" pitchFamily="2" charset="-122"/>
            </a:endParaRPr>
          </a:p>
        </p:txBody>
      </p:sp>
      <p:grpSp>
        <p:nvGrpSpPr>
          <p:cNvPr id="19459" name="Group 3"/>
          <p:cNvGrpSpPr/>
          <p:nvPr/>
        </p:nvGrpSpPr>
        <p:grpSpPr bwMode="auto">
          <a:xfrm>
            <a:off x="1224009" y="720005"/>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smtClean="0">
                  <a:solidFill>
                    <a:srgbClr val="FFFFFF"/>
                  </a:solidFill>
                  <a:effectLst>
                    <a:outerShdw blurRad="38100" dist="38100" dir="2700000" algn="tl">
                      <a:srgbClr val="000000"/>
                    </a:outerShdw>
                  </a:effectLst>
                </a:rPr>
                <a:t>架构组成</a:t>
              </a:r>
              <a:endParaRPr lang="zh-CN" altLang="en-US" sz="135" smtClean="0">
                <a:ea typeface="宋体" panose="02010600030101010101" pitchFamily="2" charset="-122"/>
              </a:endParaRPr>
            </a:p>
          </p:txBody>
        </p:sp>
        <p:grpSp>
          <p:nvGrpSpPr>
            <p:cNvPr id="22535" name="Group 5"/>
            <p:cNvGrpSpPr/>
            <p:nvPr/>
          </p:nvGrpSpPr>
          <p:grpSpPr bwMode="auto">
            <a:xfrm>
              <a:off x="0" y="0"/>
              <a:ext cx="432" cy="384"/>
              <a:chOff x="0" y="0"/>
              <a:chExt cx="432" cy="384"/>
            </a:xfrm>
          </p:grpSpPr>
          <p:grpSp>
            <p:nvGrpSpPr>
              <p:cNvPr id="22536" name="Group 6"/>
              <p:cNvGrpSpPr/>
              <p:nvPr/>
            </p:nvGrpSpPr>
            <p:grpSpPr bwMode="auto">
              <a:xfrm>
                <a:off x="0" y="0"/>
                <a:ext cx="384" cy="384"/>
                <a:chOff x="0" y="0"/>
                <a:chExt cx="1836" cy="1834"/>
              </a:xfrm>
            </p:grpSpPr>
            <p:pic>
              <p:nvPicPr>
                <p:cNvPr id="22538"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19465"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smtClean="0">
                    <a:solidFill>
                      <a:srgbClr val="FFFFFF"/>
                    </a:solidFill>
                    <a:effectLst>
                      <a:outerShdw blurRad="38100" dist="38100" dir="2700000" algn="tl">
                        <a:srgbClr val="000000"/>
                      </a:outerShdw>
                    </a:effectLst>
                  </a:rPr>
                  <a:t>1</a:t>
                </a:r>
                <a:endParaRPr lang="en-US" sz="2000" smtClean="0">
                  <a:solidFill>
                    <a:srgbClr val="FFFFFF"/>
                  </a:solidFill>
                  <a:effectLst>
                    <a:outerShdw blurRad="38100" dist="38100" dir="2700000" algn="tl">
                      <a:srgbClr val="000000"/>
                    </a:outerShdw>
                  </a:effectLst>
                </a:endParaRPr>
              </a:p>
            </p:txBody>
          </p:sp>
        </p:grpSp>
      </p:grpSp>
      <p:sp>
        <p:nvSpPr>
          <p:cNvPr id="19467" name="Rectangle 3"/>
          <p:cNvSpPr>
            <a:spLocks noGrp="1" noChangeArrowheads="1"/>
          </p:cNvSpPr>
          <p:nvPr/>
        </p:nvSpPr>
        <p:spPr bwMode="auto">
          <a:xfrm>
            <a:off x="4079772" y="2349621"/>
            <a:ext cx="4824662" cy="3889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defRPr/>
            </a:pPr>
            <a:endParaRPr lang="zh-CN" altLang="en-US" sz="3200" b="0" dirty="0" smtClean="0"/>
          </a:p>
          <a:p>
            <a:pPr lvl="1" eaLnBrk="1" hangingPunct="1">
              <a:defRPr/>
            </a:pPr>
            <a:r>
              <a:rPr lang="en-US" altLang="zh-CN" sz="2800" dirty="0">
                <a:effectLst>
                  <a:outerShdw blurRad="38100" dist="38100" dir="2700000" algn="tl">
                    <a:srgbClr val="000000"/>
                  </a:outerShdw>
                </a:effectLst>
              </a:rPr>
              <a:t>M</a:t>
            </a:r>
            <a:r>
              <a:rPr lang="en-US" altLang="zh-CN" sz="2800" dirty="0" smtClean="0">
                <a:effectLst>
                  <a:outerShdw blurRad="38100" dist="38100" dir="2700000" algn="tl">
                    <a:srgbClr val="000000"/>
                  </a:outerShdw>
                </a:effectLst>
              </a:rPr>
              <a:t>aster</a:t>
            </a:r>
            <a:endParaRPr lang="en-US" altLang="zh-CN" sz="2800" dirty="0" smtClean="0">
              <a:effectLst>
                <a:outerShdw blurRad="38100" dist="38100" dir="2700000" algn="tl">
                  <a:srgbClr val="000000"/>
                </a:outerShdw>
              </a:effectLst>
            </a:endParaRPr>
          </a:p>
          <a:p>
            <a:pPr marL="457200" lvl="1" indent="0" eaLnBrk="1" hangingPunct="1">
              <a:buNone/>
              <a:defRPr/>
            </a:pPr>
            <a:endParaRPr lang="zh-CN" altLang="en-US" sz="2800" dirty="0" smtClean="0">
              <a:effectLst>
                <a:outerShdw blurRad="38100" dist="38100" dir="2700000" algn="tl">
                  <a:srgbClr val="000000"/>
                </a:outerShdw>
              </a:effectLst>
            </a:endParaRPr>
          </a:p>
          <a:p>
            <a:pPr lvl="1" eaLnBrk="1" hangingPunct="1">
              <a:defRPr/>
            </a:pPr>
            <a:r>
              <a:rPr lang="en-US" altLang="zh-CN" sz="2800" dirty="0" smtClean="0">
                <a:effectLst>
                  <a:outerShdw blurRad="38100" dist="38100" dir="2700000" algn="tl">
                    <a:srgbClr val="000000"/>
                  </a:outerShdw>
                </a:effectLst>
              </a:rPr>
              <a:t>Worker</a:t>
            </a:r>
            <a:endParaRPr lang="zh-CN" altLang="en-US" sz="2800" dirty="0" smtClean="0">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additive="base">
                                        <p:cTn id="7" dur="500" fill="hold"/>
                                        <p:tgtEl>
                                          <p:spTgt spid="19459"/>
                                        </p:tgtEl>
                                        <p:attrNameLst>
                                          <p:attrName>ppt_x</p:attrName>
                                        </p:attrNameLst>
                                      </p:cBhvr>
                                      <p:tavLst>
                                        <p:tav tm="0">
                                          <p:val>
                                            <p:strVal val="0-#ppt_w/2"/>
                                          </p:val>
                                        </p:tav>
                                        <p:tav tm="100000">
                                          <p:val>
                                            <p:strVal val="#ppt_x"/>
                                          </p:val>
                                        </p:tav>
                                      </p:tavLst>
                                    </p:anim>
                                    <p:anim calcmode="lin" valueType="num">
                                      <p:cBhvr additive="base">
                                        <p:cTn id="8" dur="500" fill="hold"/>
                                        <p:tgtEl>
                                          <p:spTgt spid="19459"/>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9467">
                                            <p:txEl>
                                              <p:pRg st="1" end="1"/>
                                            </p:txEl>
                                          </p:spTgt>
                                        </p:tgtEl>
                                        <p:attrNameLst>
                                          <p:attrName>style.visibility</p:attrName>
                                        </p:attrNameLst>
                                      </p:cBhvr>
                                      <p:to>
                                        <p:strVal val="visible"/>
                                      </p:to>
                                    </p:set>
                                    <p:animEffect transition="in" filter="fade">
                                      <p:cBhvr>
                                        <p:cTn id="11" dur="1000"/>
                                        <p:tgtEl>
                                          <p:spTgt spid="19467">
                                            <p:txEl>
                                              <p:pRg st="1" end="1"/>
                                            </p:txEl>
                                          </p:spTgt>
                                        </p:tgtEl>
                                      </p:cBhvr>
                                    </p:animEffect>
                                    <p:anim calcmode="lin" valueType="num">
                                      <p:cBhvr>
                                        <p:cTn id="12" dur="1000" fill="hold"/>
                                        <p:tgtEl>
                                          <p:spTgt spid="19467">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19467">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9467">
                                            <p:txEl>
                                              <p:pRg st="3" end="3"/>
                                            </p:txEl>
                                          </p:spTgt>
                                        </p:tgtEl>
                                        <p:attrNameLst>
                                          <p:attrName>style.visibility</p:attrName>
                                        </p:attrNameLst>
                                      </p:cBhvr>
                                      <p:to>
                                        <p:strVal val="visible"/>
                                      </p:to>
                                    </p:set>
                                    <p:animEffect transition="in" filter="fade">
                                      <p:cBhvr>
                                        <p:cTn id="16" dur="1000"/>
                                        <p:tgtEl>
                                          <p:spTgt spid="19467">
                                            <p:txEl>
                                              <p:pRg st="3" end="3"/>
                                            </p:txEl>
                                          </p:spTgt>
                                        </p:tgtEl>
                                      </p:cBhvr>
                                    </p:animEffect>
                                    <p:anim calcmode="lin" valueType="num">
                                      <p:cBhvr>
                                        <p:cTn id="17" dur="1000" fill="hold"/>
                                        <p:tgtEl>
                                          <p:spTgt spid="19467">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194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Group 3"/>
          <p:cNvGrpSpPr/>
          <p:nvPr/>
        </p:nvGrpSpPr>
        <p:grpSpPr bwMode="auto">
          <a:xfrm>
            <a:off x="1224280" y="720090"/>
            <a:ext cx="2038985" cy="609600"/>
            <a:chOff x="0" y="0"/>
            <a:chExt cx="1225" cy="384"/>
          </a:xfrm>
        </p:grpSpPr>
        <p:sp>
          <p:nvSpPr>
            <p:cNvPr id="2" name="AutoShape 4"/>
            <p:cNvSpPr>
              <a:spLocks noChangeArrowheads="1"/>
            </p:cNvSpPr>
            <p:nvPr/>
          </p:nvSpPr>
          <p:spPr bwMode="auto">
            <a:xfrm>
              <a:off x="96" y="0"/>
              <a:ext cx="1129"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zh-CN" altLang="en-US" dirty="0" smtClean="0">
                  <a:solidFill>
                    <a:srgbClr val="FFFFFF"/>
                  </a:solidFill>
                  <a:effectLst>
                    <a:outerShdw blurRad="38100" dist="38100" dir="2700000" algn="tl">
                      <a:srgbClr val="000000"/>
                    </a:outerShdw>
                  </a:effectLst>
                </a:rPr>
                <a:t>      架构</a:t>
              </a:r>
              <a:r>
                <a:rPr lang="zh-CN" altLang="en-US" dirty="0">
                  <a:solidFill>
                    <a:srgbClr val="FFFFFF"/>
                  </a:solidFill>
                  <a:effectLst>
                    <a:outerShdw blurRad="38100" dist="38100" dir="2700000" algn="tl">
                      <a:srgbClr val="000000"/>
                    </a:outerShdw>
                  </a:effectLst>
                </a:rPr>
                <a:t>图</a:t>
              </a:r>
              <a:r>
                <a:rPr lang="zh-CN" altLang="en-US" dirty="0" smtClean="0">
                  <a:solidFill>
                    <a:srgbClr val="FFFFFF"/>
                  </a:solidFill>
                  <a:effectLst>
                    <a:outerShdw blurRad="38100" dist="38100" dir="2700000" algn="tl">
                      <a:srgbClr val="000000"/>
                    </a:outerShdw>
                  </a:effectLst>
                </a:rPr>
                <a:t> </a:t>
              </a:r>
              <a:endParaRPr lang="zh-CN" altLang="en-US" sz="1800" b="0" dirty="0" smtClean="0">
                <a:solidFill>
                  <a:schemeClr val="tx1"/>
                </a:solidFill>
                <a:ea typeface="宋体" panose="02010600030101010101" pitchFamily="2" charset="-122"/>
              </a:endParaRPr>
            </a:p>
          </p:txBody>
        </p:sp>
        <p:grpSp>
          <p:nvGrpSpPr>
            <p:cNvPr id="23559" name="Group 5"/>
            <p:cNvGrpSpPr/>
            <p:nvPr/>
          </p:nvGrpSpPr>
          <p:grpSpPr bwMode="auto">
            <a:xfrm>
              <a:off x="0" y="0"/>
              <a:ext cx="432" cy="384"/>
              <a:chOff x="0" y="0"/>
              <a:chExt cx="432" cy="384"/>
            </a:xfrm>
          </p:grpSpPr>
          <p:grpSp>
            <p:nvGrpSpPr>
              <p:cNvPr id="23560" name="Group 6"/>
              <p:cNvGrpSpPr/>
              <p:nvPr/>
            </p:nvGrpSpPr>
            <p:grpSpPr bwMode="auto">
              <a:xfrm>
                <a:off x="0" y="0"/>
                <a:ext cx="384" cy="384"/>
                <a:chOff x="0" y="0"/>
                <a:chExt cx="1836" cy="1834"/>
              </a:xfrm>
            </p:grpSpPr>
            <p:pic>
              <p:nvPicPr>
                <p:cNvPr id="23562"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5" name="Text Box 9"/>
              <p:cNvSpPr txBox="1">
                <a:spLocks noChangeArrowheads="1"/>
              </p:cNvSpPr>
              <p:nvPr/>
            </p:nvSpPr>
            <p:spPr bwMode="auto">
              <a:xfrm>
                <a:off x="96" y="96"/>
                <a:ext cx="336"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smtClean="0">
                    <a:solidFill>
                      <a:srgbClr val="FFFFFF"/>
                    </a:solidFill>
                    <a:effectLst>
                      <a:outerShdw blurRad="38100" dist="38100" dir="2700000" algn="tl">
                        <a:srgbClr val="000000"/>
                      </a:outerShdw>
                    </a:effectLst>
                  </a:rPr>
                  <a:t>2</a:t>
                </a:r>
                <a:endParaRPr lang="en-US" sz="2000" smtClean="0">
                  <a:solidFill>
                    <a:srgbClr val="FFFFFF"/>
                  </a:solidFill>
                  <a:effectLst>
                    <a:outerShdw blurRad="38100" dist="38100" dir="2700000" algn="tl">
                      <a:srgbClr val="000000"/>
                    </a:outerShdw>
                  </a:effectLst>
                </a:endParaRPr>
              </a:p>
            </p:txBody>
          </p:sp>
        </p:grpSp>
      </p:grpSp>
      <p:graphicFrame>
        <p:nvGraphicFramePr>
          <p:cNvPr id="3" name="对象 2"/>
          <p:cNvGraphicFramePr/>
          <p:nvPr/>
        </p:nvGraphicFramePr>
        <p:xfrm>
          <a:off x="1384300" y="1515110"/>
          <a:ext cx="9250680" cy="5042535"/>
        </p:xfrm>
        <a:graphic>
          <a:graphicData uri="http://schemas.openxmlformats.org/presentationml/2006/ole">
            <mc:AlternateContent xmlns:mc="http://schemas.openxmlformats.org/markup-compatibility/2006">
              <mc:Choice xmlns:v="urn:schemas-microsoft-com:vml" Requires="v">
                <p:oleObj spid="_x0000_s6" name="" r:id="rId2" imgW="7800975" imgH="4381500" progId="Paint.Picture">
                  <p:embed/>
                </p:oleObj>
              </mc:Choice>
              <mc:Fallback>
                <p:oleObj name="" r:id="rId2" imgW="7800975" imgH="4381500" progId="Paint.Picture">
                  <p:embed/>
                  <p:pic>
                    <p:nvPicPr>
                      <p:cNvPr id="0" name="图片 5"/>
                      <p:cNvPicPr/>
                      <p:nvPr/>
                    </p:nvPicPr>
                    <p:blipFill>
                      <a:blip r:embed="rId3"/>
                      <a:stretch>
                        <a:fillRect/>
                      </a:stretch>
                    </p:blipFill>
                    <p:spPr>
                      <a:xfrm>
                        <a:off x="1384300" y="1515110"/>
                        <a:ext cx="9250680" cy="5042535"/>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0-#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7" name="Group 20"/>
          <p:cNvGrpSpPr/>
          <p:nvPr/>
        </p:nvGrpSpPr>
        <p:grpSpPr bwMode="auto">
          <a:xfrm>
            <a:off x="1224009" y="720005"/>
            <a:ext cx="3095784" cy="609631"/>
            <a:chOff x="0" y="0"/>
            <a:chExt cx="1950" cy="384"/>
          </a:xfrm>
        </p:grpSpPr>
        <p:sp>
          <p:nvSpPr>
            <p:cNvPr id="26630" name="AutoShape 4"/>
            <p:cNvSpPr>
              <a:spLocks noChangeArrowheads="1"/>
            </p:cNvSpPr>
            <p:nvPr/>
          </p:nvSpPr>
          <p:spPr bwMode="auto">
            <a:xfrm>
              <a:off x="130" y="0"/>
              <a:ext cx="1820" cy="384"/>
            </a:xfrm>
            <a:prstGeom prst="roundRect">
              <a:avLst>
                <a:gd name="adj" fmla="val 50000"/>
              </a:avLst>
            </a:prstGeom>
            <a:gradFill rotWithShape="1">
              <a:gsLst>
                <a:gs pos="0">
                  <a:srgbClr val="005D9B"/>
                </a:gs>
                <a:gs pos="50000">
                  <a:srgbClr val="0099FF"/>
                </a:gs>
                <a:gs pos="100000">
                  <a:srgbClr val="005D9B"/>
                </a:gs>
              </a:gsLst>
              <a:lin ang="5400000" scaled="1"/>
            </a:gradFill>
            <a:ln w="25400">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zh-CN" altLang="en-US">
                  <a:solidFill>
                    <a:srgbClr val="FFFFFF"/>
                  </a:solidFill>
                  <a:latin typeface="黑体" panose="02010609060101010101" pitchFamily="49" charset="-122"/>
                </a:rPr>
                <a:t>角色任务</a:t>
              </a:r>
              <a:endParaRPr lang="en-US" altLang="zh-CN" sz="1800" b="0">
                <a:solidFill>
                  <a:schemeClr val="tx1"/>
                </a:solidFill>
                <a:ea typeface="宋体" panose="02010600030101010101" pitchFamily="2" charset="-122"/>
              </a:endParaRPr>
            </a:p>
          </p:txBody>
        </p:sp>
        <p:grpSp>
          <p:nvGrpSpPr>
            <p:cNvPr id="26631" name="Group 6"/>
            <p:cNvGrpSpPr/>
            <p:nvPr/>
          </p:nvGrpSpPr>
          <p:grpSpPr bwMode="auto">
            <a:xfrm>
              <a:off x="0" y="0"/>
              <a:ext cx="403" cy="384"/>
              <a:chOff x="0" y="0"/>
              <a:chExt cx="1836" cy="1834"/>
            </a:xfrm>
          </p:grpSpPr>
          <p:pic>
            <p:nvPicPr>
              <p:cNvPr id="26633"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2" y="81"/>
                <a:ext cx="1672"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r>
                  <a:rPr lang="en-US" altLang="zh-CN" sz="2000" b="0" dirty="0" smtClean="0">
                    <a:latin typeface="Verdana" panose="020B0604030504040204" pitchFamily="34" charset="0"/>
                  </a:rPr>
                  <a:t>3</a:t>
                </a:r>
                <a:endParaRPr lang="zh-CN" altLang="en-US" sz="2000" b="0" dirty="0" smtClean="0">
                  <a:latin typeface="Verdana" panose="020B0604030504040204" pitchFamily="34" charset="0"/>
                </a:endParaRPr>
              </a:p>
            </p:txBody>
          </p:sp>
        </p:grpSp>
      </p:grpSp>
      <p:sp>
        <p:nvSpPr>
          <p:cNvPr id="26628" name="矩形 2"/>
          <p:cNvSpPr>
            <a:spLocks noChangeArrowheads="1"/>
          </p:cNvSpPr>
          <p:nvPr/>
        </p:nvSpPr>
        <p:spPr bwMode="auto">
          <a:xfrm>
            <a:off x="1223645" y="1887855"/>
            <a:ext cx="9853295"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Master进程和Worker进程，对整个集群进行控制。</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Driver 程序是应用逻辑执行的起点，负责作业的调度，即Task任务的分发</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Worker用来管理计算节点和创建Executor并行处理任务。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Executor对相应数据分区的任务进行处理。</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0-#ppt_w/2"/>
                                          </p:val>
                                        </p:tav>
                                        <p:tav tm="100000">
                                          <p:val>
                                            <p:strVal val="#ppt_x"/>
                                          </p:val>
                                        </p:tav>
                                      </p:tavLst>
                                    </p:anim>
                                    <p:anim calcmode="lin" valueType="num">
                                      <p:cBhvr additive="base">
                                        <p:cTn id="8" dur="500" fill="hold"/>
                                        <p:tgtEl>
                                          <p:spTgt spid="266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628"/>
                                        </p:tgtEl>
                                        <p:attrNameLst>
                                          <p:attrName>style.visibility</p:attrName>
                                        </p:attrNameLst>
                                      </p:cBhvr>
                                      <p:to>
                                        <p:strVal val="visible"/>
                                      </p:to>
                                    </p:set>
                                    <p:animEffect transition="in" filter="fade">
                                      <p:cBhvr>
                                        <p:cTn id="13"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20"/>
          <p:cNvGrpSpPr/>
          <p:nvPr/>
        </p:nvGrpSpPr>
        <p:grpSpPr bwMode="auto">
          <a:xfrm>
            <a:off x="1224009" y="720005"/>
            <a:ext cx="2660304" cy="609631"/>
            <a:chOff x="0" y="0"/>
            <a:chExt cx="1729" cy="384"/>
          </a:xfrm>
        </p:grpSpPr>
        <p:sp>
          <p:nvSpPr>
            <p:cNvPr id="27654" name="AutoShape 4"/>
            <p:cNvSpPr>
              <a:spLocks noChangeArrowheads="1"/>
            </p:cNvSpPr>
            <p:nvPr/>
          </p:nvSpPr>
          <p:spPr bwMode="auto">
            <a:xfrm>
              <a:off x="147" y="0"/>
              <a:ext cx="1582" cy="384"/>
            </a:xfrm>
            <a:prstGeom prst="roundRect">
              <a:avLst>
                <a:gd name="adj" fmla="val 50000"/>
              </a:avLst>
            </a:prstGeom>
            <a:gradFill rotWithShape="1">
              <a:gsLst>
                <a:gs pos="0">
                  <a:srgbClr val="005D9B"/>
                </a:gs>
                <a:gs pos="50000">
                  <a:srgbClr val="0099FF"/>
                </a:gs>
                <a:gs pos="100000">
                  <a:srgbClr val="005D9B"/>
                </a:gs>
              </a:gsLst>
              <a:lin ang="5400000" scaled="1"/>
            </a:gradFill>
            <a:ln w="25400">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zh-CN" altLang="en-US" sz="2400" dirty="0">
                  <a:solidFill>
                    <a:schemeClr val="tx1"/>
                  </a:solidFill>
                  <a:latin typeface="黑体" panose="02010609060101010101" pitchFamily="49" charset="-122"/>
                </a:rPr>
                <a:t>执行流程</a:t>
              </a:r>
              <a:endParaRPr lang="en-US" altLang="zh-CN" sz="2400" dirty="0">
                <a:solidFill>
                  <a:schemeClr val="tx1"/>
                </a:solidFill>
                <a:latin typeface="黑体" panose="02010609060101010101" pitchFamily="49" charset="-122"/>
              </a:endParaRPr>
            </a:p>
          </p:txBody>
        </p:sp>
        <p:grpSp>
          <p:nvGrpSpPr>
            <p:cNvPr id="27655" name="Group 6"/>
            <p:cNvGrpSpPr/>
            <p:nvPr/>
          </p:nvGrpSpPr>
          <p:grpSpPr bwMode="auto">
            <a:xfrm>
              <a:off x="0" y="0"/>
              <a:ext cx="403" cy="384"/>
              <a:chOff x="0" y="0"/>
              <a:chExt cx="1836" cy="1834"/>
            </a:xfrm>
          </p:grpSpPr>
          <p:pic>
            <p:nvPicPr>
              <p:cNvPr id="27657"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4" y="81"/>
                <a:ext cx="1667"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24584" name="Text Box 9"/>
            <p:cNvSpPr txBox="1">
              <a:spLocks noChangeArrowheads="1"/>
            </p:cNvSpPr>
            <p:nvPr/>
          </p:nvSpPr>
          <p:spPr bwMode="auto">
            <a:xfrm>
              <a:off x="45" y="96"/>
              <a:ext cx="35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 4</a:t>
              </a:r>
              <a:endParaRPr lang="en-US" sz="2000" dirty="0" smtClean="0">
                <a:solidFill>
                  <a:srgbClr val="FFFFFF"/>
                </a:solidFill>
                <a:effectLst>
                  <a:outerShdw blurRad="38100" dist="38100" dir="2700000" algn="tl">
                    <a:srgbClr val="000000"/>
                  </a:outerShdw>
                </a:effectLst>
              </a:endParaRPr>
            </a:p>
          </p:txBody>
        </p:sp>
      </p:grpSp>
      <p:sp>
        <p:nvSpPr>
          <p:cNvPr id="27652" name="矩形 2"/>
          <p:cNvSpPr>
            <a:spLocks noChangeArrowheads="1"/>
          </p:cNvSpPr>
          <p:nvPr/>
        </p:nvSpPr>
        <p:spPr bwMode="auto">
          <a:xfrm>
            <a:off x="1223645" y="1987550"/>
            <a:ext cx="920813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Client 提交应用，Master找到一个Worker启动Driver</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Driver向Master或者资源管理器申请资源，之后将应用转化为RDD Graph</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DAG Scheduler将RDD Graph转化为Stage的有向无环图提交给TaskScheduler</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TaskScheduler提交任务给Executor执行。</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651"/>
                                        </p:tgtEl>
                                        <p:attrNameLst>
                                          <p:attrName>style.visibility</p:attrName>
                                        </p:attrNameLst>
                                      </p:cBhvr>
                                      <p:to>
                                        <p:strVal val="visible"/>
                                      </p:to>
                                    </p:set>
                                    <p:anim calcmode="lin" valueType="num">
                                      <p:cBhvr additive="base">
                                        <p:cTn id="7" dur="500" fill="hold"/>
                                        <p:tgtEl>
                                          <p:spTgt spid="27651"/>
                                        </p:tgtEl>
                                        <p:attrNameLst>
                                          <p:attrName>ppt_x</p:attrName>
                                        </p:attrNameLst>
                                      </p:cBhvr>
                                      <p:tavLst>
                                        <p:tav tm="0">
                                          <p:val>
                                            <p:strVal val="0-#ppt_w/2"/>
                                          </p:val>
                                        </p:tav>
                                        <p:tav tm="100000">
                                          <p:val>
                                            <p:strVal val="#ppt_x"/>
                                          </p:val>
                                        </p:tav>
                                      </p:tavLst>
                                    </p:anim>
                                    <p:anim calcmode="lin" valueType="num">
                                      <p:cBhvr additive="base">
                                        <p:cTn id="8" dur="500" fill="hold"/>
                                        <p:tgtEl>
                                          <p:spTgt spid="276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7652">
                                            <p:txEl>
                                              <p:pRg st="0" end="0"/>
                                            </p:txEl>
                                          </p:spTgt>
                                        </p:tgtEl>
                                        <p:attrNameLst>
                                          <p:attrName>style.visibility</p:attrName>
                                        </p:attrNameLst>
                                      </p:cBhvr>
                                      <p:to>
                                        <p:strVal val="visible"/>
                                      </p:to>
                                    </p:set>
                                    <p:animEffect transition="in" filter="wipe(down)">
                                      <p:cBhvr>
                                        <p:cTn id="13" dur="500"/>
                                        <p:tgtEl>
                                          <p:spTgt spid="2765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652">
                                            <p:txEl>
                                              <p:pRg st="2" end="2"/>
                                            </p:txEl>
                                          </p:spTgt>
                                        </p:tgtEl>
                                        <p:attrNameLst>
                                          <p:attrName>style.visibility</p:attrName>
                                        </p:attrNameLst>
                                      </p:cBhvr>
                                      <p:to>
                                        <p:strVal val="visible"/>
                                      </p:to>
                                    </p:set>
                                    <p:animEffect transition="in" filter="wipe(down)">
                                      <p:cBhvr>
                                        <p:cTn id="18" dur="500"/>
                                        <p:tgtEl>
                                          <p:spTgt spid="2765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652">
                                            <p:txEl>
                                              <p:pRg st="4" end="4"/>
                                            </p:txEl>
                                          </p:spTgt>
                                        </p:tgtEl>
                                        <p:attrNameLst>
                                          <p:attrName>style.visibility</p:attrName>
                                        </p:attrNameLst>
                                      </p:cBhvr>
                                      <p:to>
                                        <p:strVal val="visible"/>
                                      </p:to>
                                    </p:set>
                                    <p:animEffect transition="in" filter="wipe(down)">
                                      <p:cBhvr>
                                        <p:cTn id="23" dur="500"/>
                                        <p:tgtEl>
                                          <p:spTgt spid="2765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7652">
                                            <p:txEl>
                                              <p:pRg st="6" end="6"/>
                                            </p:txEl>
                                          </p:spTgt>
                                        </p:tgtEl>
                                        <p:attrNameLst>
                                          <p:attrName>style.visibility</p:attrName>
                                        </p:attrNameLst>
                                      </p:cBhvr>
                                      <p:to>
                                        <p:strVal val="visible"/>
                                      </p:to>
                                    </p:set>
                                    <p:animEffect transition="in" filter="wipe(down)">
                                      <p:cBhvr>
                                        <p:cTn id="28" dur="500"/>
                                        <p:tgtEl>
                                          <p:spTgt spid="2765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6" name="Group 101"/>
          <p:cNvGrpSpPr/>
          <p:nvPr/>
        </p:nvGrpSpPr>
        <p:grpSpPr bwMode="auto">
          <a:xfrm>
            <a:off x="2454910" y="1754505"/>
            <a:ext cx="3311525" cy="467012"/>
            <a:chOff x="0" y="0"/>
            <a:chExt cx="2086" cy="380"/>
          </a:xfrm>
        </p:grpSpPr>
        <p:grpSp>
          <p:nvGrpSpPr>
            <p:cNvPr id="28721" name="Group 71"/>
            <p:cNvGrpSpPr/>
            <p:nvPr/>
          </p:nvGrpSpPr>
          <p:grpSpPr bwMode="auto">
            <a:xfrm>
              <a:off x="0" y="0"/>
              <a:ext cx="351" cy="361"/>
              <a:chOff x="0" y="0"/>
              <a:chExt cx="351" cy="361"/>
            </a:xfrm>
          </p:grpSpPr>
          <p:sp>
            <p:nvSpPr>
              <p:cNvPr id="46" name="AutoShape 5"/>
              <p:cNvSpPr>
                <a:spLocks noChangeArrowheads="1"/>
              </p:cNvSpPr>
              <p:nvPr/>
            </p:nvSpPr>
            <p:spPr bwMode="auto">
              <a:xfrm>
                <a:off x="4" y="6"/>
                <a:ext cx="347" cy="355"/>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7" name="AutoShape 6"/>
              <p:cNvSpPr>
                <a:spLocks noChangeArrowheads="1"/>
              </p:cNvSpPr>
              <p:nvPr/>
            </p:nvSpPr>
            <p:spPr bwMode="auto">
              <a:xfrm>
                <a:off x="0" y="0"/>
                <a:ext cx="347" cy="355"/>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8" name="AutoShape 7"/>
              <p:cNvSpPr>
                <a:spLocks noChangeArrowheads="1"/>
              </p:cNvSpPr>
              <p:nvPr/>
            </p:nvSpPr>
            <p:spPr bwMode="auto">
              <a:xfrm>
                <a:off x="21" y="21"/>
                <a:ext cx="305" cy="313"/>
              </a:xfrm>
              <a:prstGeom prst="hexagon">
                <a:avLst>
                  <a:gd name="adj" fmla="val 28898"/>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28722" name="Line 8"/>
            <p:cNvSpPr>
              <a:spLocks noChangeShapeType="1"/>
            </p:cNvSpPr>
            <p:nvPr/>
          </p:nvSpPr>
          <p:spPr bwMode="auto">
            <a:xfrm>
              <a:off x="272" y="317"/>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44" name="Text Box 9"/>
            <p:cNvSpPr txBox="1">
              <a:spLocks noChangeArrowheads="1"/>
            </p:cNvSpPr>
            <p:nvPr/>
          </p:nvSpPr>
          <p:spPr bwMode="auto">
            <a:xfrm>
              <a:off x="408" y="0"/>
              <a:ext cx="1225"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Spark综述</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724" name="Text Box 10"/>
            <p:cNvSpPr txBox="1">
              <a:spLocks noChangeArrowheads="1"/>
            </p:cNvSpPr>
            <p:nvPr/>
          </p:nvSpPr>
          <p:spPr bwMode="auto">
            <a:xfrm>
              <a:off x="75" y="5"/>
              <a:ext cx="195"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1</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28677" name="Group 100"/>
          <p:cNvGrpSpPr/>
          <p:nvPr/>
        </p:nvGrpSpPr>
        <p:grpSpPr bwMode="auto">
          <a:xfrm>
            <a:off x="2448560" y="2756535"/>
            <a:ext cx="3311525" cy="468828"/>
            <a:chOff x="0" y="0"/>
            <a:chExt cx="2086" cy="381"/>
          </a:xfrm>
        </p:grpSpPr>
        <p:grpSp>
          <p:nvGrpSpPr>
            <p:cNvPr id="28714" name="Group 13"/>
            <p:cNvGrpSpPr/>
            <p:nvPr/>
          </p:nvGrpSpPr>
          <p:grpSpPr bwMode="auto">
            <a:xfrm>
              <a:off x="0" y="2"/>
              <a:ext cx="351" cy="361"/>
              <a:chOff x="0" y="0"/>
              <a:chExt cx="1549" cy="1351"/>
            </a:xfrm>
          </p:grpSpPr>
          <p:sp>
            <p:nvSpPr>
              <p:cNvPr id="54" name="AutoShape 14"/>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5" name="AutoShape 15"/>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6" name="AutoShape 16"/>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28715" name="Line 17"/>
            <p:cNvSpPr>
              <a:spLocks noChangeShapeType="1"/>
            </p:cNvSpPr>
            <p:nvPr/>
          </p:nvSpPr>
          <p:spPr bwMode="auto">
            <a:xfrm>
              <a:off x="272" y="318"/>
              <a:ext cx="1814"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52" name="Text Box 18"/>
            <p:cNvSpPr txBox="1">
              <a:spLocks noChangeArrowheads="1"/>
            </p:cNvSpPr>
            <p:nvPr/>
          </p:nvSpPr>
          <p:spPr bwMode="auto">
            <a:xfrm>
              <a:off x="408" y="0"/>
              <a:ext cx="1678"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核心技术</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717" name="Text Box 19"/>
            <p:cNvSpPr txBox="1">
              <a:spLocks noChangeArrowheads="1"/>
            </p:cNvSpPr>
            <p:nvPr/>
          </p:nvSpPr>
          <p:spPr bwMode="auto">
            <a:xfrm>
              <a:off x="75" y="7"/>
              <a:ext cx="195"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2</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grpSp>
        <p:nvGrpSpPr>
          <p:cNvPr id="28678" name="Group 21"/>
          <p:cNvGrpSpPr/>
          <p:nvPr/>
        </p:nvGrpSpPr>
        <p:grpSpPr bwMode="auto">
          <a:xfrm>
            <a:off x="2446020" y="3695065"/>
            <a:ext cx="557530" cy="443865"/>
            <a:chOff x="0" y="0"/>
            <a:chExt cx="1549" cy="1351"/>
          </a:xfrm>
        </p:grpSpPr>
        <p:sp>
          <p:nvSpPr>
            <p:cNvPr id="58" name="AutoShape 22"/>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9" name="AutoShape 23"/>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60" name="AutoShape 24"/>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28679" name="Line 25"/>
          <p:cNvSpPr>
            <a:spLocks noChangeShapeType="1"/>
          </p:cNvSpPr>
          <p:nvPr/>
        </p:nvSpPr>
        <p:spPr bwMode="auto">
          <a:xfrm>
            <a:off x="2896870" y="4068445"/>
            <a:ext cx="2879725" cy="635"/>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63" name="Text Box 26"/>
          <p:cNvSpPr txBox="1">
            <a:spLocks noChangeArrowheads="1"/>
          </p:cNvSpPr>
          <p:nvPr/>
        </p:nvSpPr>
        <p:spPr bwMode="auto">
          <a:xfrm>
            <a:off x="3112919" y="3687286"/>
            <a:ext cx="223214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rPr>
              <a:t>Spark架构</a:t>
            </a:r>
            <a:endPar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81" name="Text Box 27"/>
          <p:cNvSpPr txBox="1">
            <a:spLocks noChangeArrowheads="1"/>
          </p:cNvSpPr>
          <p:nvPr/>
        </p:nvSpPr>
        <p:spPr bwMode="auto">
          <a:xfrm>
            <a:off x="2584896" y="3698402"/>
            <a:ext cx="30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3</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nvGrpSpPr>
          <p:cNvPr id="2" name="组合 1"/>
          <p:cNvGrpSpPr/>
          <p:nvPr/>
        </p:nvGrpSpPr>
        <p:grpSpPr bwMode="auto">
          <a:xfrm>
            <a:off x="2435860" y="4587875"/>
            <a:ext cx="3311525" cy="465860"/>
            <a:chOff x="668246" y="3959121"/>
            <a:chExt cx="3311525" cy="601022"/>
          </a:xfrm>
        </p:grpSpPr>
        <p:grpSp>
          <p:nvGrpSpPr>
            <p:cNvPr id="28704" name="Group 29"/>
            <p:cNvGrpSpPr/>
            <p:nvPr/>
          </p:nvGrpSpPr>
          <p:grpSpPr bwMode="auto">
            <a:xfrm>
              <a:off x="668246" y="3960708"/>
              <a:ext cx="557212" cy="573088"/>
              <a:chOff x="0" y="0"/>
              <a:chExt cx="1549" cy="1351"/>
            </a:xfrm>
          </p:grpSpPr>
          <p:sp>
            <p:nvSpPr>
              <p:cNvPr id="70" name="AutoShape 30"/>
              <p:cNvSpPr>
                <a:spLocks noChangeArrowheads="1"/>
              </p:cNvSpPr>
              <p:nvPr/>
            </p:nvSpPr>
            <p:spPr bwMode="auto">
              <a:xfrm>
                <a:off x="18" y="22"/>
                <a:ext cx="1531" cy="1329"/>
              </a:xfrm>
              <a:prstGeom prst="hexagon">
                <a:avLst>
                  <a:gd name="adj" fmla="val 28917"/>
                  <a:gd name="vf" fmla="val 115470"/>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1" name="AutoShape 31"/>
              <p:cNvSpPr>
                <a:spLocks noChangeArrowheads="1"/>
              </p:cNvSpPr>
              <p:nvPr/>
            </p:nvSpPr>
            <p:spPr bwMode="auto">
              <a:xfrm>
                <a:off x="0" y="0"/>
                <a:ext cx="1531" cy="1329"/>
              </a:xfrm>
              <a:prstGeom prst="hexagon">
                <a:avLst>
                  <a:gd name="adj" fmla="val 28917"/>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73" name="AutoShape 32"/>
              <p:cNvSpPr>
                <a:spLocks noChangeArrowheads="1"/>
              </p:cNvSpPr>
              <p:nvPr/>
            </p:nvSpPr>
            <p:spPr bwMode="auto">
              <a:xfrm>
                <a:off x="93" y="79"/>
                <a:ext cx="1346" cy="1171"/>
              </a:xfrm>
              <a:prstGeom prst="hexagon">
                <a:avLst>
                  <a:gd name="adj" fmla="val 28896"/>
                  <a:gd name="vf" fmla="val 115470"/>
                </a:avLst>
              </a:prstGeom>
              <a:gradFill rotWithShape="1">
                <a:gsLst>
                  <a:gs pos="0">
                    <a:srgbClr val="44255D"/>
                  </a:gs>
                  <a:gs pos="100000">
                    <a:schemeClr val="hlink"/>
                  </a:gs>
                </a:gsLst>
                <a:lin ang="18900000" scaled="1"/>
              </a:gra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r" eaLnBrk="1" hangingPunct="1">
                  <a:buFont typeface="Arial" panose="020B0604020202020204" pitchFamily="34" charset="0"/>
                  <a:buNone/>
                  <a:defRPr/>
                </a:pPr>
                <a:endParaRPr lang="zh-CN" altLang="en-US" sz="2400" smtClean="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28705" name="Line 33"/>
            <p:cNvSpPr>
              <a:spLocks noChangeShapeType="1"/>
            </p:cNvSpPr>
            <p:nvPr/>
          </p:nvSpPr>
          <p:spPr bwMode="auto">
            <a:xfrm>
              <a:off x="1100046" y="4462358"/>
              <a:ext cx="2879725" cy="0"/>
            </a:xfrm>
            <a:prstGeom prst="line">
              <a:avLst/>
            </a:prstGeom>
            <a:noFill/>
            <a:ln w="25400">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
            </a:p>
          </p:txBody>
        </p:sp>
        <p:sp>
          <p:nvSpPr>
            <p:cNvPr id="81" name="Text Box 34"/>
            <p:cNvSpPr txBox="1">
              <a:spLocks noChangeArrowheads="1"/>
            </p:cNvSpPr>
            <p:nvPr/>
          </p:nvSpPr>
          <p:spPr bwMode="auto">
            <a:xfrm>
              <a:off x="1315946" y="3959121"/>
              <a:ext cx="2247900" cy="593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defRPr/>
              </a:pPr>
              <a:r>
                <a:rPr lang="zh-CN" altLang="en-US" sz="2400" b="1"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BDAS简介</a:t>
              </a:r>
              <a:endParaRPr lang="zh-CN" altLang="en-US" sz="2400" b="1" dirty="0" smtClean="0">
                <a:solidFill>
                  <a:srgbClr val="7B7C7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8707" name="Text Box 35"/>
            <p:cNvSpPr txBox="1">
              <a:spLocks noChangeArrowheads="1"/>
            </p:cNvSpPr>
            <p:nvPr/>
          </p:nvSpPr>
          <p:spPr bwMode="auto">
            <a:xfrm>
              <a:off x="787950" y="3966198"/>
              <a:ext cx="309864" cy="593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pPr>
              <a:r>
                <a:rPr lang="en-US" altLang="zh-CN" sz="2400" b="1">
                  <a:solidFill>
                    <a:schemeClr val="tx1"/>
                  </a:solidFill>
                  <a:latin typeface="微软雅黑" panose="020B0503020204020204" pitchFamily="34" charset="-122"/>
                  <a:ea typeface="微软雅黑" panose="020B0503020204020204" pitchFamily="34" charset="-122"/>
                </a:rPr>
                <a:t>4</a:t>
              </a:r>
              <a:endParaRPr lang="en-US" altLang="zh-CN" sz="2400" b="1">
                <a:solidFill>
                  <a:schemeClr val="tx1"/>
                </a:solidFill>
                <a:latin typeface="微软雅黑" panose="020B0503020204020204" pitchFamily="34" charset="-122"/>
                <a:ea typeface="微软雅黑" panose="020B0503020204020204" pitchFamily="34" charset="-122"/>
              </a:endParaRPr>
            </a:p>
          </p:txBody>
        </p:sp>
      </p:grpSp>
      <p:sp>
        <p:nvSpPr>
          <p:cNvPr id="5122" name="Rectangle 2"/>
          <p:cNvSpPr>
            <a:spLocks noGrp="1" noChangeArrowheads="1"/>
          </p:cNvSpPr>
          <p:nvPr/>
        </p:nvSpPr>
        <p:spPr>
          <a:xfrm>
            <a:off x="609600" y="603250"/>
            <a:ext cx="9702800" cy="394970"/>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zh-CN" altLang="en-US" smtClean="0">
                <a:latin typeface="微软雅黑" panose="020B0503020204020204" pitchFamily="34" charset="-122"/>
                <a:ea typeface="微软雅黑" panose="020B0503020204020204" pitchFamily="34" charset="-122"/>
                <a:cs typeface="微软雅黑" panose="020B0503020204020204" pitchFamily="34" charset="-122"/>
              </a:rPr>
              <a:t>纲</a:t>
            </a:r>
            <a:r>
              <a:rPr lang="zh-CN" altLang="en-US"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计算加速引擎</a:t>
            </a:r>
            <a:r>
              <a:rPr lang="en-US" altLang="zh-CN" dirty="0">
                <a:solidFill>
                  <a:srgbClr val="7B7C7F"/>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endParaRPr lang="zh-CN" altLang="en-US"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defRPr/>
            </a:pPr>
            <a:r>
              <a:rPr lang="zh-CN" altLang="en-US" sz="3400" dirty="0" smtClean="0">
                <a:latin typeface="黑体" panose="02010609060101010101" pitchFamily="49" charset="-122"/>
                <a:ea typeface="黑体" panose="02010609060101010101" pitchFamily="49" charset="-122"/>
              </a:rPr>
              <a:t>四、</a:t>
            </a:r>
            <a:r>
              <a:rPr lang="en-US" altLang="zh-CN" sz="3400" dirty="0" smtClean="0">
                <a:latin typeface="黑体" panose="02010609060101010101" pitchFamily="49" charset="-122"/>
                <a:ea typeface="黑体" panose="02010609060101010101" pitchFamily="49" charset="-122"/>
              </a:rPr>
              <a:t>BDAS</a:t>
            </a:r>
            <a:r>
              <a:rPr lang="zh-CN" altLang="en-US" sz="3400" dirty="0" smtClean="0">
                <a:latin typeface="黑体" panose="02010609060101010101" pitchFamily="49" charset="-122"/>
                <a:ea typeface="黑体" panose="02010609060101010101" pitchFamily="49" charset="-122"/>
              </a:rPr>
              <a:t>简介</a:t>
            </a:r>
            <a:endParaRPr lang="zh-CN" altLang="en-US" sz="3200" b="0" dirty="0" smtClean="0">
              <a:effectLst>
                <a:outerShdw blurRad="38100" dist="38100" dir="2700000" algn="tl">
                  <a:srgbClr val="000000"/>
                </a:outerShdw>
              </a:effectLst>
              <a:ea typeface="黑体" panose="02010609060101010101" pitchFamily="49" charset="-122"/>
            </a:endParaRPr>
          </a:p>
        </p:txBody>
      </p:sp>
      <p:sp>
        <p:nvSpPr>
          <p:cNvPr id="29699" name="矩形 3"/>
          <p:cNvSpPr>
            <a:spLocks noChangeArrowheads="1"/>
          </p:cNvSpPr>
          <p:nvPr/>
        </p:nvSpPr>
        <p:spPr bwMode="auto">
          <a:xfrm>
            <a:off x="966470" y="1222375"/>
            <a:ext cx="1001903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目前，Spark已经发展成为包含众多子项目的大数据计算平台。伯克利将Spark的整个生态系统称为伯克利数据分析栈（BDAS），目前包含四个已经比较成熟的组件。</a:t>
            </a:r>
            <a:endParaRPr lang="zh-CN" altLang="en-US" sz="2400" dirty="0">
              <a:solidFill>
                <a:srgbClr val="FFFF00"/>
              </a:solidFill>
            </a:endParaRPr>
          </a:p>
        </p:txBody>
      </p:sp>
      <p:pic>
        <p:nvPicPr>
          <p:cNvPr id="29700" name="图片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8175" y="2400935"/>
            <a:ext cx="8279130" cy="375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p:cTn id="7" dur="500" fill="hold"/>
                                        <p:tgtEl>
                                          <p:spTgt spid="29700"/>
                                        </p:tgtEl>
                                        <p:attrNameLst>
                                          <p:attrName>ppt_w</p:attrName>
                                        </p:attrNameLst>
                                      </p:cBhvr>
                                      <p:tavLst>
                                        <p:tav tm="0">
                                          <p:val>
                                            <p:fltVal val="0"/>
                                          </p:val>
                                        </p:tav>
                                        <p:tav tm="100000">
                                          <p:val>
                                            <p:strVal val="#ppt_w"/>
                                          </p:val>
                                        </p:tav>
                                      </p:tavLst>
                                    </p:anim>
                                    <p:anim calcmode="lin" valueType="num">
                                      <p:cBhvr>
                                        <p:cTn id="8" dur="500" fill="hold"/>
                                        <p:tgtEl>
                                          <p:spTgt spid="29700"/>
                                        </p:tgtEl>
                                        <p:attrNameLst>
                                          <p:attrName>ppt_h</p:attrName>
                                        </p:attrNameLst>
                                      </p:cBhvr>
                                      <p:tavLst>
                                        <p:tav tm="0">
                                          <p:val>
                                            <p:fltVal val="0"/>
                                          </p:val>
                                        </p:tav>
                                        <p:tav tm="100000">
                                          <p:val>
                                            <p:strVal val="#ppt_h"/>
                                          </p:val>
                                        </p:tav>
                                      </p:tavLst>
                                    </p:anim>
                                    <p:animEffect transition="in" filter="fade">
                                      <p:cBhvr>
                                        <p:cTn id="9"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nvSpPr>
        <p:spPr bwMode="auto">
          <a:xfrm>
            <a:off x="2568082" y="2817010"/>
            <a:ext cx="7056801" cy="1224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Clr>
                <a:srgbClr val="0577DA"/>
              </a:buClr>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谈到Spark SQL：首先需要从Shark说起。</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2773" name="Group 19"/>
          <p:cNvGrpSpPr/>
          <p:nvPr/>
        </p:nvGrpSpPr>
        <p:grpSpPr bwMode="auto">
          <a:xfrm>
            <a:off x="1224009" y="720005"/>
            <a:ext cx="3057683" cy="609631"/>
            <a:chOff x="-21" y="17"/>
            <a:chExt cx="1926" cy="384"/>
          </a:xfrm>
        </p:grpSpPr>
        <p:sp>
          <p:nvSpPr>
            <p:cNvPr id="32774" name="AutoShape 4"/>
            <p:cNvSpPr>
              <a:spLocks noChangeArrowheads="1"/>
            </p:cNvSpPr>
            <p:nvPr/>
          </p:nvSpPr>
          <p:spPr bwMode="auto">
            <a:xfrm>
              <a:off x="136" y="17"/>
              <a:ext cx="1769"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SQL</a:t>
              </a:r>
              <a:endParaRPr lang="zh-CN" altLang="en-US" dirty="0" smtClean="0">
                <a:solidFill>
                  <a:srgbClr val="FFFFFF"/>
                </a:solidFill>
                <a:effectLst>
                  <a:outerShdw blurRad="38100" dist="38100" dir="2700000" algn="tl">
                    <a:srgbClr val="000000"/>
                  </a:outerShdw>
                </a:effectLst>
              </a:endParaRPr>
            </a:p>
          </p:txBody>
        </p:sp>
        <p:grpSp>
          <p:nvGrpSpPr>
            <p:cNvPr id="30727" name="Group 6"/>
            <p:cNvGrpSpPr/>
            <p:nvPr/>
          </p:nvGrpSpPr>
          <p:grpSpPr bwMode="auto">
            <a:xfrm>
              <a:off x="-21" y="17"/>
              <a:ext cx="388" cy="384"/>
              <a:chOff x="-102" y="81"/>
              <a:chExt cx="1856" cy="1834"/>
            </a:xfrm>
          </p:grpSpPr>
          <p:pic>
            <p:nvPicPr>
              <p:cNvPr id="30729"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2" y="81"/>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0" y="81"/>
                <a:ext cx="1674"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2778" name="Text Box 9"/>
            <p:cNvSpPr txBox="1">
              <a:spLocks noChangeArrowheads="1"/>
            </p:cNvSpPr>
            <p:nvPr/>
          </p:nvSpPr>
          <p:spPr bwMode="auto">
            <a:xfrm>
              <a:off x="21" y="96"/>
              <a:ext cx="432"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zh-CN" altLang="en-US" sz="2000" dirty="0" smtClean="0">
                  <a:solidFill>
                    <a:srgbClr val="FFFFFF"/>
                  </a:solidFill>
                  <a:effectLst>
                    <a:outerShdw blurRad="38100" dist="38100" dir="2700000" algn="tl">
                      <a:srgbClr val="000000"/>
                    </a:outerShdw>
                  </a:effectLst>
                </a:rPr>
                <a:t>1</a:t>
              </a:r>
              <a:r>
                <a:rPr lang="en-US" sz="2000" dirty="0" smtClean="0">
                  <a:solidFill>
                    <a:srgbClr val="FFFFFF"/>
                  </a:solidFill>
                  <a:effectLst>
                    <a:outerShdw blurRad="38100" dist="38100" dir="2700000" algn="tl">
                      <a:srgbClr val="000000"/>
                    </a:outerShdw>
                  </a:effectLst>
                </a:rPr>
                <a:t>.1</a:t>
              </a:r>
              <a:endParaRPr lang="en-US" sz="2000" dirty="0" smtClean="0">
                <a:solidFill>
                  <a:srgbClr val="FFFFFF"/>
                </a:solidFill>
                <a:effectLst>
                  <a:outerShdw blurRad="38100" dist="38100" dir="2700000" algn="tl">
                    <a:srgbClr val="000000"/>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anim calcmode="lin" valueType="num">
                                      <p:cBhvr additive="base">
                                        <p:cTn id="7" dur="500" fill="hold"/>
                                        <p:tgtEl>
                                          <p:spTgt spid="327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33795" name="Group 13"/>
          <p:cNvGrpSpPr/>
          <p:nvPr/>
        </p:nvGrpSpPr>
        <p:grpSpPr bwMode="auto">
          <a:xfrm>
            <a:off x="1224009" y="720005"/>
            <a:ext cx="2663790" cy="587405"/>
            <a:chOff x="0" y="0"/>
            <a:chExt cx="2405" cy="370"/>
          </a:xfrm>
        </p:grpSpPr>
        <p:sp>
          <p:nvSpPr>
            <p:cNvPr id="2" name="AutoShape 4"/>
            <p:cNvSpPr>
              <a:spLocks noChangeArrowheads="1"/>
            </p:cNvSpPr>
            <p:nvPr/>
          </p:nvSpPr>
          <p:spPr bwMode="auto">
            <a:xfrm>
              <a:off x="181" y="0"/>
              <a:ext cx="2224" cy="370"/>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Shark</a:t>
              </a:r>
              <a:r>
                <a:rPr lang="zh-CN" altLang="en-US" dirty="0" smtClean="0">
                  <a:solidFill>
                    <a:srgbClr val="FFFFFF"/>
                  </a:solidFill>
                  <a:effectLst>
                    <a:outerShdw blurRad="38100" dist="38100" dir="2700000" algn="tl">
                      <a:srgbClr val="000000"/>
                    </a:outerShdw>
                  </a:effectLst>
                </a:rPr>
                <a:t>起源</a:t>
              </a:r>
              <a:endParaRPr lang="zh-CN" altLang="en-US" sz="1800" b="0" dirty="0" smtClean="0">
                <a:solidFill>
                  <a:schemeClr val="tx1"/>
                </a:solidFill>
                <a:ea typeface="宋体" panose="02010600030101010101" pitchFamily="2" charset="-122"/>
              </a:endParaRPr>
            </a:p>
          </p:txBody>
        </p:sp>
        <p:pic>
          <p:nvPicPr>
            <p:cNvPr id="31752"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6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8" name="Oval 8"/>
            <p:cNvSpPr>
              <a:spLocks noChangeArrowheads="1"/>
            </p:cNvSpPr>
            <p:nvPr/>
          </p:nvSpPr>
          <p:spPr bwMode="auto">
            <a:xfrm>
              <a:off x="25" y="16"/>
              <a:ext cx="513" cy="338"/>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sp>
          <p:nvSpPr>
            <p:cNvPr id="33799" name="Text Box 9"/>
            <p:cNvSpPr txBox="1">
              <a:spLocks noChangeArrowheads="1"/>
            </p:cNvSpPr>
            <p:nvPr/>
          </p:nvSpPr>
          <p:spPr bwMode="auto">
            <a:xfrm>
              <a:off x="52" y="93"/>
              <a:ext cx="492" cy="17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1800" dirty="0" smtClean="0">
                  <a:solidFill>
                    <a:srgbClr val="FFFFFF"/>
                  </a:solidFill>
                  <a:effectLst>
                    <a:outerShdw blurRad="38100" dist="38100" dir="2700000" algn="tl">
                      <a:srgbClr val="000000"/>
                    </a:outerShdw>
                  </a:effectLst>
                </a:rPr>
                <a:t>1</a:t>
              </a:r>
              <a:r>
                <a:rPr lang="zh-CN" altLang="en-US" sz="1800" dirty="0" smtClean="0">
                  <a:solidFill>
                    <a:srgbClr val="FFFFFF"/>
                  </a:solidFill>
                  <a:effectLst>
                    <a:outerShdw blurRad="38100" dist="38100" dir="2700000" algn="tl">
                      <a:srgbClr val="000000"/>
                    </a:outerShdw>
                  </a:effectLst>
                </a:rPr>
                <a:t>.</a:t>
              </a:r>
              <a:r>
                <a:rPr lang="en-US" altLang="zh-CN" sz="1800" dirty="0">
                  <a:solidFill>
                    <a:srgbClr val="FFFFFF"/>
                  </a:solidFill>
                  <a:effectLst>
                    <a:outerShdw blurRad="38100" dist="38100" dir="2700000" algn="tl">
                      <a:srgbClr val="000000"/>
                    </a:outerShdw>
                  </a:effectLst>
                </a:rPr>
                <a:t>2</a:t>
              </a:r>
              <a:endParaRPr lang="en-US" sz="1800" dirty="0" smtClean="0">
                <a:solidFill>
                  <a:srgbClr val="FFFFFF"/>
                </a:solidFill>
                <a:effectLst>
                  <a:outerShdw blurRad="38100" dist="38100" dir="2700000" algn="tl">
                    <a:srgbClr val="000000"/>
                  </a:outerShdw>
                </a:effectLst>
              </a:endParaRPr>
            </a:p>
          </p:txBody>
        </p:sp>
      </p:grpSp>
      <p:sp>
        <p:nvSpPr>
          <p:cNvPr id="33802" name="Text Box 12"/>
          <p:cNvSpPr txBox="1">
            <a:spLocks noChangeArrowheads="1"/>
          </p:cNvSpPr>
          <p:nvPr/>
        </p:nvSpPr>
        <p:spPr bwMode="auto">
          <a:xfrm>
            <a:off x="1224280" y="2349500"/>
            <a:ext cx="9775825" cy="330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indent="0" fontAlgn="auto">
              <a:lnSpc>
                <a:spcPct val="150000"/>
              </a:lnSpc>
              <a:spcBef>
                <a:spcPts val="0"/>
              </a:spcBef>
              <a:buNone/>
              <a:defRPr/>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为了给熟悉 RDBMS 但又不理解 MapReduce 的技术人员提供快速上手的工具，Hive应运而生，它是当时唯一运行在Hadoop上的SQL-on-Hadoop工具。但是MapReduce计算过程中大量的中间磁盘落地过程消耗了大量的I/O，降低的运行效率，为了提高SQL-on-Hadoop的效率，大量的SQL-on-Hadoop工具开始产生。其中就包括 Shark。</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buFont typeface="Wingdings" panose="05000000000000000000" pitchFamily="2" charset="2"/>
              <a:buNone/>
              <a:defRPr/>
            </a:pPr>
            <a:endParaRPr lang="zh-CN" altLang="en-US" sz="2400" dirty="0" smtClean="0">
              <a:solidFill>
                <a:schemeClr val="tx1"/>
              </a:solidFill>
              <a:effectLst>
                <a:outerShdw blurRad="38100" dist="38100" dir="2700000" algn="tl">
                  <a:srgbClr val="000000"/>
                </a:outerShdw>
              </a:effectLst>
              <a:latin typeface="Consolas" panose="020B0609020204030204" pitchFamily="49" charset="0"/>
              <a:sym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02">
                                            <p:txEl>
                                              <p:pRg st="0" end="0"/>
                                            </p:txEl>
                                          </p:spTgt>
                                        </p:tgtEl>
                                        <p:attrNameLst>
                                          <p:attrName>style.visibility</p:attrName>
                                        </p:attrNameLst>
                                      </p:cBhvr>
                                      <p:to>
                                        <p:strVal val="visible"/>
                                      </p:to>
                                    </p:set>
                                    <p:anim calcmode="lin" valueType="num">
                                      <p:cBhvr>
                                        <p:cTn id="7" dur="500" fill="hold"/>
                                        <p:tgtEl>
                                          <p:spTgt spid="3380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380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38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84801" y="1080000"/>
            <a:ext cx="9886315" cy="501650"/>
          </a:xfrm>
          <a:prstGeom prst="rect">
            <a:avLst/>
          </a:prstGeom>
          <a:noFill/>
        </p:spPr>
        <p:txBody>
          <a:bodyPr wrap="none" rtlCol="0">
            <a:spAutoFit/>
          </a:bodyPr>
          <a:lstStyle/>
          <a:p>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革命性变化</a:t>
            </a:r>
            <a:r>
              <a:rPr lang="en-US" altLang="zh-CN"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rPr>
              <a:t>：软件容错硬件故障视为常态，通过软件保证可靠性</a:t>
            </a:r>
            <a:endParaRPr lang="zh-CN" altLang="en-US" sz="2665" b="1" dirty="0">
              <a:solidFill>
                <a:srgbClr val="0A949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4620532" y="2758221"/>
            <a:ext cx="2890850" cy="2296929"/>
            <a:chOff x="3487931" y="2389235"/>
            <a:chExt cx="2168137" cy="1722696"/>
          </a:xfrm>
        </p:grpSpPr>
        <p:grpSp>
          <p:nvGrpSpPr>
            <p:cNvPr id="4" name="组合 3"/>
            <p:cNvGrpSpPr/>
            <p:nvPr/>
          </p:nvGrpSpPr>
          <p:grpSpPr>
            <a:xfrm>
              <a:off x="3487931" y="2389235"/>
              <a:ext cx="2168137" cy="1220414"/>
              <a:chOff x="4614862" y="1046163"/>
              <a:chExt cx="687388" cy="269875"/>
            </a:xfrm>
          </p:grpSpPr>
          <p:sp>
            <p:nvSpPr>
              <p:cNvPr id="6" name="Freeform 23"/>
              <p:cNvSpPr/>
              <p:nvPr/>
            </p:nvSpPr>
            <p:spPr bwMode="auto">
              <a:xfrm>
                <a:off x="4614862" y="1046163"/>
                <a:ext cx="687388" cy="269875"/>
              </a:xfrm>
              <a:custGeom>
                <a:avLst/>
                <a:gdLst/>
                <a:ahLst/>
                <a:cxnLst>
                  <a:cxn ang="0">
                    <a:pos x="0" y="132"/>
                  </a:cxn>
                  <a:cxn ang="0">
                    <a:pos x="0" y="222"/>
                  </a:cxn>
                  <a:cxn ang="0">
                    <a:pos x="373" y="339"/>
                  </a:cxn>
                  <a:cxn ang="0">
                    <a:pos x="866" y="184"/>
                  </a:cxn>
                  <a:cxn ang="0">
                    <a:pos x="866" y="92"/>
                  </a:cxn>
                  <a:cxn ang="0">
                    <a:pos x="496" y="0"/>
                  </a:cxn>
                  <a:cxn ang="0">
                    <a:pos x="0" y="132"/>
                  </a:cxn>
                  <a:cxn ang="0">
                    <a:pos x="0" y="132"/>
                  </a:cxn>
                  <a:cxn ang="0">
                    <a:pos x="0" y="132"/>
                  </a:cxn>
                </a:cxnLst>
                <a:rect l="0" t="0" r="r" b="b"/>
                <a:pathLst>
                  <a:path w="866" h="339">
                    <a:moveTo>
                      <a:pt x="0" y="132"/>
                    </a:moveTo>
                    <a:lnTo>
                      <a:pt x="0" y="222"/>
                    </a:lnTo>
                    <a:lnTo>
                      <a:pt x="373" y="339"/>
                    </a:lnTo>
                    <a:lnTo>
                      <a:pt x="866" y="184"/>
                    </a:lnTo>
                    <a:lnTo>
                      <a:pt x="866" y="92"/>
                    </a:lnTo>
                    <a:lnTo>
                      <a:pt x="496" y="0"/>
                    </a:lnTo>
                    <a:lnTo>
                      <a:pt x="0" y="132"/>
                    </a:lnTo>
                    <a:lnTo>
                      <a:pt x="0" y="132"/>
                    </a:lnTo>
                    <a:lnTo>
                      <a:pt x="0" y="132"/>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7" name="Freeform 24"/>
              <p:cNvSpPr/>
              <p:nvPr/>
            </p:nvSpPr>
            <p:spPr bwMode="auto">
              <a:xfrm>
                <a:off x="4646612" y="1184275"/>
                <a:ext cx="234950" cy="107950"/>
              </a:xfrm>
              <a:custGeom>
                <a:avLst/>
                <a:gdLst/>
                <a:ahLst/>
                <a:cxnLst>
                  <a:cxn ang="0">
                    <a:pos x="0" y="60"/>
                  </a:cxn>
                  <a:cxn ang="0">
                    <a:pos x="24" y="66"/>
                  </a:cxn>
                  <a:cxn ang="0">
                    <a:pos x="24" y="17"/>
                  </a:cxn>
                  <a:cxn ang="0">
                    <a:pos x="152" y="56"/>
                  </a:cxn>
                  <a:cxn ang="0">
                    <a:pos x="152" y="105"/>
                  </a:cxn>
                  <a:cxn ang="0">
                    <a:pos x="161" y="110"/>
                  </a:cxn>
                  <a:cxn ang="0">
                    <a:pos x="161" y="56"/>
                  </a:cxn>
                  <a:cxn ang="0">
                    <a:pos x="174" y="62"/>
                  </a:cxn>
                  <a:cxn ang="0">
                    <a:pos x="174" y="113"/>
                  </a:cxn>
                  <a:cxn ang="0">
                    <a:pos x="181" y="116"/>
                  </a:cxn>
                  <a:cxn ang="0">
                    <a:pos x="181" y="62"/>
                  </a:cxn>
                  <a:cxn ang="0">
                    <a:pos x="197" y="69"/>
                  </a:cxn>
                  <a:cxn ang="0">
                    <a:pos x="197" y="120"/>
                  </a:cxn>
                  <a:cxn ang="0">
                    <a:pos x="204" y="122"/>
                  </a:cxn>
                  <a:cxn ang="0">
                    <a:pos x="204" y="69"/>
                  </a:cxn>
                  <a:cxn ang="0">
                    <a:pos x="217" y="77"/>
                  </a:cxn>
                  <a:cxn ang="0">
                    <a:pos x="217" y="126"/>
                  </a:cxn>
                  <a:cxn ang="0">
                    <a:pos x="224" y="129"/>
                  </a:cxn>
                  <a:cxn ang="0">
                    <a:pos x="224" y="80"/>
                  </a:cxn>
                  <a:cxn ang="0">
                    <a:pos x="241" y="83"/>
                  </a:cxn>
                  <a:cxn ang="0">
                    <a:pos x="238" y="83"/>
                  </a:cxn>
                  <a:cxn ang="0">
                    <a:pos x="238" y="133"/>
                  </a:cxn>
                  <a:cxn ang="0">
                    <a:pos x="245" y="135"/>
                  </a:cxn>
                  <a:cxn ang="0">
                    <a:pos x="245" y="86"/>
                  </a:cxn>
                  <a:cxn ang="0">
                    <a:pos x="295" y="99"/>
                  </a:cxn>
                  <a:cxn ang="0">
                    <a:pos x="295" y="90"/>
                  </a:cxn>
                  <a:cxn ang="0">
                    <a:pos x="0" y="0"/>
                  </a:cxn>
                  <a:cxn ang="0">
                    <a:pos x="0" y="60"/>
                  </a:cxn>
                  <a:cxn ang="0">
                    <a:pos x="0" y="60"/>
                  </a:cxn>
                  <a:cxn ang="0">
                    <a:pos x="0" y="60"/>
                  </a:cxn>
                </a:cxnLst>
                <a:rect l="0" t="0" r="r" b="b"/>
                <a:pathLst>
                  <a:path w="295" h="135">
                    <a:moveTo>
                      <a:pt x="0" y="60"/>
                    </a:moveTo>
                    <a:lnTo>
                      <a:pt x="24" y="66"/>
                    </a:lnTo>
                    <a:lnTo>
                      <a:pt x="24" y="17"/>
                    </a:lnTo>
                    <a:lnTo>
                      <a:pt x="152" y="56"/>
                    </a:lnTo>
                    <a:lnTo>
                      <a:pt x="152" y="105"/>
                    </a:lnTo>
                    <a:lnTo>
                      <a:pt x="161" y="110"/>
                    </a:lnTo>
                    <a:lnTo>
                      <a:pt x="161" y="56"/>
                    </a:lnTo>
                    <a:lnTo>
                      <a:pt x="174" y="62"/>
                    </a:lnTo>
                    <a:lnTo>
                      <a:pt x="174" y="113"/>
                    </a:lnTo>
                    <a:lnTo>
                      <a:pt x="181" y="116"/>
                    </a:lnTo>
                    <a:lnTo>
                      <a:pt x="181" y="62"/>
                    </a:lnTo>
                    <a:lnTo>
                      <a:pt x="197" y="69"/>
                    </a:lnTo>
                    <a:lnTo>
                      <a:pt x="197" y="120"/>
                    </a:lnTo>
                    <a:lnTo>
                      <a:pt x="204" y="122"/>
                    </a:lnTo>
                    <a:lnTo>
                      <a:pt x="204" y="69"/>
                    </a:lnTo>
                    <a:lnTo>
                      <a:pt x="217" y="77"/>
                    </a:lnTo>
                    <a:lnTo>
                      <a:pt x="217" y="126"/>
                    </a:lnTo>
                    <a:lnTo>
                      <a:pt x="224" y="129"/>
                    </a:lnTo>
                    <a:lnTo>
                      <a:pt x="224" y="80"/>
                    </a:lnTo>
                    <a:lnTo>
                      <a:pt x="241" y="83"/>
                    </a:lnTo>
                    <a:lnTo>
                      <a:pt x="238" y="83"/>
                    </a:lnTo>
                    <a:lnTo>
                      <a:pt x="238" y="133"/>
                    </a:lnTo>
                    <a:lnTo>
                      <a:pt x="245" y="135"/>
                    </a:lnTo>
                    <a:lnTo>
                      <a:pt x="245" y="86"/>
                    </a:lnTo>
                    <a:lnTo>
                      <a:pt x="295" y="99"/>
                    </a:lnTo>
                    <a:lnTo>
                      <a:pt x="295" y="90"/>
                    </a:lnTo>
                    <a:lnTo>
                      <a:pt x="0" y="0"/>
                    </a:lnTo>
                    <a:lnTo>
                      <a:pt x="0" y="60"/>
                    </a:lnTo>
                    <a:lnTo>
                      <a:pt x="0" y="60"/>
                    </a:lnTo>
                    <a:lnTo>
                      <a:pt x="0" y="60"/>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8" name="Freeform 25"/>
              <p:cNvSpPr/>
              <p:nvPr/>
            </p:nvSpPr>
            <p:spPr bwMode="auto">
              <a:xfrm>
                <a:off x="4865687" y="1270000"/>
                <a:ext cx="15875" cy="14288"/>
              </a:xfrm>
              <a:custGeom>
                <a:avLst/>
                <a:gdLst/>
                <a:ahLst/>
                <a:cxnLst>
                  <a:cxn ang="0">
                    <a:pos x="19" y="13"/>
                  </a:cxn>
                  <a:cxn ang="0">
                    <a:pos x="19" y="13"/>
                  </a:cxn>
                  <a:cxn ang="0">
                    <a:pos x="19" y="13"/>
                  </a:cxn>
                  <a:cxn ang="0">
                    <a:pos x="19" y="14"/>
                  </a:cxn>
                  <a:cxn ang="0">
                    <a:pos x="18" y="15"/>
                  </a:cxn>
                  <a:cxn ang="0">
                    <a:pos x="17" y="17"/>
                  </a:cxn>
                  <a:cxn ang="0">
                    <a:pos x="16" y="17"/>
                  </a:cxn>
                  <a:cxn ang="0">
                    <a:pos x="13" y="18"/>
                  </a:cxn>
                  <a:cxn ang="0">
                    <a:pos x="12" y="18"/>
                  </a:cxn>
                  <a:cxn ang="0">
                    <a:pos x="10" y="18"/>
                  </a:cxn>
                  <a:cxn ang="0">
                    <a:pos x="10" y="18"/>
                  </a:cxn>
                  <a:cxn ang="0">
                    <a:pos x="7" y="17"/>
                  </a:cxn>
                  <a:cxn ang="0">
                    <a:pos x="5" y="15"/>
                  </a:cxn>
                  <a:cxn ang="0">
                    <a:pos x="4" y="14"/>
                  </a:cxn>
                  <a:cxn ang="0">
                    <a:pos x="2" y="13"/>
                  </a:cxn>
                  <a:cxn ang="0">
                    <a:pos x="1" y="12"/>
                  </a:cxn>
                  <a:cxn ang="0">
                    <a:pos x="0" y="9"/>
                  </a:cxn>
                  <a:cxn ang="0">
                    <a:pos x="0" y="8"/>
                  </a:cxn>
                  <a:cxn ang="0">
                    <a:pos x="0" y="7"/>
                  </a:cxn>
                  <a:cxn ang="0">
                    <a:pos x="0" y="7"/>
                  </a:cxn>
                  <a:cxn ang="0">
                    <a:pos x="0" y="5"/>
                  </a:cxn>
                  <a:cxn ang="0">
                    <a:pos x="0" y="3"/>
                  </a:cxn>
                  <a:cxn ang="0">
                    <a:pos x="1" y="2"/>
                  </a:cxn>
                  <a:cxn ang="0">
                    <a:pos x="2" y="1"/>
                  </a:cxn>
                  <a:cxn ang="0">
                    <a:pos x="4" y="0"/>
                  </a:cxn>
                  <a:cxn ang="0">
                    <a:pos x="5" y="0"/>
                  </a:cxn>
                  <a:cxn ang="0">
                    <a:pos x="7" y="1"/>
                  </a:cxn>
                  <a:cxn ang="0">
                    <a:pos x="10" y="2"/>
                  </a:cxn>
                  <a:cxn ang="0">
                    <a:pos x="10" y="2"/>
                  </a:cxn>
                  <a:cxn ang="0">
                    <a:pos x="12" y="2"/>
                  </a:cxn>
                  <a:cxn ang="0">
                    <a:pos x="13" y="2"/>
                  </a:cxn>
                  <a:cxn ang="0">
                    <a:pos x="16" y="3"/>
                  </a:cxn>
                  <a:cxn ang="0">
                    <a:pos x="17" y="5"/>
                  </a:cxn>
                  <a:cxn ang="0">
                    <a:pos x="18" y="7"/>
                  </a:cxn>
                  <a:cxn ang="0">
                    <a:pos x="19" y="8"/>
                  </a:cxn>
                  <a:cxn ang="0">
                    <a:pos x="19" y="11"/>
                  </a:cxn>
                  <a:cxn ang="0">
                    <a:pos x="19" y="13"/>
                  </a:cxn>
                  <a:cxn ang="0">
                    <a:pos x="19" y="13"/>
                  </a:cxn>
                </a:cxnLst>
                <a:rect l="0" t="0" r="r" b="b"/>
                <a:pathLst>
                  <a:path w="19" h="18">
                    <a:moveTo>
                      <a:pt x="19" y="13"/>
                    </a:moveTo>
                    <a:lnTo>
                      <a:pt x="19" y="13"/>
                    </a:lnTo>
                    <a:lnTo>
                      <a:pt x="19" y="13"/>
                    </a:lnTo>
                    <a:lnTo>
                      <a:pt x="19" y="14"/>
                    </a:lnTo>
                    <a:lnTo>
                      <a:pt x="18" y="15"/>
                    </a:lnTo>
                    <a:lnTo>
                      <a:pt x="17" y="17"/>
                    </a:lnTo>
                    <a:lnTo>
                      <a:pt x="16" y="17"/>
                    </a:lnTo>
                    <a:lnTo>
                      <a:pt x="13" y="18"/>
                    </a:lnTo>
                    <a:lnTo>
                      <a:pt x="12" y="18"/>
                    </a:lnTo>
                    <a:lnTo>
                      <a:pt x="10" y="18"/>
                    </a:lnTo>
                    <a:lnTo>
                      <a:pt x="10" y="18"/>
                    </a:lnTo>
                    <a:lnTo>
                      <a:pt x="7" y="17"/>
                    </a:lnTo>
                    <a:lnTo>
                      <a:pt x="5" y="15"/>
                    </a:lnTo>
                    <a:lnTo>
                      <a:pt x="4" y="14"/>
                    </a:lnTo>
                    <a:lnTo>
                      <a:pt x="2" y="13"/>
                    </a:lnTo>
                    <a:lnTo>
                      <a:pt x="1" y="12"/>
                    </a:lnTo>
                    <a:lnTo>
                      <a:pt x="0" y="9"/>
                    </a:lnTo>
                    <a:lnTo>
                      <a:pt x="0" y="8"/>
                    </a:lnTo>
                    <a:lnTo>
                      <a:pt x="0" y="7"/>
                    </a:lnTo>
                    <a:lnTo>
                      <a:pt x="0" y="7"/>
                    </a:lnTo>
                    <a:lnTo>
                      <a:pt x="0" y="5"/>
                    </a:lnTo>
                    <a:lnTo>
                      <a:pt x="0" y="3"/>
                    </a:lnTo>
                    <a:lnTo>
                      <a:pt x="1" y="2"/>
                    </a:lnTo>
                    <a:lnTo>
                      <a:pt x="2" y="1"/>
                    </a:lnTo>
                    <a:lnTo>
                      <a:pt x="4" y="0"/>
                    </a:lnTo>
                    <a:lnTo>
                      <a:pt x="5" y="0"/>
                    </a:lnTo>
                    <a:lnTo>
                      <a:pt x="7" y="1"/>
                    </a:lnTo>
                    <a:lnTo>
                      <a:pt x="10" y="2"/>
                    </a:lnTo>
                    <a:lnTo>
                      <a:pt x="10" y="2"/>
                    </a:lnTo>
                    <a:lnTo>
                      <a:pt x="12" y="2"/>
                    </a:lnTo>
                    <a:lnTo>
                      <a:pt x="13" y="2"/>
                    </a:lnTo>
                    <a:lnTo>
                      <a:pt x="16" y="3"/>
                    </a:lnTo>
                    <a:lnTo>
                      <a:pt x="17" y="5"/>
                    </a:lnTo>
                    <a:lnTo>
                      <a:pt x="18" y="7"/>
                    </a:lnTo>
                    <a:lnTo>
                      <a:pt x="19" y="8"/>
                    </a:lnTo>
                    <a:lnTo>
                      <a:pt x="19" y="11"/>
                    </a:lnTo>
                    <a:lnTo>
                      <a:pt x="19" y="13"/>
                    </a:lnTo>
                    <a:lnTo>
                      <a:pt x="19" y="13"/>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9" name="Freeform 26"/>
              <p:cNvSpPr/>
              <p:nvPr/>
            </p:nvSpPr>
            <p:spPr bwMode="auto">
              <a:xfrm>
                <a:off x="4614862" y="1116013"/>
                <a:ext cx="687388" cy="200025"/>
              </a:xfrm>
              <a:custGeom>
                <a:avLst/>
                <a:gdLst/>
                <a:ahLst/>
                <a:cxnLst>
                  <a:cxn ang="0">
                    <a:pos x="866" y="4"/>
                  </a:cxn>
                  <a:cxn ang="0">
                    <a:pos x="866" y="4"/>
                  </a:cxn>
                  <a:cxn ang="0">
                    <a:pos x="855" y="0"/>
                  </a:cxn>
                  <a:cxn ang="0">
                    <a:pos x="855" y="0"/>
                  </a:cxn>
                  <a:cxn ang="0">
                    <a:pos x="371" y="153"/>
                  </a:cxn>
                  <a:cxn ang="0">
                    <a:pos x="371" y="153"/>
                  </a:cxn>
                  <a:cxn ang="0">
                    <a:pos x="10" y="40"/>
                  </a:cxn>
                  <a:cxn ang="0">
                    <a:pos x="10" y="40"/>
                  </a:cxn>
                  <a:cxn ang="0">
                    <a:pos x="0" y="44"/>
                  </a:cxn>
                  <a:cxn ang="0">
                    <a:pos x="0" y="44"/>
                  </a:cxn>
                  <a:cxn ang="0">
                    <a:pos x="0" y="51"/>
                  </a:cxn>
                  <a:cxn ang="0">
                    <a:pos x="0" y="51"/>
                  </a:cxn>
                  <a:cxn ang="0">
                    <a:pos x="73" y="73"/>
                  </a:cxn>
                  <a:cxn ang="0">
                    <a:pos x="195" y="112"/>
                  </a:cxn>
                  <a:cxn ang="0">
                    <a:pos x="311" y="148"/>
                  </a:cxn>
                  <a:cxn ang="0">
                    <a:pos x="350" y="159"/>
                  </a:cxn>
                  <a:cxn ang="0">
                    <a:pos x="361" y="162"/>
                  </a:cxn>
                  <a:cxn ang="0">
                    <a:pos x="365" y="163"/>
                  </a:cxn>
                  <a:cxn ang="0">
                    <a:pos x="365" y="163"/>
                  </a:cxn>
                  <a:cxn ang="0">
                    <a:pos x="365" y="250"/>
                  </a:cxn>
                  <a:cxn ang="0">
                    <a:pos x="365" y="250"/>
                  </a:cxn>
                  <a:cxn ang="0">
                    <a:pos x="371" y="252"/>
                  </a:cxn>
                  <a:cxn ang="0">
                    <a:pos x="371" y="252"/>
                  </a:cxn>
                  <a:cxn ang="0">
                    <a:pos x="379" y="250"/>
                  </a:cxn>
                  <a:cxn ang="0">
                    <a:pos x="379" y="250"/>
                  </a:cxn>
                  <a:cxn ang="0">
                    <a:pos x="379" y="163"/>
                  </a:cxn>
                  <a:cxn ang="0">
                    <a:pos x="379" y="163"/>
                  </a:cxn>
                  <a:cxn ang="0">
                    <a:pos x="866" y="10"/>
                  </a:cxn>
                  <a:cxn ang="0">
                    <a:pos x="866" y="4"/>
                  </a:cxn>
                  <a:cxn ang="0">
                    <a:pos x="866" y="4"/>
                  </a:cxn>
                  <a:cxn ang="0">
                    <a:pos x="866" y="4"/>
                  </a:cxn>
                </a:cxnLst>
                <a:rect l="0" t="0" r="r" b="b"/>
                <a:pathLst>
                  <a:path w="866" h="252">
                    <a:moveTo>
                      <a:pt x="866" y="4"/>
                    </a:moveTo>
                    <a:lnTo>
                      <a:pt x="866" y="4"/>
                    </a:lnTo>
                    <a:lnTo>
                      <a:pt x="855" y="0"/>
                    </a:lnTo>
                    <a:lnTo>
                      <a:pt x="855" y="0"/>
                    </a:lnTo>
                    <a:lnTo>
                      <a:pt x="371" y="153"/>
                    </a:lnTo>
                    <a:lnTo>
                      <a:pt x="371" y="153"/>
                    </a:lnTo>
                    <a:lnTo>
                      <a:pt x="10" y="40"/>
                    </a:lnTo>
                    <a:lnTo>
                      <a:pt x="10" y="40"/>
                    </a:lnTo>
                    <a:lnTo>
                      <a:pt x="0" y="44"/>
                    </a:lnTo>
                    <a:lnTo>
                      <a:pt x="0" y="44"/>
                    </a:lnTo>
                    <a:lnTo>
                      <a:pt x="0" y="51"/>
                    </a:lnTo>
                    <a:lnTo>
                      <a:pt x="0" y="51"/>
                    </a:lnTo>
                    <a:lnTo>
                      <a:pt x="73" y="73"/>
                    </a:lnTo>
                    <a:lnTo>
                      <a:pt x="195" y="112"/>
                    </a:lnTo>
                    <a:lnTo>
                      <a:pt x="311" y="148"/>
                    </a:lnTo>
                    <a:lnTo>
                      <a:pt x="350" y="159"/>
                    </a:lnTo>
                    <a:lnTo>
                      <a:pt x="361" y="162"/>
                    </a:lnTo>
                    <a:lnTo>
                      <a:pt x="365" y="163"/>
                    </a:lnTo>
                    <a:lnTo>
                      <a:pt x="365" y="163"/>
                    </a:lnTo>
                    <a:lnTo>
                      <a:pt x="365" y="250"/>
                    </a:lnTo>
                    <a:lnTo>
                      <a:pt x="365" y="250"/>
                    </a:lnTo>
                    <a:lnTo>
                      <a:pt x="371" y="252"/>
                    </a:lnTo>
                    <a:lnTo>
                      <a:pt x="371" y="252"/>
                    </a:lnTo>
                    <a:lnTo>
                      <a:pt x="379" y="250"/>
                    </a:lnTo>
                    <a:lnTo>
                      <a:pt x="379" y="250"/>
                    </a:lnTo>
                    <a:lnTo>
                      <a:pt x="379" y="163"/>
                    </a:lnTo>
                    <a:lnTo>
                      <a:pt x="379" y="163"/>
                    </a:lnTo>
                    <a:lnTo>
                      <a:pt x="866" y="10"/>
                    </a:lnTo>
                    <a:lnTo>
                      <a:pt x="866" y="4"/>
                    </a:lnTo>
                    <a:lnTo>
                      <a:pt x="866" y="4"/>
                    </a:lnTo>
                    <a:lnTo>
                      <a:pt x="866" y="4"/>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0" name="Freeform 27"/>
              <p:cNvSpPr/>
              <p:nvPr/>
            </p:nvSpPr>
            <p:spPr bwMode="auto">
              <a:xfrm>
                <a:off x="4810125" y="1108075"/>
                <a:ext cx="211138" cy="92075"/>
              </a:xfrm>
              <a:custGeom>
                <a:avLst/>
                <a:gdLst/>
                <a:ahLst/>
                <a:cxnLst>
                  <a:cxn ang="0">
                    <a:pos x="0" y="57"/>
                  </a:cxn>
                  <a:cxn ang="0">
                    <a:pos x="2" y="51"/>
                  </a:cxn>
                  <a:cxn ang="0">
                    <a:pos x="3" y="47"/>
                  </a:cxn>
                  <a:cxn ang="0">
                    <a:pos x="6" y="41"/>
                  </a:cxn>
                  <a:cxn ang="0">
                    <a:pos x="11" y="35"/>
                  </a:cxn>
                  <a:cxn ang="0">
                    <a:pos x="16" y="30"/>
                  </a:cxn>
                  <a:cxn ang="0">
                    <a:pos x="23" y="25"/>
                  </a:cxn>
                  <a:cxn ang="0">
                    <a:pos x="32" y="20"/>
                  </a:cxn>
                  <a:cxn ang="0">
                    <a:pos x="48" y="13"/>
                  </a:cxn>
                  <a:cxn ang="0">
                    <a:pos x="70" y="7"/>
                  </a:cxn>
                  <a:cxn ang="0">
                    <a:pos x="94" y="2"/>
                  </a:cxn>
                  <a:cxn ang="0">
                    <a:pos x="119" y="0"/>
                  </a:cxn>
                  <a:cxn ang="0">
                    <a:pos x="134" y="0"/>
                  </a:cxn>
                  <a:cxn ang="0">
                    <a:pos x="160" y="1"/>
                  </a:cxn>
                  <a:cxn ang="0">
                    <a:pos x="185" y="5"/>
                  </a:cxn>
                  <a:cxn ang="0">
                    <a:pos x="208" y="9"/>
                  </a:cxn>
                  <a:cxn ang="0">
                    <a:pos x="227" y="17"/>
                  </a:cxn>
                  <a:cxn ang="0">
                    <a:pos x="240" y="23"/>
                  </a:cxn>
                  <a:cxn ang="0">
                    <a:pos x="248" y="27"/>
                  </a:cxn>
                  <a:cxn ang="0">
                    <a:pos x="254" y="32"/>
                  </a:cxn>
                  <a:cxn ang="0">
                    <a:pos x="258" y="38"/>
                  </a:cxn>
                  <a:cxn ang="0">
                    <a:pos x="262" y="43"/>
                  </a:cxn>
                  <a:cxn ang="0">
                    <a:pos x="264" y="49"/>
                  </a:cxn>
                  <a:cxn ang="0">
                    <a:pos x="266" y="55"/>
                  </a:cxn>
                  <a:cxn ang="0">
                    <a:pos x="267" y="57"/>
                  </a:cxn>
                  <a:cxn ang="0">
                    <a:pos x="266" y="61"/>
                  </a:cxn>
                  <a:cxn ang="0">
                    <a:pos x="264" y="67"/>
                  </a:cxn>
                  <a:cxn ang="0">
                    <a:pos x="262" y="72"/>
                  </a:cxn>
                  <a:cxn ang="0">
                    <a:pos x="258" y="78"/>
                  </a:cxn>
                  <a:cxn ang="0">
                    <a:pos x="254" y="84"/>
                  </a:cxn>
                  <a:cxn ang="0">
                    <a:pos x="248" y="88"/>
                  </a:cxn>
                  <a:cxn ang="0">
                    <a:pos x="240" y="93"/>
                  </a:cxn>
                  <a:cxn ang="0">
                    <a:pos x="227" y="99"/>
                  </a:cxn>
                  <a:cxn ang="0">
                    <a:pos x="208" y="106"/>
                  </a:cxn>
                  <a:cxn ang="0">
                    <a:pos x="185" y="111"/>
                  </a:cxn>
                  <a:cxn ang="0">
                    <a:pos x="160" y="115"/>
                  </a:cxn>
                  <a:cxn ang="0">
                    <a:pos x="134" y="116"/>
                  </a:cxn>
                  <a:cxn ang="0">
                    <a:pos x="134" y="116"/>
                  </a:cxn>
                  <a:cxn ang="0">
                    <a:pos x="107" y="115"/>
                  </a:cxn>
                  <a:cxn ang="0">
                    <a:pos x="82" y="111"/>
                  </a:cxn>
                  <a:cxn ang="0">
                    <a:pos x="59" y="106"/>
                  </a:cxn>
                  <a:cxn ang="0">
                    <a:pos x="40" y="99"/>
                  </a:cxn>
                  <a:cxn ang="0">
                    <a:pos x="27" y="93"/>
                  </a:cxn>
                  <a:cxn ang="0">
                    <a:pos x="20" y="88"/>
                  </a:cxn>
                  <a:cxn ang="0">
                    <a:pos x="14" y="84"/>
                  </a:cxn>
                  <a:cxn ang="0">
                    <a:pos x="9" y="78"/>
                  </a:cxn>
                  <a:cxn ang="0">
                    <a:pos x="5" y="72"/>
                  </a:cxn>
                  <a:cxn ang="0">
                    <a:pos x="2" y="67"/>
                  </a:cxn>
                  <a:cxn ang="0">
                    <a:pos x="0" y="61"/>
                  </a:cxn>
                  <a:cxn ang="0">
                    <a:pos x="0" y="57"/>
                  </a:cxn>
                </a:cxnLst>
                <a:rect l="0" t="0" r="r" b="b"/>
                <a:pathLst>
                  <a:path w="267" h="116">
                    <a:moveTo>
                      <a:pt x="0" y="57"/>
                    </a:moveTo>
                    <a:lnTo>
                      <a:pt x="0" y="57"/>
                    </a:lnTo>
                    <a:lnTo>
                      <a:pt x="0" y="55"/>
                    </a:lnTo>
                    <a:lnTo>
                      <a:pt x="2" y="51"/>
                    </a:lnTo>
                    <a:lnTo>
                      <a:pt x="2" y="49"/>
                    </a:lnTo>
                    <a:lnTo>
                      <a:pt x="3" y="47"/>
                    </a:lnTo>
                    <a:lnTo>
                      <a:pt x="5" y="43"/>
                    </a:lnTo>
                    <a:lnTo>
                      <a:pt x="6" y="41"/>
                    </a:lnTo>
                    <a:lnTo>
                      <a:pt x="9" y="38"/>
                    </a:lnTo>
                    <a:lnTo>
                      <a:pt x="11" y="35"/>
                    </a:lnTo>
                    <a:lnTo>
                      <a:pt x="14" y="32"/>
                    </a:lnTo>
                    <a:lnTo>
                      <a:pt x="16" y="30"/>
                    </a:lnTo>
                    <a:lnTo>
                      <a:pt x="20" y="27"/>
                    </a:lnTo>
                    <a:lnTo>
                      <a:pt x="23" y="25"/>
                    </a:lnTo>
                    <a:lnTo>
                      <a:pt x="27" y="23"/>
                    </a:lnTo>
                    <a:lnTo>
                      <a:pt x="32" y="20"/>
                    </a:lnTo>
                    <a:lnTo>
                      <a:pt x="40" y="17"/>
                    </a:lnTo>
                    <a:lnTo>
                      <a:pt x="48" y="13"/>
                    </a:lnTo>
                    <a:lnTo>
                      <a:pt x="59" y="9"/>
                    </a:lnTo>
                    <a:lnTo>
                      <a:pt x="70" y="7"/>
                    </a:lnTo>
                    <a:lnTo>
                      <a:pt x="82" y="5"/>
                    </a:lnTo>
                    <a:lnTo>
                      <a:pt x="94" y="2"/>
                    </a:lnTo>
                    <a:lnTo>
                      <a:pt x="107" y="1"/>
                    </a:lnTo>
                    <a:lnTo>
                      <a:pt x="119" y="0"/>
                    </a:lnTo>
                    <a:lnTo>
                      <a:pt x="134" y="0"/>
                    </a:lnTo>
                    <a:lnTo>
                      <a:pt x="134" y="0"/>
                    </a:lnTo>
                    <a:lnTo>
                      <a:pt x="147" y="0"/>
                    </a:lnTo>
                    <a:lnTo>
                      <a:pt x="160" y="1"/>
                    </a:lnTo>
                    <a:lnTo>
                      <a:pt x="173" y="2"/>
                    </a:lnTo>
                    <a:lnTo>
                      <a:pt x="185" y="5"/>
                    </a:lnTo>
                    <a:lnTo>
                      <a:pt x="197" y="7"/>
                    </a:lnTo>
                    <a:lnTo>
                      <a:pt x="208" y="9"/>
                    </a:lnTo>
                    <a:lnTo>
                      <a:pt x="218" y="13"/>
                    </a:lnTo>
                    <a:lnTo>
                      <a:pt x="227" y="17"/>
                    </a:lnTo>
                    <a:lnTo>
                      <a:pt x="236" y="20"/>
                    </a:lnTo>
                    <a:lnTo>
                      <a:pt x="240" y="23"/>
                    </a:lnTo>
                    <a:lnTo>
                      <a:pt x="244" y="25"/>
                    </a:lnTo>
                    <a:lnTo>
                      <a:pt x="248" y="27"/>
                    </a:lnTo>
                    <a:lnTo>
                      <a:pt x="250" y="30"/>
                    </a:lnTo>
                    <a:lnTo>
                      <a:pt x="254" y="32"/>
                    </a:lnTo>
                    <a:lnTo>
                      <a:pt x="256" y="35"/>
                    </a:lnTo>
                    <a:lnTo>
                      <a:pt x="258" y="38"/>
                    </a:lnTo>
                    <a:lnTo>
                      <a:pt x="261" y="41"/>
                    </a:lnTo>
                    <a:lnTo>
                      <a:pt x="262" y="43"/>
                    </a:lnTo>
                    <a:lnTo>
                      <a:pt x="263" y="47"/>
                    </a:lnTo>
                    <a:lnTo>
                      <a:pt x="264" y="49"/>
                    </a:lnTo>
                    <a:lnTo>
                      <a:pt x="266" y="51"/>
                    </a:lnTo>
                    <a:lnTo>
                      <a:pt x="266" y="55"/>
                    </a:lnTo>
                    <a:lnTo>
                      <a:pt x="267" y="57"/>
                    </a:lnTo>
                    <a:lnTo>
                      <a:pt x="267" y="57"/>
                    </a:lnTo>
                    <a:lnTo>
                      <a:pt x="267" y="57"/>
                    </a:lnTo>
                    <a:lnTo>
                      <a:pt x="266" y="61"/>
                    </a:lnTo>
                    <a:lnTo>
                      <a:pt x="266" y="63"/>
                    </a:lnTo>
                    <a:lnTo>
                      <a:pt x="264" y="67"/>
                    </a:lnTo>
                    <a:lnTo>
                      <a:pt x="263" y="69"/>
                    </a:lnTo>
                    <a:lnTo>
                      <a:pt x="262" y="72"/>
                    </a:lnTo>
                    <a:lnTo>
                      <a:pt x="261" y="75"/>
                    </a:lnTo>
                    <a:lnTo>
                      <a:pt x="258" y="78"/>
                    </a:lnTo>
                    <a:lnTo>
                      <a:pt x="256" y="80"/>
                    </a:lnTo>
                    <a:lnTo>
                      <a:pt x="254" y="84"/>
                    </a:lnTo>
                    <a:lnTo>
                      <a:pt x="250" y="86"/>
                    </a:lnTo>
                    <a:lnTo>
                      <a:pt x="248" y="88"/>
                    </a:lnTo>
                    <a:lnTo>
                      <a:pt x="244" y="91"/>
                    </a:lnTo>
                    <a:lnTo>
                      <a:pt x="240" y="93"/>
                    </a:lnTo>
                    <a:lnTo>
                      <a:pt x="236" y="94"/>
                    </a:lnTo>
                    <a:lnTo>
                      <a:pt x="227" y="99"/>
                    </a:lnTo>
                    <a:lnTo>
                      <a:pt x="218" y="103"/>
                    </a:lnTo>
                    <a:lnTo>
                      <a:pt x="208" y="106"/>
                    </a:lnTo>
                    <a:lnTo>
                      <a:pt x="197" y="109"/>
                    </a:lnTo>
                    <a:lnTo>
                      <a:pt x="185" y="111"/>
                    </a:lnTo>
                    <a:lnTo>
                      <a:pt x="173" y="114"/>
                    </a:lnTo>
                    <a:lnTo>
                      <a:pt x="160" y="115"/>
                    </a:lnTo>
                    <a:lnTo>
                      <a:pt x="147" y="116"/>
                    </a:lnTo>
                    <a:lnTo>
                      <a:pt x="134" y="116"/>
                    </a:lnTo>
                    <a:lnTo>
                      <a:pt x="134" y="116"/>
                    </a:lnTo>
                    <a:lnTo>
                      <a:pt x="134" y="116"/>
                    </a:lnTo>
                    <a:lnTo>
                      <a:pt x="119" y="116"/>
                    </a:lnTo>
                    <a:lnTo>
                      <a:pt x="107" y="115"/>
                    </a:lnTo>
                    <a:lnTo>
                      <a:pt x="94" y="114"/>
                    </a:lnTo>
                    <a:lnTo>
                      <a:pt x="82" y="111"/>
                    </a:lnTo>
                    <a:lnTo>
                      <a:pt x="70" y="109"/>
                    </a:lnTo>
                    <a:lnTo>
                      <a:pt x="59" y="106"/>
                    </a:lnTo>
                    <a:lnTo>
                      <a:pt x="48" y="103"/>
                    </a:lnTo>
                    <a:lnTo>
                      <a:pt x="40" y="99"/>
                    </a:lnTo>
                    <a:lnTo>
                      <a:pt x="32" y="94"/>
                    </a:lnTo>
                    <a:lnTo>
                      <a:pt x="27" y="93"/>
                    </a:lnTo>
                    <a:lnTo>
                      <a:pt x="23" y="91"/>
                    </a:lnTo>
                    <a:lnTo>
                      <a:pt x="20" y="88"/>
                    </a:lnTo>
                    <a:lnTo>
                      <a:pt x="16" y="86"/>
                    </a:lnTo>
                    <a:lnTo>
                      <a:pt x="14" y="84"/>
                    </a:lnTo>
                    <a:lnTo>
                      <a:pt x="11" y="80"/>
                    </a:lnTo>
                    <a:lnTo>
                      <a:pt x="9" y="78"/>
                    </a:lnTo>
                    <a:lnTo>
                      <a:pt x="6" y="75"/>
                    </a:lnTo>
                    <a:lnTo>
                      <a:pt x="5" y="72"/>
                    </a:lnTo>
                    <a:lnTo>
                      <a:pt x="3" y="69"/>
                    </a:lnTo>
                    <a:lnTo>
                      <a:pt x="2" y="67"/>
                    </a:lnTo>
                    <a:lnTo>
                      <a:pt x="2" y="63"/>
                    </a:lnTo>
                    <a:lnTo>
                      <a:pt x="0" y="61"/>
                    </a:lnTo>
                    <a:lnTo>
                      <a:pt x="0" y="57"/>
                    </a:lnTo>
                    <a:lnTo>
                      <a:pt x="0" y="57"/>
                    </a:lnTo>
                    <a:lnTo>
                      <a:pt x="0" y="57"/>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1" name="Freeform 28"/>
              <p:cNvSpPr>
                <a:spLocks noEditPoints="1"/>
              </p:cNvSpPr>
              <p:nvPr/>
            </p:nvSpPr>
            <p:spPr bwMode="auto">
              <a:xfrm>
                <a:off x="4810125" y="1100138"/>
                <a:ext cx="219075" cy="100013"/>
              </a:xfrm>
              <a:custGeom>
                <a:avLst/>
                <a:gdLst/>
                <a:ahLst/>
                <a:cxnLst>
                  <a:cxn ang="0">
                    <a:pos x="2" y="70"/>
                  </a:cxn>
                  <a:cxn ang="0">
                    <a:pos x="6" y="83"/>
                  </a:cxn>
                  <a:cxn ang="0">
                    <a:pos x="17" y="94"/>
                  </a:cxn>
                  <a:cxn ang="0">
                    <a:pos x="32" y="104"/>
                  </a:cxn>
                  <a:cxn ang="0">
                    <a:pos x="62" y="115"/>
                  </a:cxn>
                  <a:cxn ang="0">
                    <a:pos x="111" y="125"/>
                  </a:cxn>
                  <a:cxn ang="0">
                    <a:pos x="154" y="126"/>
                  </a:cxn>
                  <a:cxn ang="0">
                    <a:pos x="206" y="119"/>
                  </a:cxn>
                  <a:cxn ang="0">
                    <a:pos x="242" y="106"/>
                  </a:cxn>
                  <a:cxn ang="0">
                    <a:pos x="256" y="96"/>
                  </a:cxn>
                  <a:cxn ang="0">
                    <a:pos x="268" y="85"/>
                  </a:cxn>
                  <a:cxn ang="0">
                    <a:pos x="275" y="73"/>
                  </a:cxn>
                  <a:cxn ang="0">
                    <a:pos x="276" y="63"/>
                  </a:cxn>
                  <a:cxn ang="0">
                    <a:pos x="274" y="49"/>
                  </a:cxn>
                  <a:cxn ang="0">
                    <a:pos x="266" y="37"/>
                  </a:cxn>
                  <a:cxn ang="0">
                    <a:pos x="254" y="27"/>
                  </a:cxn>
                  <a:cxn ang="0">
                    <a:pos x="237" y="18"/>
                  </a:cxn>
                  <a:cxn ang="0">
                    <a:pos x="194" y="5"/>
                  </a:cxn>
                  <a:cxn ang="0">
                    <a:pos x="140" y="0"/>
                  </a:cxn>
                  <a:cxn ang="0">
                    <a:pos x="98" y="3"/>
                  </a:cxn>
                  <a:cxn ang="0">
                    <a:pos x="51" y="13"/>
                  </a:cxn>
                  <a:cxn ang="0">
                    <a:pos x="28" y="24"/>
                  </a:cxn>
                  <a:cxn ang="0">
                    <a:pos x="14" y="35"/>
                  </a:cxn>
                  <a:cxn ang="0">
                    <a:pos x="5" y="47"/>
                  </a:cxn>
                  <a:cxn ang="0">
                    <a:pos x="0" y="59"/>
                  </a:cxn>
                  <a:cxn ang="0">
                    <a:pos x="8" y="63"/>
                  </a:cxn>
                  <a:cxn ang="0">
                    <a:pos x="10" y="52"/>
                  </a:cxn>
                  <a:cxn ang="0">
                    <a:pos x="17" y="42"/>
                  </a:cxn>
                  <a:cxn ang="0">
                    <a:pos x="30" y="33"/>
                  </a:cxn>
                  <a:cxn ang="0">
                    <a:pos x="66" y="16"/>
                  </a:cxn>
                  <a:cxn ang="0">
                    <a:pos x="113" y="7"/>
                  </a:cxn>
                  <a:cxn ang="0">
                    <a:pos x="153" y="6"/>
                  </a:cxn>
                  <a:cxn ang="0">
                    <a:pos x="201" y="13"/>
                  </a:cxn>
                  <a:cxn ang="0">
                    <a:pos x="239" y="28"/>
                  </a:cxn>
                  <a:cxn ang="0">
                    <a:pos x="257" y="39"/>
                  </a:cxn>
                  <a:cxn ang="0">
                    <a:pos x="266" y="49"/>
                  </a:cxn>
                  <a:cxn ang="0">
                    <a:pos x="270" y="60"/>
                  </a:cxn>
                  <a:cxn ang="0">
                    <a:pos x="269" y="69"/>
                  </a:cxn>
                  <a:cxn ang="0">
                    <a:pos x="264" y="81"/>
                  </a:cxn>
                  <a:cxn ang="0">
                    <a:pos x="254" y="91"/>
                  </a:cxn>
                  <a:cxn ang="0">
                    <a:pos x="239" y="100"/>
                  </a:cxn>
                  <a:cxn ang="0">
                    <a:pos x="201" y="114"/>
                  </a:cxn>
                  <a:cxn ang="0">
                    <a:pos x="153" y="120"/>
                  </a:cxn>
                  <a:cxn ang="0">
                    <a:pos x="113" y="119"/>
                  </a:cxn>
                  <a:cxn ang="0">
                    <a:pos x="66" y="110"/>
                  </a:cxn>
                  <a:cxn ang="0">
                    <a:pos x="34" y="98"/>
                  </a:cxn>
                  <a:cxn ang="0">
                    <a:pos x="21" y="89"/>
                  </a:cxn>
                  <a:cxn ang="0">
                    <a:pos x="11" y="78"/>
                  </a:cxn>
                  <a:cxn ang="0">
                    <a:pos x="8" y="66"/>
                  </a:cxn>
                </a:cxnLst>
                <a:rect l="0" t="0" r="r" b="b"/>
                <a:pathLst>
                  <a:path w="276" h="126">
                    <a:moveTo>
                      <a:pt x="0" y="63"/>
                    </a:moveTo>
                    <a:lnTo>
                      <a:pt x="0" y="63"/>
                    </a:lnTo>
                    <a:lnTo>
                      <a:pt x="0" y="66"/>
                    </a:lnTo>
                    <a:lnTo>
                      <a:pt x="2" y="70"/>
                    </a:lnTo>
                    <a:lnTo>
                      <a:pt x="3" y="73"/>
                    </a:lnTo>
                    <a:lnTo>
                      <a:pt x="3" y="76"/>
                    </a:lnTo>
                    <a:lnTo>
                      <a:pt x="5" y="79"/>
                    </a:lnTo>
                    <a:lnTo>
                      <a:pt x="6" y="83"/>
                    </a:lnTo>
                    <a:lnTo>
                      <a:pt x="9" y="85"/>
                    </a:lnTo>
                    <a:lnTo>
                      <a:pt x="11" y="89"/>
                    </a:lnTo>
                    <a:lnTo>
                      <a:pt x="14" y="91"/>
                    </a:lnTo>
                    <a:lnTo>
                      <a:pt x="17" y="94"/>
                    </a:lnTo>
                    <a:lnTo>
                      <a:pt x="21" y="96"/>
                    </a:lnTo>
                    <a:lnTo>
                      <a:pt x="24" y="100"/>
                    </a:lnTo>
                    <a:lnTo>
                      <a:pt x="28" y="102"/>
                    </a:lnTo>
                    <a:lnTo>
                      <a:pt x="32" y="104"/>
                    </a:lnTo>
                    <a:lnTo>
                      <a:pt x="36" y="106"/>
                    </a:lnTo>
                    <a:lnTo>
                      <a:pt x="41" y="108"/>
                    </a:lnTo>
                    <a:lnTo>
                      <a:pt x="51" y="113"/>
                    </a:lnTo>
                    <a:lnTo>
                      <a:pt x="62" y="115"/>
                    </a:lnTo>
                    <a:lnTo>
                      <a:pt x="72" y="119"/>
                    </a:lnTo>
                    <a:lnTo>
                      <a:pt x="84" y="121"/>
                    </a:lnTo>
                    <a:lnTo>
                      <a:pt x="98" y="124"/>
                    </a:lnTo>
                    <a:lnTo>
                      <a:pt x="111" y="125"/>
                    </a:lnTo>
                    <a:lnTo>
                      <a:pt x="125" y="126"/>
                    </a:lnTo>
                    <a:lnTo>
                      <a:pt x="140" y="126"/>
                    </a:lnTo>
                    <a:lnTo>
                      <a:pt x="140" y="126"/>
                    </a:lnTo>
                    <a:lnTo>
                      <a:pt x="154" y="126"/>
                    </a:lnTo>
                    <a:lnTo>
                      <a:pt x="168" y="125"/>
                    </a:lnTo>
                    <a:lnTo>
                      <a:pt x="182" y="124"/>
                    </a:lnTo>
                    <a:lnTo>
                      <a:pt x="194" y="121"/>
                    </a:lnTo>
                    <a:lnTo>
                      <a:pt x="206" y="119"/>
                    </a:lnTo>
                    <a:lnTo>
                      <a:pt x="216" y="115"/>
                    </a:lnTo>
                    <a:lnTo>
                      <a:pt x="227" y="113"/>
                    </a:lnTo>
                    <a:lnTo>
                      <a:pt x="237" y="108"/>
                    </a:lnTo>
                    <a:lnTo>
                      <a:pt x="242" y="106"/>
                    </a:lnTo>
                    <a:lnTo>
                      <a:pt x="245" y="104"/>
                    </a:lnTo>
                    <a:lnTo>
                      <a:pt x="250" y="102"/>
                    </a:lnTo>
                    <a:lnTo>
                      <a:pt x="254" y="100"/>
                    </a:lnTo>
                    <a:lnTo>
                      <a:pt x="256" y="96"/>
                    </a:lnTo>
                    <a:lnTo>
                      <a:pt x="260" y="94"/>
                    </a:lnTo>
                    <a:lnTo>
                      <a:pt x="263" y="91"/>
                    </a:lnTo>
                    <a:lnTo>
                      <a:pt x="266" y="89"/>
                    </a:lnTo>
                    <a:lnTo>
                      <a:pt x="268" y="85"/>
                    </a:lnTo>
                    <a:lnTo>
                      <a:pt x="270" y="83"/>
                    </a:lnTo>
                    <a:lnTo>
                      <a:pt x="272" y="79"/>
                    </a:lnTo>
                    <a:lnTo>
                      <a:pt x="274" y="76"/>
                    </a:lnTo>
                    <a:lnTo>
                      <a:pt x="275" y="73"/>
                    </a:lnTo>
                    <a:lnTo>
                      <a:pt x="275" y="70"/>
                    </a:lnTo>
                    <a:lnTo>
                      <a:pt x="276" y="66"/>
                    </a:lnTo>
                    <a:lnTo>
                      <a:pt x="276" y="63"/>
                    </a:lnTo>
                    <a:lnTo>
                      <a:pt x="276" y="63"/>
                    </a:lnTo>
                    <a:lnTo>
                      <a:pt x="276" y="59"/>
                    </a:lnTo>
                    <a:lnTo>
                      <a:pt x="275" y="57"/>
                    </a:lnTo>
                    <a:lnTo>
                      <a:pt x="275" y="53"/>
                    </a:lnTo>
                    <a:lnTo>
                      <a:pt x="274" y="49"/>
                    </a:lnTo>
                    <a:lnTo>
                      <a:pt x="272" y="47"/>
                    </a:lnTo>
                    <a:lnTo>
                      <a:pt x="270" y="43"/>
                    </a:lnTo>
                    <a:lnTo>
                      <a:pt x="268" y="41"/>
                    </a:lnTo>
                    <a:lnTo>
                      <a:pt x="266" y="37"/>
                    </a:lnTo>
                    <a:lnTo>
                      <a:pt x="263" y="35"/>
                    </a:lnTo>
                    <a:lnTo>
                      <a:pt x="260" y="33"/>
                    </a:lnTo>
                    <a:lnTo>
                      <a:pt x="256" y="29"/>
                    </a:lnTo>
                    <a:lnTo>
                      <a:pt x="254" y="27"/>
                    </a:lnTo>
                    <a:lnTo>
                      <a:pt x="250" y="24"/>
                    </a:lnTo>
                    <a:lnTo>
                      <a:pt x="245" y="22"/>
                    </a:lnTo>
                    <a:lnTo>
                      <a:pt x="242" y="19"/>
                    </a:lnTo>
                    <a:lnTo>
                      <a:pt x="237" y="18"/>
                    </a:lnTo>
                    <a:lnTo>
                      <a:pt x="227" y="13"/>
                    </a:lnTo>
                    <a:lnTo>
                      <a:pt x="216" y="10"/>
                    </a:lnTo>
                    <a:lnTo>
                      <a:pt x="206" y="7"/>
                    </a:lnTo>
                    <a:lnTo>
                      <a:pt x="194" y="5"/>
                    </a:lnTo>
                    <a:lnTo>
                      <a:pt x="182" y="3"/>
                    </a:lnTo>
                    <a:lnTo>
                      <a:pt x="168" y="1"/>
                    </a:lnTo>
                    <a:lnTo>
                      <a:pt x="154" y="0"/>
                    </a:lnTo>
                    <a:lnTo>
                      <a:pt x="140" y="0"/>
                    </a:lnTo>
                    <a:lnTo>
                      <a:pt x="140" y="0"/>
                    </a:lnTo>
                    <a:lnTo>
                      <a:pt x="125" y="0"/>
                    </a:lnTo>
                    <a:lnTo>
                      <a:pt x="111" y="1"/>
                    </a:lnTo>
                    <a:lnTo>
                      <a:pt x="98" y="3"/>
                    </a:lnTo>
                    <a:lnTo>
                      <a:pt x="84" y="5"/>
                    </a:lnTo>
                    <a:lnTo>
                      <a:pt x="72" y="7"/>
                    </a:lnTo>
                    <a:lnTo>
                      <a:pt x="62" y="10"/>
                    </a:lnTo>
                    <a:lnTo>
                      <a:pt x="51" y="13"/>
                    </a:lnTo>
                    <a:lnTo>
                      <a:pt x="41" y="18"/>
                    </a:lnTo>
                    <a:lnTo>
                      <a:pt x="36" y="19"/>
                    </a:lnTo>
                    <a:lnTo>
                      <a:pt x="32" y="22"/>
                    </a:lnTo>
                    <a:lnTo>
                      <a:pt x="28" y="24"/>
                    </a:lnTo>
                    <a:lnTo>
                      <a:pt x="24" y="27"/>
                    </a:lnTo>
                    <a:lnTo>
                      <a:pt x="21" y="29"/>
                    </a:lnTo>
                    <a:lnTo>
                      <a:pt x="17" y="33"/>
                    </a:lnTo>
                    <a:lnTo>
                      <a:pt x="14" y="35"/>
                    </a:lnTo>
                    <a:lnTo>
                      <a:pt x="11" y="37"/>
                    </a:lnTo>
                    <a:lnTo>
                      <a:pt x="9" y="41"/>
                    </a:lnTo>
                    <a:lnTo>
                      <a:pt x="6" y="43"/>
                    </a:lnTo>
                    <a:lnTo>
                      <a:pt x="5" y="47"/>
                    </a:lnTo>
                    <a:lnTo>
                      <a:pt x="3" y="49"/>
                    </a:lnTo>
                    <a:lnTo>
                      <a:pt x="3" y="53"/>
                    </a:lnTo>
                    <a:lnTo>
                      <a:pt x="2" y="57"/>
                    </a:lnTo>
                    <a:lnTo>
                      <a:pt x="0" y="59"/>
                    </a:lnTo>
                    <a:lnTo>
                      <a:pt x="0" y="63"/>
                    </a:lnTo>
                    <a:lnTo>
                      <a:pt x="0" y="63"/>
                    </a:lnTo>
                    <a:close/>
                    <a:moveTo>
                      <a:pt x="8" y="63"/>
                    </a:moveTo>
                    <a:lnTo>
                      <a:pt x="8" y="63"/>
                    </a:lnTo>
                    <a:lnTo>
                      <a:pt x="8" y="60"/>
                    </a:lnTo>
                    <a:lnTo>
                      <a:pt x="8" y="58"/>
                    </a:lnTo>
                    <a:lnTo>
                      <a:pt x="9" y="54"/>
                    </a:lnTo>
                    <a:lnTo>
                      <a:pt x="10" y="52"/>
                    </a:lnTo>
                    <a:lnTo>
                      <a:pt x="11" y="49"/>
                    </a:lnTo>
                    <a:lnTo>
                      <a:pt x="14" y="47"/>
                    </a:lnTo>
                    <a:lnTo>
                      <a:pt x="16" y="45"/>
                    </a:lnTo>
                    <a:lnTo>
                      <a:pt x="17" y="42"/>
                    </a:lnTo>
                    <a:lnTo>
                      <a:pt x="21" y="39"/>
                    </a:lnTo>
                    <a:lnTo>
                      <a:pt x="23" y="36"/>
                    </a:lnTo>
                    <a:lnTo>
                      <a:pt x="27" y="34"/>
                    </a:lnTo>
                    <a:lnTo>
                      <a:pt x="30" y="33"/>
                    </a:lnTo>
                    <a:lnTo>
                      <a:pt x="38" y="28"/>
                    </a:lnTo>
                    <a:lnTo>
                      <a:pt x="46" y="23"/>
                    </a:lnTo>
                    <a:lnTo>
                      <a:pt x="56" y="19"/>
                    </a:lnTo>
                    <a:lnTo>
                      <a:pt x="66" y="16"/>
                    </a:lnTo>
                    <a:lnTo>
                      <a:pt x="77" y="13"/>
                    </a:lnTo>
                    <a:lnTo>
                      <a:pt x="89" y="11"/>
                    </a:lnTo>
                    <a:lnTo>
                      <a:pt x="101" y="9"/>
                    </a:lnTo>
                    <a:lnTo>
                      <a:pt x="113" y="7"/>
                    </a:lnTo>
                    <a:lnTo>
                      <a:pt x="126" y="6"/>
                    </a:lnTo>
                    <a:lnTo>
                      <a:pt x="140" y="6"/>
                    </a:lnTo>
                    <a:lnTo>
                      <a:pt x="140" y="6"/>
                    </a:lnTo>
                    <a:lnTo>
                      <a:pt x="153" y="6"/>
                    </a:lnTo>
                    <a:lnTo>
                      <a:pt x="166" y="7"/>
                    </a:lnTo>
                    <a:lnTo>
                      <a:pt x="178" y="9"/>
                    </a:lnTo>
                    <a:lnTo>
                      <a:pt x="190" y="11"/>
                    </a:lnTo>
                    <a:lnTo>
                      <a:pt x="201" y="13"/>
                    </a:lnTo>
                    <a:lnTo>
                      <a:pt x="212" y="16"/>
                    </a:lnTo>
                    <a:lnTo>
                      <a:pt x="222" y="19"/>
                    </a:lnTo>
                    <a:lnTo>
                      <a:pt x="231" y="23"/>
                    </a:lnTo>
                    <a:lnTo>
                      <a:pt x="239" y="28"/>
                    </a:lnTo>
                    <a:lnTo>
                      <a:pt x="248" y="33"/>
                    </a:lnTo>
                    <a:lnTo>
                      <a:pt x="251" y="34"/>
                    </a:lnTo>
                    <a:lnTo>
                      <a:pt x="254" y="36"/>
                    </a:lnTo>
                    <a:lnTo>
                      <a:pt x="257" y="39"/>
                    </a:lnTo>
                    <a:lnTo>
                      <a:pt x="260" y="42"/>
                    </a:lnTo>
                    <a:lnTo>
                      <a:pt x="262" y="45"/>
                    </a:lnTo>
                    <a:lnTo>
                      <a:pt x="264" y="47"/>
                    </a:lnTo>
                    <a:lnTo>
                      <a:pt x="266" y="49"/>
                    </a:lnTo>
                    <a:lnTo>
                      <a:pt x="267" y="52"/>
                    </a:lnTo>
                    <a:lnTo>
                      <a:pt x="268" y="54"/>
                    </a:lnTo>
                    <a:lnTo>
                      <a:pt x="269" y="58"/>
                    </a:lnTo>
                    <a:lnTo>
                      <a:pt x="270" y="60"/>
                    </a:lnTo>
                    <a:lnTo>
                      <a:pt x="270" y="63"/>
                    </a:lnTo>
                    <a:lnTo>
                      <a:pt x="270" y="63"/>
                    </a:lnTo>
                    <a:lnTo>
                      <a:pt x="270" y="66"/>
                    </a:lnTo>
                    <a:lnTo>
                      <a:pt x="269" y="69"/>
                    </a:lnTo>
                    <a:lnTo>
                      <a:pt x="268" y="72"/>
                    </a:lnTo>
                    <a:lnTo>
                      <a:pt x="267" y="75"/>
                    </a:lnTo>
                    <a:lnTo>
                      <a:pt x="266" y="78"/>
                    </a:lnTo>
                    <a:lnTo>
                      <a:pt x="264" y="81"/>
                    </a:lnTo>
                    <a:lnTo>
                      <a:pt x="262" y="83"/>
                    </a:lnTo>
                    <a:lnTo>
                      <a:pt x="260" y="85"/>
                    </a:lnTo>
                    <a:lnTo>
                      <a:pt x="257" y="89"/>
                    </a:lnTo>
                    <a:lnTo>
                      <a:pt x="254" y="91"/>
                    </a:lnTo>
                    <a:lnTo>
                      <a:pt x="251" y="94"/>
                    </a:lnTo>
                    <a:lnTo>
                      <a:pt x="248" y="96"/>
                    </a:lnTo>
                    <a:lnTo>
                      <a:pt x="244" y="98"/>
                    </a:lnTo>
                    <a:lnTo>
                      <a:pt x="239" y="100"/>
                    </a:lnTo>
                    <a:lnTo>
                      <a:pt x="231" y="104"/>
                    </a:lnTo>
                    <a:lnTo>
                      <a:pt x="222" y="108"/>
                    </a:lnTo>
                    <a:lnTo>
                      <a:pt x="212" y="110"/>
                    </a:lnTo>
                    <a:lnTo>
                      <a:pt x="201" y="114"/>
                    </a:lnTo>
                    <a:lnTo>
                      <a:pt x="190" y="115"/>
                    </a:lnTo>
                    <a:lnTo>
                      <a:pt x="178" y="118"/>
                    </a:lnTo>
                    <a:lnTo>
                      <a:pt x="166" y="119"/>
                    </a:lnTo>
                    <a:lnTo>
                      <a:pt x="153" y="120"/>
                    </a:lnTo>
                    <a:lnTo>
                      <a:pt x="140" y="120"/>
                    </a:lnTo>
                    <a:lnTo>
                      <a:pt x="140" y="120"/>
                    </a:lnTo>
                    <a:lnTo>
                      <a:pt x="126" y="120"/>
                    </a:lnTo>
                    <a:lnTo>
                      <a:pt x="113" y="119"/>
                    </a:lnTo>
                    <a:lnTo>
                      <a:pt x="101" y="118"/>
                    </a:lnTo>
                    <a:lnTo>
                      <a:pt x="89" y="115"/>
                    </a:lnTo>
                    <a:lnTo>
                      <a:pt x="77" y="114"/>
                    </a:lnTo>
                    <a:lnTo>
                      <a:pt x="66" y="110"/>
                    </a:lnTo>
                    <a:lnTo>
                      <a:pt x="56" y="108"/>
                    </a:lnTo>
                    <a:lnTo>
                      <a:pt x="46" y="104"/>
                    </a:lnTo>
                    <a:lnTo>
                      <a:pt x="38" y="100"/>
                    </a:lnTo>
                    <a:lnTo>
                      <a:pt x="34" y="98"/>
                    </a:lnTo>
                    <a:lnTo>
                      <a:pt x="30" y="96"/>
                    </a:lnTo>
                    <a:lnTo>
                      <a:pt x="27" y="94"/>
                    </a:lnTo>
                    <a:lnTo>
                      <a:pt x="23" y="91"/>
                    </a:lnTo>
                    <a:lnTo>
                      <a:pt x="21" y="89"/>
                    </a:lnTo>
                    <a:lnTo>
                      <a:pt x="17" y="85"/>
                    </a:lnTo>
                    <a:lnTo>
                      <a:pt x="16" y="83"/>
                    </a:lnTo>
                    <a:lnTo>
                      <a:pt x="14" y="81"/>
                    </a:lnTo>
                    <a:lnTo>
                      <a:pt x="11" y="78"/>
                    </a:lnTo>
                    <a:lnTo>
                      <a:pt x="10" y="75"/>
                    </a:lnTo>
                    <a:lnTo>
                      <a:pt x="9" y="72"/>
                    </a:lnTo>
                    <a:lnTo>
                      <a:pt x="8" y="69"/>
                    </a:lnTo>
                    <a:lnTo>
                      <a:pt x="8" y="66"/>
                    </a:lnTo>
                    <a:lnTo>
                      <a:pt x="8" y="63"/>
                    </a:lnTo>
                    <a:lnTo>
                      <a:pt x="8" y="63"/>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2" name="Freeform 29"/>
              <p:cNvSpPr/>
              <p:nvPr/>
            </p:nvSpPr>
            <p:spPr bwMode="auto">
              <a:xfrm>
                <a:off x="4881562" y="1138238"/>
                <a:ext cx="69850" cy="30163"/>
              </a:xfrm>
              <a:custGeom>
                <a:avLst/>
                <a:gdLst/>
                <a:ahLst/>
                <a:cxnLst>
                  <a:cxn ang="0">
                    <a:pos x="0" y="19"/>
                  </a:cxn>
                  <a:cxn ang="0">
                    <a:pos x="1" y="16"/>
                  </a:cxn>
                  <a:cxn ang="0">
                    <a:pos x="4" y="12"/>
                  </a:cxn>
                  <a:cxn ang="0">
                    <a:pos x="7" y="9"/>
                  </a:cxn>
                  <a:cxn ang="0">
                    <a:pos x="13" y="6"/>
                  </a:cxn>
                  <a:cxn ang="0">
                    <a:pos x="19" y="4"/>
                  </a:cxn>
                  <a:cxn ang="0">
                    <a:pos x="28" y="1"/>
                  </a:cxn>
                  <a:cxn ang="0">
                    <a:pos x="35" y="0"/>
                  </a:cxn>
                  <a:cxn ang="0">
                    <a:pos x="45" y="0"/>
                  </a:cxn>
                  <a:cxn ang="0">
                    <a:pos x="49" y="0"/>
                  </a:cxn>
                  <a:cxn ang="0">
                    <a:pos x="58" y="1"/>
                  </a:cxn>
                  <a:cxn ang="0">
                    <a:pos x="66" y="3"/>
                  </a:cxn>
                  <a:cxn ang="0">
                    <a:pos x="72" y="5"/>
                  </a:cxn>
                  <a:cxn ang="0">
                    <a:pos x="78" y="7"/>
                  </a:cxn>
                  <a:cxn ang="0">
                    <a:pos x="83" y="11"/>
                  </a:cxn>
                  <a:cxn ang="0">
                    <a:pos x="87" y="15"/>
                  </a:cxn>
                  <a:cxn ang="0">
                    <a:pos x="89" y="18"/>
                  </a:cxn>
                  <a:cxn ang="0">
                    <a:pos x="89" y="19"/>
                  </a:cxn>
                  <a:cxn ang="0">
                    <a:pos x="89" y="22"/>
                  </a:cxn>
                  <a:cxn ang="0">
                    <a:pos x="87" y="25"/>
                  </a:cxn>
                  <a:cxn ang="0">
                    <a:pos x="83" y="29"/>
                  </a:cxn>
                  <a:cxn ang="0">
                    <a:pos x="78" y="33"/>
                  </a:cxn>
                  <a:cxn ang="0">
                    <a:pos x="72" y="35"/>
                  </a:cxn>
                  <a:cxn ang="0">
                    <a:pos x="66" y="37"/>
                  </a:cxn>
                  <a:cxn ang="0">
                    <a:pos x="58" y="39"/>
                  </a:cxn>
                  <a:cxn ang="0">
                    <a:pos x="49" y="39"/>
                  </a:cxn>
                  <a:cxn ang="0">
                    <a:pos x="45" y="39"/>
                  </a:cxn>
                  <a:cxn ang="0">
                    <a:pos x="40" y="39"/>
                  </a:cxn>
                  <a:cxn ang="0">
                    <a:pos x="31" y="39"/>
                  </a:cxn>
                  <a:cxn ang="0">
                    <a:pos x="23" y="37"/>
                  </a:cxn>
                  <a:cxn ang="0">
                    <a:pos x="17" y="35"/>
                  </a:cxn>
                  <a:cxn ang="0">
                    <a:pos x="10" y="33"/>
                  </a:cxn>
                  <a:cxn ang="0">
                    <a:pos x="5" y="29"/>
                  </a:cxn>
                  <a:cxn ang="0">
                    <a:pos x="3" y="25"/>
                  </a:cxn>
                  <a:cxn ang="0">
                    <a:pos x="0" y="22"/>
                  </a:cxn>
                  <a:cxn ang="0">
                    <a:pos x="0" y="19"/>
                  </a:cxn>
                </a:cxnLst>
                <a:rect l="0" t="0" r="r" b="b"/>
                <a:pathLst>
                  <a:path w="89" h="39">
                    <a:moveTo>
                      <a:pt x="0" y="19"/>
                    </a:moveTo>
                    <a:lnTo>
                      <a:pt x="0" y="19"/>
                    </a:lnTo>
                    <a:lnTo>
                      <a:pt x="0" y="18"/>
                    </a:lnTo>
                    <a:lnTo>
                      <a:pt x="1" y="16"/>
                    </a:lnTo>
                    <a:lnTo>
                      <a:pt x="3" y="15"/>
                    </a:lnTo>
                    <a:lnTo>
                      <a:pt x="4" y="12"/>
                    </a:lnTo>
                    <a:lnTo>
                      <a:pt x="5" y="11"/>
                    </a:lnTo>
                    <a:lnTo>
                      <a:pt x="7" y="9"/>
                    </a:lnTo>
                    <a:lnTo>
                      <a:pt x="10" y="7"/>
                    </a:lnTo>
                    <a:lnTo>
                      <a:pt x="13" y="6"/>
                    </a:lnTo>
                    <a:lnTo>
                      <a:pt x="17" y="5"/>
                    </a:lnTo>
                    <a:lnTo>
                      <a:pt x="19" y="4"/>
                    </a:lnTo>
                    <a:lnTo>
                      <a:pt x="23" y="3"/>
                    </a:lnTo>
                    <a:lnTo>
                      <a:pt x="28" y="1"/>
                    </a:lnTo>
                    <a:lnTo>
                      <a:pt x="31" y="1"/>
                    </a:lnTo>
                    <a:lnTo>
                      <a:pt x="35" y="0"/>
                    </a:lnTo>
                    <a:lnTo>
                      <a:pt x="40" y="0"/>
                    </a:lnTo>
                    <a:lnTo>
                      <a:pt x="45" y="0"/>
                    </a:lnTo>
                    <a:lnTo>
                      <a:pt x="45" y="0"/>
                    </a:lnTo>
                    <a:lnTo>
                      <a:pt x="49" y="0"/>
                    </a:lnTo>
                    <a:lnTo>
                      <a:pt x="53" y="0"/>
                    </a:lnTo>
                    <a:lnTo>
                      <a:pt x="58" y="1"/>
                    </a:lnTo>
                    <a:lnTo>
                      <a:pt x="61" y="1"/>
                    </a:lnTo>
                    <a:lnTo>
                      <a:pt x="66" y="3"/>
                    </a:lnTo>
                    <a:lnTo>
                      <a:pt x="70" y="4"/>
                    </a:lnTo>
                    <a:lnTo>
                      <a:pt x="72" y="5"/>
                    </a:lnTo>
                    <a:lnTo>
                      <a:pt x="76" y="6"/>
                    </a:lnTo>
                    <a:lnTo>
                      <a:pt x="78" y="7"/>
                    </a:lnTo>
                    <a:lnTo>
                      <a:pt x="81" y="9"/>
                    </a:lnTo>
                    <a:lnTo>
                      <a:pt x="83" y="11"/>
                    </a:lnTo>
                    <a:lnTo>
                      <a:pt x="85" y="12"/>
                    </a:lnTo>
                    <a:lnTo>
                      <a:pt x="87" y="15"/>
                    </a:lnTo>
                    <a:lnTo>
                      <a:pt x="88" y="16"/>
                    </a:lnTo>
                    <a:lnTo>
                      <a:pt x="89" y="18"/>
                    </a:lnTo>
                    <a:lnTo>
                      <a:pt x="89" y="19"/>
                    </a:lnTo>
                    <a:lnTo>
                      <a:pt x="89" y="19"/>
                    </a:lnTo>
                    <a:lnTo>
                      <a:pt x="89" y="19"/>
                    </a:lnTo>
                    <a:lnTo>
                      <a:pt x="89" y="22"/>
                    </a:lnTo>
                    <a:lnTo>
                      <a:pt x="88" y="24"/>
                    </a:lnTo>
                    <a:lnTo>
                      <a:pt x="87" y="25"/>
                    </a:lnTo>
                    <a:lnTo>
                      <a:pt x="85" y="28"/>
                    </a:lnTo>
                    <a:lnTo>
                      <a:pt x="83" y="29"/>
                    </a:lnTo>
                    <a:lnTo>
                      <a:pt x="81" y="30"/>
                    </a:lnTo>
                    <a:lnTo>
                      <a:pt x="78" y="33"/>
                    </a:lnTo>
                    <a:lnTo>
                      <a:pt x="76" y="34"/>
                    </a:lnTo>
                    <a:lnTo>
                      <a:pt x="72" y="35"/>
                    </a:lnTo>
                    <a:lnTo>
                      <a:pt x="70" y="36"/>
                    </a:lnTo>
                    <a:lnTo>
                      <a:pt x="66" y="37"/>
                    </a:lnTo>
                    <a:lnTo>
                      <a:pt x="61" y="37"/>
                    </a:lnTo>
                    <a:lnTo>
                      <a:pt x="58" y="39"/>
                    </a:lnTo>
                    <a:lnTo>
                      <a:pt x="53" y="39"/>
                    </a:lnTo>
                    <a:lnTo>
                      <a:pt x="49" y="39"/>
                    </a:lnTo>
                    <a:lnTo>
                      <a:pt x="45" y="39"/>
                    </a:lnTo>
                    <a:lnTo>
                      <a:pt x="45" y="39"/>
                    </a:lnTo>
                    <a:lnTo>
                      <a:pt x="45" y="39"/>
                    </a:lnTo>
                    <a:lnTo>
                      <a:pt x="40" y="39"/>
                    </a:lnTo>
                    <a:lnTo>
                      <a:pt x="35" y="39"/>
                    </a:lnTo>
                    <a:lnTo>
                      <a:pt x="31" y="39"/>
                    </a:lnTo>
                    <a:lnTo>
                      <a:pt x="28" y="37"/>
                    </a:lnTo>
                    <a:lnTo>
                      <a:pt x="23" y="37"/>
                    </a:lnTo>
                    <a:lnTo>
                      <a:pt x="19" y="36"/>
                    </a:lnTo>
                    <a:lnTo>
                      <a:pt x="17" y="35"/>
                    </a:lnTo>
                    <a:lnTo>
                      <a:pt x="13" y="34"/>
                    </a:lnTo>
                    <a:lnTo>
                      <a:pt x="10" y="33"/>
                    </a:lnTo>
                    <a:lnTo>
                      <a:pt x="7" y="30"/>
                    </a:lnTo>
                    <a:lnTo>
                      <a:pt x="5" y="29"/>
                    </a:lnTo>
                    <a:lnTo>
                      <a:pt x="4" y="28"/>
                    </a:lnTo>
                    <a:lnTo>
                      <a:pt x="3" y="25"/>
                    </a:lnTo>
                    <a:lnTo>
                      <a:pt x="1" y="24"/>
                    </a:lnTo>
                    <a:lnTo>
                      <a:pt x="0" y="22"/>
                    </a:lnTo>
                    <a:lnTo>
                      <a:pt x="0" y="19"/>
                    </a:lnTo>
                    <a:lnTo>
                      <a:pt x="0" y="19"/>
                    </a:lnTo>
                    <a:lnTo>
                      <a:pt x="0" y="19"/>
                    </a:lnTo>
                    <a:close/>
                  </a:path>
                </a:pathLst>
              </a:custGeom>
              <a:solidFill>
                <a:srgbClr val="3D61A4"/>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3" name="Freeform 30"/>
              <p:cNvSpPr>
                <a:spLocks noEditPoints="1"/>
              </p:cNvSpPr>
              <p:nvPr/>
            </p:nvSpPr>
            <p:spPr bwMode="auto">
              <a:xfrm>
                <a:off x="4881562" y="1130300"/>
                <a:ext cx="77788" cy="38100"/>
              </a:xfrm>
              <a:custGeom>
                <a:avLst/>
                <a:gdLst/>
                <a:ahLst/>
                <a:cxnLst>
                  <a:cxn ang="0">
                    <a:pos x="0" y="27"/>
                  </a:cxn>
                  <a:cxn ang="0">
                    <a:pos x="4" y="33"/>
                  </a:cxn>
                  <a:cxn ang="0">
                    <a:pos x="11" y="39"/>
                  </a:cxn>
                  <a:cxn ang="0">
                    <a:pos x="22" y="44"/>
                  </a:cxn>
                  <a:cxn ang="0">
                    <a:pos x="35" y="48"/>
                  </a:cxn>
                  <a:cxn ang="0">
                    <a:pos x="51" y="48"/>
                  </a:cxn>
                  <a:cxn ang="0">
                    <a:pos x="61" y="48"/>
                  </a:cxn>
                  <a:cxn ang="0">
                    <a:pos x="75" y="45"/>
                  </a:cxn>
                  <a:cxn ang="0">
                    <a:pos x="85" y="42"/>
                  </a:cxn>
                  <a:cxn ang="0">
                    <a:pos x="93" y="36"/>
                  </a:cxn>
                  <a:cxn ang="0">
                    <a:pos x="97" y="28"/>
                  </a:cxn>
                  <a:cxn ang="0">
                    <a:pos x="99" y="24"/>
                  </a:cxn>
                  <a:cxn ang="0">
                    <a:pos x="96" y="16"/>
                  </a:cxn>
                  <a:cxn ang="0">
                    <a:pos x="90" y="10"/>
                  </a:cxn>
                  <a:cxn ang="0">
                    <a:pos x="82" y="6"/>
                  </a:cxn>
                  <a:cxn ang="0">
                    <a:pos x="70" y="2"/>
                  </a:cxn>
                  <a:cxn ang="0">
                    <a:pos x="57" y="0"/>
                  </a:cxn>
                  <a:cxn ang="0">
                    <a:pos x="46" y="0"/>
                  </a:cxn>
                  <a:cxn ang="0">
                    <a:pos x="30" y="2"/>
                  </a:cxn>
                  <a:cxn ang="0">
                    <a:pos x="18" y="6"/>
                  </a:cxn>
                  <a:cxn ang="0">
                    <a:pos x="9" y="10"/>
                  </a:cxn>
                  <a:cxn ang="0">
                    <a:pos x="3" y="16"/>
                  </a:cxn>
                  <a:cxn ang="0">
                    <a:pos x="0" y="24"/>
                  </a:cxn>
                  <a:cxn ang="0">
                    <a:pos x="7" y="24"/>
                  </a:cxn>
                  <a:cxn ang="0">
                    <a:pos x="10" y="20"/>
                  </a:cxn>
                  <a:cxn ang="0">
                    <a:pos x="15" y="15"/>
                  </a:cxn>
                  <a:cxn ang="0">
                    <a:pos x="22" y="12"/>
                  </a:cxn>
                  <a:cxn ang="0">
                    <a:pos x="33" y="9"/>
                  </a:cxn>
                  <a:cxn ang="0">
                    <a:pos x="46" y="7"/>
                  </a:cxn>
                  <a:cxn ang="0">
                    <a:pos x="55" y="7"/>
                  </a:cxn>
                  <a:cxn ang="0">
                    <a:pos x="67" y="9"/>
                  </a:cxn>
                  <a:cxn ang="0">
                    <a:pos x="78" y="12"/>
                  </a:cxn>
                  <a:cxn ang="0">
                    <a:pos x="85" y="15"/>
                  </a:cxn>
                  <a:cxn ang="0">
                    <a:pos x="90" y="20"/>
                  </a:cxn>
                  <a:cxn ang="0">
                    <a:pos x="91" y="24"/>
                  </a:cxn>
                  <a:cxn ang="0">
                    <a:pos x="91" y="28"/>
                  </a:cxn>
                  <a:cxn ang="0">
                    <a:pos x="88" y="33"/>
                  </a:cxn>
                  <a:cxn ang="0">
                    <a:pos x="81" y="37"/>
                  </a:cxn>
                  <a:cxn ang="0">
                    <a:pos x="67" y="40"/>
                  </a:cxn>
                  <a:cxn ang="0">
                    <a:pos x="51" y="42"/>
                  </a:cxn>
                  <a:cxn ang="0">
                    <a:pos x="29" y="39"/>
                  </a:cxn>
                  <a:cxn ang="0">
                    <a:pos x="19" y="37"/>
                  </a:cxn>
                  <a:cxn ang="0">
                    <a:pos x="12" y="33"/>
                  </a:cxn>
                  <a:cxn ang="0">
                    <a:pos x="9" y="28"/>
                  </a:cxn>
                  <a:cxn ang="0">
                    <a:pos x="7" y="24"/>
                  </a:cxn>
                </a:cxnLst>
                <a:rect l="0" t="0" r="r" b="b"/>
                <a:pathLst>
                  <a:path w="99" h="48">
                    <a:moveTo>
                      <a:pt x="0" y="24"/>
                    </a:moveTo>
                    <a:lnTo>
                      <a:pt x="0" y="24"/>
                    </a:lnTo>
                    <a:lnTo>
                      <a:pt x="0" y="27"/>
                    </a:lnTo>
                    <a:lnTo>
                      <a:pt x="1" y="28"/>
                    </a:lnTo>
                    <a:lnTo>
                      <a:pt x="3" y="32"/>
                    </a:lnTo>
                    <a:lnTo>
                      <a:pt x="4" y="33"/>
                    </a:lnTo>
                    <a:lnTo>
                      <a:pt x="6" y="36"/>
                    </a:lnTo>
                    <a:lnTo>
                      <a:pt x="9" y="38"/>
                    </a:lnTo>
                    <a:lnTo>
                      <a:pt x="11" y="39"/>
                    </a:lnTo>
                    <a:lnTo>
                      <a:pt x="15" y="42"/>
                    </a:lnTo>
                    <a:lnTo>
                      <a:pt x="18" y="43"/>
                    </a:lnTo>
                    <a:lnTo>
                      <a:pt x="22" y="44"/>
                    </a:lnTo>
                    <a:lnTo>
                      <a:pt x="25" y="45"/>
                    </a:lnTo>
                    <a:lnTo>
                      <a:pt x="30" y="46"/>
                    </a:lnTo>
                    <a:lnTo>
                      <a:pt x="35" y="48"/>
                    </a:lnTo>
                    <a:lnTo>
                      <a:pt x="41" y="48"/>
                    </a:lnTo>
                    <a:lnTo>
                      <a:pt x="46" y="48"/>
                    </a:lnTo>
                    <a:lnTo>
                      <a:pt x="51" y="48"/>
                    </a:lnTo>
                    <a:lnTo>
                      <a:pt x="51" y="48"/>
                    </a:lnTo>
                    <a:lnTo>
                      <a:pt x="57" y="48"/>
                    </a:lnTo>
                    <a:lnTo>
                      <a:pt x="61" y="48"/>
                    </a:lnTo>
                    <a:lnTo>
                      <a:pt x="66" y="48"/>
                    </a:lnTo>
                    <a:lnTo>
                      <a:pt x="70" y="46"/>
                    </a:lnTo>
                    <a:lnTo>
                      <a:pt x="75" y="45"/>
                    </a:lnTo>
                    <a:lnTo>
                      <a:pt x="78" y="44"/>
                    </a:lnTo>
                    <a:lnTo>
                      <a:pt x="82" y="43"/>
                    </a:lnTo>
                    <a:lnTo>
                      <a:pt x="85" y="42"/>
                    </a:lnTo>
                    <a:lnTo>
                      <a:pt x="88" y="39"/>
                    </a:lnTo>
                    <a:lnTo>
                      <a:pt x="90" y="38"/>
                    </a:lnTo>
                    <a:lnTo>
                      <a:pt x="93" y="36"/>
                    </a:lnTo>
                    <a:lnTo>
                      <a:pt x="95" y="33"/>
                    </a:lnTo>
                    <a:lnTo>
                      <a:pt x="96" y="32"/>
                    </a:lnTo>
                    <a:lnTo>
                      <a:pt x="97" y="28"/>
                    </a:lnTo>
                    <a:lnTo>
                      <a:pt x="99" y="27"/>
                    </a:lnTo>
                    <a:lnTo>
                      <a:pt x="99" y="24"/>
                    </a:lnTo>
                    <a:lnTo>
                      <a:pt x="99" y="24"/>
                    </a:lnTo>
                    <a:lnTo>
                      <a:pt x="99" y="21"/>
                    </a:lnTo>
                    <a:lnTo>
                      <a:pt x="97" y="19"/>
                    </a:lnTo>
                    <a:lnTo>
                      <a:pt x="96" y="16"/>
                    </a:lnTo>
                    <a:lnTo>
                      <a:pt x="95" y="14"/>
                    </a:lnTo>
                    <a:lnTo>
                      <a:pt x="93" y="13"/>
                    </a:lnTo>
                    <a:lnTo>
                      <a:pt x="90" y="10"/>
                    </a:lnTo>
                    <a:lnTo>
                      <a:pt x="88" y="8"/>
                    </a:lnTo>
                    <a:lnTo>
                      <a:pt x="85" y="7"/>
                    </a:lnTo>
                    <a:lnTo>
                      <a:pt x="82" y="6"/>
                    </a:lnTo>
                    <a:lnTo>
                      <a:pt x="78" y="4"/>
                    </a:lnTo>
                    <a:lnTo>
                      <a:pt x="75" y="3"/>
                    </a:lnTo>
                    <a:lnTo>
                      <a:pt x="70" y="2"/>
                    </a:lnTo>
                    <a:lnTo>
                      <a:pt x="66" y="1"/>
                    </a:lnTo>
                    <a:lnTo>
                      <a:pt x="61" y="0"/>
                    </a:lnTo>
                    <a:lnTo>
                      <a:pt x="57" y="0"/>
                    </a:lnTo>
                    <a:lnTo>
                      <a:pt x="51" y="0"/>
                    </a:lnTo>
                    <a:lnTo>
                      <a:pt x="51" y="0"/>
                    </a:lnTo>
                    <a:lnTo>
                      <a:pt x="46" y="0"/>
                    </a:lnTo>
                    <a:lnTo>
                      <a:pt x="41" y="0"/>
                    </a:lnTo>
                    <a:lnTo>
                      <a:pt x="35" y="1"/>
                    </a:lnTo>
                    <a:lnTo>
                      <a:pt x="30" y="2"/>
                    </a:lnTo>
                    <a:lnTo>
                      <a:pt x="25" y="3"/>
                    </a:lnTo>
                    <a:lnTo>
                      <a:pt x="22" y="4"/>
                    </a:lnTo>
                    <a:lnTo>
                      <a:pt x="18" y="6"/>
                    </a:lnTo>
                    <a:lnTo>
                      <a:pt x="15" y="7"/>
                    </a:lnTo>
                    <a:lnTo>
                      <a:pt x="11" y="8"/>
                    </a:lnTo>
                    <a:lnTo>
                      <a:pt x="9" y="10"/>
                    </a:lnTo>
                    <a:lnTo>
                      <a:pt x="6" y="13"/>
                    </a:lnTo>
                    <a:lnTo>
                      <a:pt x="4" y="14"/>
                    </a:lnTo>
                    <a:lnTo>
                      <a:pt x="3" y="16"/>
                    </a:lnTo>
                    <a:lnTo>
                      <a:pt x="1" y="19"/>
                    </a:lnTo>
                    <a:lnTo>
                      <a:pt x="0" y="21"/>
                    </a:lnTo>
                    <a:lnTo>
                      <a:pt x="0" y="24"/>
                    </a:lnTo>
                    <a:lnTo>
                      <a:pt x="0" y="24"/>
                    </a:lnTo>
                    <a:close/>
                    <a:moveTo>
                      <a:pt x="7" y="24"/>
                    </a:moveTo>
                    <a:lnTo>
                      <a:pt x="7" y="24"/>
                    </a:lnTo>
                    <a:lnTo>
                      <a:pt x="7" y="22"/>
                    </a:lnTo>
                    <a:lnTo>
                      <a:pt x="9" y="21"/>
                    </a:lnTo>
                    <a:lnTo>
                      <a:pt x="10" y="20"/>
                    </a:lnTo>
                    <a:lnTo>
                      <a:pt x="11" y="19"/>
                    </a:lnTo>
                    <a:lnTo>
                      <a:pt x="12" y="18"/>
                    </a:lnTo>
                    <a:lnTo>
                      <a:pt x="15" y="15"/>
                    </a:lnTo>
                    <a:lnTo>
                      <a:pt x="17" y="14"/>
                    </a:lnTo>
                    <a:lnTo>
                      <a:pt x="19" y="13"/>
                    </a:lnTo>
                    <a:lnTo>
                      <a:pt x="22" y="12"/>
                    </a:lnTo>
                    <a:lnTo>
                      <a:pt x="25" y="10"/>
                    </a:lnTo>
                    <a:lnTo>
                      <a:pt x="29" y="9"/>
                    </a:lnTo>
                    <a:lnTo>
                      <a:pt x="33" y="9"/>
                    </a:lnTo>
                    <a:lnTo>
                      <a:pt x="37" y="8"/>
                    </a:lnTo>
                    <a:lnTo>
                      <a:pt x="41" y="8"/>
                    </a:lnTo>
                    <a:lnTo>
                      <a:pt x="46" y="7"/>
                    </a:lnTo>
                    <a:lnTo>
                      <a:pt x="51" y="7"/>
                    </a:lnTo>
                    <a:lnTo>
                      <a:pt x="51" y="7"/>
                    </a:lnTo>
                    <a:lnTo>
                      <a:pt x="55" y="7"/>
                    </a:lnTo>
                    <a:lnTo>
                      <a:pt x="60" y="8"/>
                    </a:lnTo>
                    <a:lnTo>
                      <a:pt x="64" y="8"/>
                    </a:lnTo>
                    <a:lnTo>
                      <a:pt x="67" y="9"/>
                    </a:lnTo>
                    <a:lnTo>
                      <a:pt x="71" y="9"/>
                    </a:lnTo>
                    <a:lnTo>
                      <a:pt x="75" y="10"/>
                    </a:lnTo>
                    <a:lnTo>
                      <a:pt x="78" y="12"/>
                    </a:lnTo>
                    <a:lnTo>
                      <a:pt x="81" y="13"/>
                    </a:lnTo>
                    <a:lnTo>
                      <a:pt x="83" y="14"/>
                    </a:lnTo>
                    <a:lnTo>
                      <a:pt x="85" y="15"/>
                    </a:lnTo>
                    <a:lnTo>
                      <a:pt x="88" y="18"/>
                    </a:lnTo>
                    <a:lnTo>
                      <a:pt x="89" y="19"/>
                    </a:lnTo>
                    <a:lnTo>
                      <a:pt x="90" y="20"/>
                    </a:lnTo>
                    <a:lnTo>
                      <a:pt x="91" y="21"/>
                    </a:lnTo>
                    <a:lnTo>
                      <a:pt x="91" y="22"/>
                    </a:lnTo>
                    <a:lnTo>
                      <a:pt x="91" y="24"/>
                    </a:lnTo>
                    <a:lnTo>
                      <a:pt x="91" y="24"/>
                    </a:lnTo>
                    <a:lnTo>
                      <a:pt x="91" y="26"/>
                    </a:lnTo>
                    <a:lnTo>
                      <a:pt x="91" y="28"/>
                    </a:lnTo>
                    <a:lnTo>
                      <a:pt x="90" y="30"/>
                    </a:lnTo>
                    <a:lnTo>
                      <a:pt x="89" y="32"/>
                    </a:lnTo>
                    <a:lnTo>
                      <a:pt x="88" y="33"/>
                    </a:lnTo>
                    <a:lnTo>
                      <a:pt x="85" y="34"/>
                    </a:lnTo>
                    <a:lnTo>
                      <a:pt x="83" y="36"/>
                    </a:lnTo>
                    <a:lnTo>
                      <a:pt x="81" y="37"/>
                    </a:lnTo>
                    <a:lnTo>
                      <a:pt x="78" y="38"/>
                    </a:lnTo>
                    <a:lnTo>
                      <a:pt x="75" y="39"/>
                    </a:lnTo>
                    <a:lnTo>
                      <a:pt x="67" y="40"/>
                    </a:lnTo>
                    <a:lnTo>
                      <a:pt x="60" y="42"/>
                    </a:lnTo>
                    <a:lnTo>
                      <a:pt x="51" y="42"/>
                    </a:lnTo>
                    <a:lnTo>
                      <a:pt x="51" y="42"/>
                    </a:lnTo>
                    <a:lnTo>
                      <a:pt x="41" y="42"/>
                    </a:lnTo>
                    <a:lnTo>
                      <a:pt x="33" y="40"/>
                    </a:lnTo>
                    <a:lnTo>
                      <a:pt x="29" y="39"/>
                    </a:lnTo>
                    <a:lnTo>
                      <a:pt x="25" y="39"/>
                    </a:lnTo>
                    <a:lnTo>
                      <a:pt x="22" y="38"/>
                    </a:lnTo>
                    <a:lnTo>
                      <a:pt x="19" y="37"/>
                    </a:lnTo>
                    <a:lnTo>
                      <a:pt x="17" y="36"/>
                    </a:lnTo>
                    <a:lnTo>
                      <a:pt x="15" y="34"/>
                    </a:lnTo>
                    <a:lnTo>
                      <a:pt x="12" y="33"/>
                    </a:lnTo>
                    <a:lnTo>
                      <a:pt x="11" y="32"/>
                    </a:lnTo>
                    <a:lnTo>
                      <a:pt x="10" y="30"/>
                    </a:lnTo>
                    <a:lnTo>
                      <a:pt x="9" y="28"/>
                    </a:lnTo>
                    <a:lnTo>
                      <a:pt x="7" y="26"/>
                    </a:lnTo>
                    <a:lnTo>
                      <a:pt x="7" y="24"/>
                    </a:lnTo>
                    <a:lnTo>
                      <a:pt x="7" y="24"/>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sp>
            <p:nvSpPr>
              <p:cNvPr id="14" name="Freeform 31"/>
              <p:cNvSpPr/>
              <p:nvPr/>
            </p:nvSpPr>
            <p:spPr bwMode="auto">
              <a:xfrm>
                <a:off x="4967287" y="1060450"/>
                <a:ext cx="147638" cy="31750"/>
              </a:xfrm>
              <a:custGeom>
                <a:avLst/>
                <a:gdLst/>
                <a:ahLst/>
                <a:cxnLst>
                  <a:cxn ang="0">
                    <a:pos x="0" y="18"/>
                  </a:cxn>
                  <a:cxn ang="0">
                    <a:pos x="63" y="0"/>
                  </a:cxn>
                  <a:cxn ang="0">
                    <a:pos x="187" y="36"/>
                  </a:cxn>
                  <a:cxn ang="0">
                    <a:pos x="173" y="40"/>
                  </a:cxn>
                  <a:cxn ang="0">
                    <a:pos x="76" y="11"/>
                  </a:cxn>
                  <a:cxn ang="0">
                    <a:pos x="27" y="25"/>
                  </a:cxn>
                  <a:cxn ang="0">
                    <a:pos x="0" y="18"/>
                  </a:cxn>
                  <a:cxn ang="0">
                    <a:pos x="0" y="18"/>
                  </a:cxn>
                  <a:cxn ang="0">
                    <a:pos x="0" y="18"/>
                  </a:cxn>
                </a:cxnLst>
                <a:rect l="0" t="0" r="r" b="b"/>
                <a:pathLst>
                  <a:path w="187" h="40">
                    <a:moveTo>
                      <a:pt x="0" y="18"/>
                    </a:moveTo>
                    <a:lnTo>
                      <a:pt x="63" y="0"/>
                    </a:lnTo>
                    <a:lnTo>
                      <a:pt x="187" y="36"/>
                    </a:lnTo>
                    <a:lnTo>
                      <a:pt x="173" y="40"/>
                    </a:lnTo>
                    <a:lnTo>
                      <a:pt x="76" y="11"/>
                    </a:lnTo>
                    <a:lnTo>
                      <a:pt x="27" y="25"/>
                    </a:lnTo>
                    <a:lnTo>
                      <a:pt x="0" y="18"/>
                    </a:lnTo>
                    <a:lnTo>
                      <a:pt x="0" y="18"/>
                    </a:lnTo>
                    <a:lnTo>
                      <a:pt x="0" y="18"/>
                    </a:lnTo>
                    <a:close/>
                  </a:path>
                </a:pathLst>
              </a:custGeom>
              <a:solidFill>
                <a:srgbClr val="FFFFFF"/>
              </a:solidFill>
              <a:ln w="9525">
                <a:noFill/>
                <a:round/>
              </a:ln>
            </p:spPr>
            <p:txBody>
              <a:bodyPr vert="horz" wrap="square" lIns="121920" tIns="60960" rIns="121920" bIns="60960" numCol="1" anchor="t" anchorCtr="0" compatLnSpc="1"/>
              <a:lstStyle/>
              <a:p>
                <a:endParaRPr lang="zh-CN" altLang="en-US" sz="1465" b="1">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891653" y="3674257"/>
              <a:ext cx="1356360" cy="437674"/>
            </a:xfrm>
            <a:prstGeom prst="rect">
              <a:avLst/>
            </a:prstGeom>
            <a:noFill/>
          </p:spPr>
          <p:txBody>
            <a:bodyPr wrap="non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硬件故障</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901576" y="2259119"/>
            <a:ext cx="4388848" cy="2472266"/>
            <a:chOff x="5823172" y="2560110"/>
            <a:chExt cx="3291636" cy="185420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23172" y="2560110"/>
              <a:ext cx="3291636" cy="1854200"/>
            </a:xfrm>
            <a:prstGeom prst="rect">
              <a:avLst/>
            </a:prstGeom>
          </p:spPr>
        </p:pic>
        <p:sp>
          <p:nvSpPr>
            <p:cNvPr id="17" name="文本框 16"/>
            <p:cNvSpPr txBox="1"/>
            <p:nvPr/>
          </p:nvSpPr>
          <p:spPr>
            <a:xfrm>
              <a:off x="6299076" y="3900811"/>
              <a:ext cx="1965960" cy="437674"/>
            </a:xfrm>
            <a:prstGeom prst="rect">
              <a:avLst/>
            </a:prstGeom>
            <a:noFill/>
          </p:spPr>
          <p:txBody>
            <a:bodyPr wrap="non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软件高可靠性</a:t>
              </a:r>
              <a:endParaRPr lang="zh-CN" altLang="en-US" sz="3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 name="Freeform 161"/>
            <p:cNvSpPr>
              <a:spLocks noEditPoints="1"/>
            </p:cNvSpPr>
            <p:nvPr/>
          </p:nvSpPr>
          <p:spPr bwMode="auto">
            <a:xfrm>
              <a:off x="8330401" y="3951643"/>
              <a:ext cx="360000" cy="360000"/>
            </a:xfrm>
            <a:custGeom>
              <a:avLst/>
              <a:gdLst/>
              <a:ahLst/>
              <a:cxnLst>
                <a:cxn ang="0">
                  <a:pos x="53" y="33"/>
                </a:cxn>
                <a:cxn ang="0">
                  <a:pos x="53" y="36"/>
                </a:cxn>
                <a:cxn ang="0">
                  <a:pos x="52" y="41"/>
                </a:cxn>
                <a:cxn ang="0">
                  <a:pos x="52" y="42"/>
                </a:cxn>
                <a:cxn ang="0">
                  <a:pos x="50" y="49"/>
                </a:cxn>
                <a:cxn ang="0">
                  <a:pos x="39" y="59"/>
                </a:cxn>
                <a:cxn ang="0">
                  <a:pos x="37" y="59"/>
                </a:cxn>
                <a:cxn ang="0">
                  <a:pos x="34" y="59"/>
                </a:cxn>
                <a:cxn ang="0">
                  <a:pos x="20" y="56"/>
                </a:cxn>
                <a:cxn ang="0">
                  <a:pos x="15" y="55"/>
                </a:cxn>
                <a:cxn ang="0">
                  <a:pos x="4" y="55"/>
                </a:cxn>
                <a:cxn ang="0">
                  <a:pos x="0" y="50"/>
                </a:cxn>
                <a:cxn ang="0">
                  <a:pos x="0" y="27"/>
                </a:cxn>
                <a:cxn ang="0">
                  <a:pos x="4" y="23"/>
                </a:cxn>
                <a:cxn ang="0">
                  <a:pos x="14" y="23"/>
                </a:cxn>
                <a:cxn ang="0">
                  <a:pos x="19" y="17"/>
                </a:cxn>
                <a:cxn ang="0">
                  <a:pos x="23" y="13"/>
                </a:cxn>
                <a:cxn ang="0">
                  <a:pos x="27" y="1"/>
                </a:cxn>
                <a:cxn ang="0">
                  <a:pos x="31" y="0"/>
                </a:cxn>
                <a:cxn ang="0">
                  <a:pos x="40" y="5"/>
                </a:cxn>
                <a:cxn ang="0">
                  <a:pos x="41" y="11"/>
                </a:cxn>
                <a:cxn ang="0">
                  <a:pos x="39" y="18"/>
                </a:cxn>
                <a:cxn ang="0">
                  <a:pos x="45" y="18"/>
                </a:cxn>
                <a:cxn ang="0">
                  <a:pos x="55" y="27"/>
                </a:cxn>
                <a:cxn ang="0">
                  <a:pos x="53" y="33"/>
                </a:cxn>
                <a:cxn ang="0">
                  <a:pos x="7" y="46"/>
                </a:cxn>
                <a:cxn ang="0">
                  <a:pos x="4" y="48"/>
                </a:cxn>
                <a:cxn ang="0">
                  <a:pos x="7" y="50"/>
                </a:cxn>
                <a:cxn ang="0">
                  <a:pos x="9" y="48"/>
                </a:cxn>
                <a:cxn ang="0">
                  <a:pos x="7" y="46"/>
                </a:cxn>
                <a:cxn ang="0">
                  <a:pos x="45" y="23"/>
                </a:cxn>
                <a:cxn ang="0">
                  <a:pos x="33" y="23"/>
                </a:cxn>
                <a:cxn ang="0">
                  <a:pos x="36" y="11"/>
                </a:cxn>
                <a:cxn ang="0">
                  <a:pos x="31" y="5"/>
                </a:cxn>
                <a:cxn ang="0">
                  <a:pos x="26" y="16"/>
                </a:cxn>
                <a:cxn ang="0">
                  <a:pos x="23" y="19"/>
                </a:cxn>
                <a:cxn ang="0">
                  <a:pos x="15" y="27"/>
                </a:cxn>
                <a:cxn ang="0">
                  <a:pos x="13" y="27"/>
                </a:cxn>
                <a:cxn ang="0">
                  <a:pos x="13" y="50"/>
                </a:cxn>
                <a:cxn ang="0">
                  <a:pos x="15" y="50"/>
                </a:cxn>
                <a:cxn ang="0">
                  <a:pos x="22" y="52"/>
                </a:cxn>
                <a:cxn ang="0">
                  <a:pos x="34" y="55"/>
                </a:cxn>
                <a:cxn ang="0">
                  <a:pos x="38" y="55"/>
                </a:cxn>
                <a:cxn ang="0">
                  <a:pos x="45" y="49"/>
                </a:cxn>
                <a:cxn ang="0">
                  <a:pos x="45" y="47"/>
                </a:cxn>
                <a:cxn ang="0">
                  <a:pos x="47" y="42"/>
                </a:cxn>
                <a:cxn ang="0">
                  <a:pos x="47" y="40"/>
                </a:cxn>
                <a:cxn ang="0">
                  <a:pos x="49" y="36"/>
                </a:cxn>
                <a:cxn ang="0">
                  <a:pos x="47" y="32"/>
                </a:cxn>
                <a:cxn ang="0">
                  <a:pos x="50" y="27"/>
                </a:cxn>
                <a:cxn ang="0">
                  <a:pos x="45" y="23"/>
                </a:cxn>
              </a:cxnLst>
              <a:rect l="0" t="0" r="r" b="b"/>
              <a:pathLst>
                <a:path w="55" h="59">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rgbClr val="0A9496"/>
            </a:solidFill>
            <a:ln w="9525">
              <a:noFill/>
              <a:round/>
            </a:ln>
          </p:spPr>
          <p:txBody>
            <a:bodyPr vert="horz" wrap="square" lIns="121920" tIns="60960" rIns="121920" bIns="60960" numCol="1" anchor="t" anchorCtr="0" compatLnSpc="1"/>
            <a:lstStyle/>
            <a:p>
              <a:endParaRPr lang="en-US" sz="2400"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5"/>
                                        </p:tgtEl>
                                        <p:attrNameLst>
                                          <p:attrName>ppt_x</p:attrName>
                                        </p:attrNameLst>
                                      </p:cBhvr>
                                      <p:tavLst>
                                        <p:tav tm="0">
                                          <p:val>
                                            <p:strVal val="ppt_x"/>
                                          </p:val>
                                        </p:tav>
                                        <p:tav tm="100000">
                                          <p:val>
                                            <p:strVal val="0-ppt_w/2"/>
                                          </p:val>
                                        </p:tav>
                                      </p:tavLst>
                                    </p:anim>
                                    <p:anim calcmode="lin" valueType="num">
                                      <p:cBhvr additive="base">
                                        <p:cTn id="18" dur="500"/>
                                        <p:tgtEl>
                                          <p:spTgt spid="15"/>
                                        </p:tgtEl>
                                        <p:attrNameLst>
                                          <p:attrName>ppt_y</p:attrName>
                                        </p:attrNameLst>
                                      </p:cBhvr>
                                      <p:tavLst>
                                        <p:tav tm="0">
                                          <p:val>
                                            <p:strVal val="ppt_y"/>
                                          </p:val>
                                        </p:tav>
                                        <p:tav tm="100000">
                                          <p:val>
                                            <p:strVal val="ppt_y"/>
                                          </p:val>
                                        </p:tav>
                                      </p:tavLst>
                                    </p:anim>
                                    <p:set>
                                      <p:cBhvr>
                                        <p:cTn id="19" dur="1" fill="hold">
                                          <p:stCondLst>
                                            <p:cond delay="499"/>
                                          </p:stCondLst>
                                        </p:cTn>
                                        <p:tgtEl>
                                          <p:spTgt spid="15"/>
                                        </p:tgtEl>
                                        <p:attrNameLst>
                                          <p:attrName>style.visibility</p:attrName>
                                        </p:attrNameLst>
                                      </p:cBhvr>
                                      <p:to>
                                        <p:strVal val="hidden"/>
                                      </p:to>
                                    </p:set>
                                  </p:childTnLst>
                                </p:cTn>
                              </p:par>
                              <p:par>
                                <p:cTn id="20" presetID="2" presetClass="entr" presetSubtype="2"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21" name="Group 15"/>
          <p:cNvGrpSpPr/>
          <p:nvPr/>
        </p:nvGrpSpPr>
        <p:grpSpPr bwMode="auto">
          <a:xfrm>
            <a:off x="1224009" y="720005"/>
            <a:ext cx="3527607" cy="587405"/>
            <a:chOff x="0" y="0"/>
            <a:chExt cx="2222" cy="370"/>
          </a:xfrm>
        </p:grpSpPr>
        <p:sp>
          <p:nvSpPr>
            <p:cNvPr id="34822" name="AutoShape 4"/>
            <p:cNvSpPr>
              <a:spLocks noChangeArrowheads="1"/>
            </p:cNvSpPr>
            <p:nvPr/>
          </p:nvSpPr>
          <p:spPr bwMode="auto">
            <a:xfrm>
              <a:off x="181" y="0"/>
              <a:ext cx="2041" cy="370"/>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Shark</a:t>
              </a:r>
              <a:r>
                <a:rPr lang="zh-CN" altLang="en-US" dirty="0" smtClean="0">
                  <a:solidFill>
                    <a:srgbClr val="FFFFFF"/>
                  </a:solidFill>
                  <a:effectLst>
                    <a:outerShdw blurRad="38100" dist="38100" dir="2700000" algn="tl">
                      <a:srgbClr val="000000"/>
                    </a:outerShdw>
                  </a:effectLst>
                </a:rPr>
                <a:t>与</a:t>
              </a:r>
              <a:r>
                <a:rPr lang="en-US" altLang="zh-CN" dirty="0" smtClean="0">
                  <a:solidFill>
                    <a:srgbClr val="FFFFFF"/>
                  </a:solidFill>
                  <a:effectLst>
                    <a:outerShdw blurRad="38100" dist="38100" dir="2700000" algn="tl">
                      <a:srgbClr val="000000"/>
                    </a:outerShdw>
                  </a:effectLst>
                </a:rPr>
                <a:t>hive</a:t>
              </a:r>
              <a:endParaRPr lang="zh-CN" altLang="en-US" sz="1800" b="0" dirty="0" smtClean="0">
                <a:solidFill>
                  <a:schemeClr val="tx1"/>
                </a:solidFill>
                <a:ea typeface="宋体" panose="02010600030101010101" pitchFamily="2" charset="-122"/>
              </a:endParaRPr>
            </a:p>
          </p:txBody>
        </p:sp>
        <p:pic>
          <p:nvPicPr>
            <p:cNvPr id="32776"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41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4" name="Oval 8"/>
            <p:cNvSpPr>
              <a:spLocks noChangeArrowheads="1"/>
            </p:cNvSpPr>
            <p:nvPr/>
          </p:nvSpPr>
          <p:spPr bwMode="auto">
            <a:xfrm>
              <a:off x="25" y="16"/>
              <a:ext cx="379" cy="338"/>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sp>
          <p:nvSpPr>
            <p:cNvPr id="34825" name="Text Box 9"/>
            <p:cNvSpPr txBox="1">
              <a:spLocks noChangeArrowheads="1"/>
            </p:cNvSpPr>
            <p:nvPr/>
          </p:nvSpPr>
          <p:spPr bwMode="auto">
            <a:xfrm>
              <a:off x="52" y="93"/>
              <a:ext cx="367" cy="17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1800" dirty="0" smtClean="0">
                  <a:solidFill>
                    <a:srgbClr val="FFFFFF"/>
                  </a:solidFill>
                  <a:effectLst>
                    <a:outerShdw blurRad="38100" dist="38100" dir="2700000" algn="tl">
                      <a:srgbClr val="000000"/>
                    </a:outerShdw>
                  </a:effectLst>
                </a:rPr>
                <a:t>1</a:t>
              </a:r>
              <a:r>
                <a:rPr lang="zh-CN" altLang="en-US" sz="1800" dirty="0" smtClean="0">
                  <a:solidFill>
                    <a:srgbClr val="FFFFFF"/>
                  </a:solidFill>
                  <a:effectLst>
                    <a:outerShdw blurRad="38100" dist="38100" dir="2700000" algn="tl">
                      <a:srgbClr val="000000"/>
                    </a:outerShdw>
                  </a:effectLst>
                </a:rPr>
                <a:t>.</a:t>
              </a:r>
              <a:r>
                <a:rPr lang="en-US" altLang="zh-CN" sz="1800" dirty="0">
                  <a:solidFill>
                    <a:srgbClr val="FFFFFF"/>
                  </a:solidFill>
                  <a:effectLst>
                    <a:outerShdw blurRad="38100" dist="38100" dir="2700000" algn="tl">
                      <a:srgbClr val="000000"/>
                    </a:outerShdw>
                  </a:effectLst>
                </a:rPr>
                <a:t>3</a:t>
              </a:r>
              <a:endParaRPr lang="en-US" sz="1800" dirty="0" smtClean="0">
                <a:solidFill>
                  <a:srgbClr val="FFFFFF"/>
                </a:solidFill>
                <a:effectLst>
                  <a:outerShdw blurRad="38100" dist="38100" dir="2700000" algn="tl">
                    <a:srgbClr val="000000"/>
                  </a:outerShdw>
                </a:effectLst>
              </a:endParaRPr>
            </a:p>
          </p:txBody>
        </p:sp>
      </p:grpSp>
      <p:pic>
        <p:nvPicPr>
          <p:cNvPr id="3277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7650" y="2888615"/>
            <a:ext cx="9156700" cy="380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矩形 2"/>
          <p:cNvSpPr>
            <a:spLocks noChangeArrowheads="1"/>
          </p:cNvSpPr>
          <p:nvPr/>
        </p:nvSpPr>
        <p:spPr bwMode="auto">
          <a:xfrm>
            <a:off x="1223645" y="1694180"/>
            <a:ext cx="97186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Shark 基于 Hive 修改了内存管理、物理计划、执行三个模块，并使之能运行在Spark引擎上，从而使得SQL查询的速度得到10-100倍的提升。</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anim calcmode="lin" valueType="num">
                                      <p:cBhvr additive="base">
                                        <p:cTn id="7" dur="500" fill="hold"/>
                                        <p:tgtEl>
                                          <p:spTgt spid="34821"/>
                                        </p:tgtEl>
                                        <p:attrNameLst>
                                          <p:attrName>ppt_x</p:attrName>
                                        </p:attrNameLst>
                                      </p:cBhvr>
                                      <p:tavLst>
                                        <p:tav tm="0">
                                          <p:val>
                                            <p:strVal val="0-#ppt_w/2"/>
                                          </p:val>
                                        </p:tav>
                                        <p:tav tm="100000">
                                          <p:val>
                                            <p:strVal val="#ppt_x"/>
                                          </p:val>
                                        </p:tav>
                                      </p:tavLst>
                                    </p:anim>
                                    <p:anim calcmode="lin" valueType="num">
                                      <p:cBhvr additive="base">
                                        <p:cTn id="8" dur="500" fill="hold"/>
                                        <p:tgtEl>
                                          <p:spTgt spid="348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2773">
                                            <p:txEl>
                                              <p:pRg st="0" end="0"/>
                                            </p:txEl>
                                          </p:spTgt>
                                        </p:tgtEl>
                                        <p:attrNameLst>
                                          <p:attrName>style.visibility</p:attrName>
                                        </p:attrNameLst>
                                      </p:cBhvr>
                                      <p:to>
                                        <p:strVal val="visible"/>
                                      </p:to>
                                    </p:set>
                                    <p:animEffect transition="in" filter="randombar(horizontal)">
                                      <p:cBhvr>
                                        <p:cTn id="13" dur="500"/>
                                        <p:tgtEl>
                                          <p:spTgt spid="3277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2772"/>
                                        </p:tgtEl>
                                        <p:attrNameLst>
                                          <p:attrName>style.visibility</p:attrName>
                                        </p:attrNameLst>
                                      </p:cBhvr>
                                      <p:to>
                                        <p:strVal val="visible"/>
                                      </p:to>
                                    </p:set>
                                    <p:anim calcmode="lin" valueType="num">
                                      <p:cBhvr>
                                        <p:cTn id="18" dur="500" fill="hold"/>
                                        <p:tgtEl>
                                          <p:spTgt spid="32772"/>
                                        </p:tgtEl>
                                        <p:attrNameLst>
                                          <p:attrName>ppt_w</p:attrName>
                                        </p:attrNameLst>
                                      </p:cBhvr>
                                      <p:tavLst>
                                        <p:tav tm="0">
                                          <p:val>
                                            <p:fltVal val="0"/>
                                          </p:val>
                                        </p:tav>
                                        <p:tav tm="100000">
                                          <p:val>
                                            <p:strVal val="#ppt_w"/>
                                          </p:val>
                                        </p:tav>
                                      </p:tavLst>
                                    </p:anim>
                                    <p:anim calcmode="lin" valueType="num">
                                      <p:cBhvr>
                                        <p:cTn id="19" dur="500" fill="hold"/>
                                        <p:tgtEl>
                                          <p:spTgt spid="32772"/>
                                        </p:tgtEl>
                                        <p:attrNameLst>
                                          <p:attrName>ppt_h</p:attrName>
                                        </p:attrNameLst>
                                      </p:cBhvr>
                                      <p:tavLst>
                                        <p:tav tm="0">
                                          <p:val>
                                            <p:fltVal val="0"/>
                                          </p:val>
                                        </p:tav>
                                        <p:tav tm="100000">
                                          <p:val>
                                            <p:strVal val="#ppt_h"/>
                                          </p:val>
                                        </p:tav>
                                      </p:tavLst>
                                    </p:anim>
                                    <p:animEffect transition="in" filter="fade">
                                      <p:cBhvr>
                                        <p:cTn id="20"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3" name="Group 13"/>
          <p:cNvGrpSpPr/>
          <p:nvPr/>
        </p:nvGrpSpPr>
        <p:grpSpPr bwMode="auto">
          <a:xfrm>
            <a:off x="1224009" y="720005"/>
            <a:ext cx="2951317" cy="576292"/>
            <a:chOff x="0" y="0"/>
            <a:chExt cx="1859" cy="318"/>
          </a:xfrm>
        </p:grpSpPr>
        <p:sp>
          <p:nvSpPr>
            <p:cNvPr id="2" name="AutoShape 4"/>
            <p:cNvSpPr>
              <a:spLocks noChangeArrowheads="1"/>
            </p:cNvSpPr>
            <p:nvPr/>
          </p:nvSpPr>
          <p:spPr bwMode="auto">
            <a:xfrm>
              <a:off x="98" y="0"/>
              <a:ext cx="1761"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SQL</a:t>
              </a:r>
              <a:endParaRPr lang="zh-CN" altLang="en-US" sz="1800" b="0" dirty="0" smtClean="0">
                <a:solidFill>
                  <a:schemeClr val="tx1"/>
                </a:solidFill>
                <a:ea typeface="宋体" panose="02010600030101010101" pitchFamily="2" charset="-122"/>
              </a:endParaRPr>
            </a:p>
          </p:txBody>
        </p:sp>
        <p:grpSp>
          <p:nvGrpSpPr>
            <p:cNvPr id="33799" name="Group 6"/>
            <p:cNvGrpSpPr/>
            <p:nvPr/>
          </p:nvGrpSpPr>
          <p:grpSpPr bwMode="auto">
            <a:xfrm>
              <a:off x="0" y="0"/>
              <a:ext cx="391" cy="318"/>
              <a:chOff x="0" y="0"/>
              <a:chExt cx="1836" cy="1834"/>
            </a:xfrm>
          </p:grpSpPr>
          <p:pic>
            <p:nvPicPr>
              <p:cNvPr id="3380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7"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smtClean="0">
                  <a:solidFill>
                    <a:srgbClr val="FFFFFF"/>
                  </a:solidFill>
                  <a:effectLst>
                    <a:outerShdw blurRad="38100" dist="38100" dir="2700000" algn="tl">
                      <a:srgbClr val="000000"/>
                    </a:outerShdw>
                  </a:effectLst>
                </a:rPr>
                <a:t>4</a:t>
              </a:r>
              <a:endParaRPr lang="en-US" sz="2000" dirty="0" smtClean="0">
                <a:solidFill>
                  <a:srgbClr val="FFFFFF"/>
                </a:solidFill>
                <a:effectLst>
                  <a:outerShdw blurRad="38100" dist="38100" dir="2700000" algn="tl">
                    <a:srgbClr val="000000"/>
                  </a:outerShdw>
                </a:effectLst>
              </a:endParaRPr>
            </a:p>
          </p:txBody>
        </p:sp>
      </p:grpSp>
      <p:sp>
        <p:nvSpPr>
          <p:cNvPr id="33796" name="矩形 4"/>
          <p:cNvSpPr>
            <a:spLocks noChangeArrowheads="1"/>
          </p:cNvSpPr>
          <p:nvPr/>
        </p:nvSpPr>
        <p:spPr bwMode="auto">
          <a:xfrm>
            <a:off x="1224280" y="1750695"/>
            <a:ext cx="987488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Shark缺陷：</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Shark对于Hive的太多依赖，制约了Spark的One Stack Rule Them All的既定方针，制约了Spark各个组件的相互集成</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SparkSQL 抛弃原有 Shark 的代码，汲取了 Shark 的一些优点，如内存列存储（In-Memory Columnar Storage）、Hive兼容性等，重新开发了 SparkSQL 代码；</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由于摆脱了对Hive的依赖性，SparkSQL无论在数据兼容、性能优化、组件扩展方面都得到了极大的方便</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animEffect transition="in" filter="randombar(horizontal)">
                                      <p:cBhvr>
                                        <p:cTn id="7" dur="500"/>
                                        <p:tgtEl>
                                          <p:spTgt spid="3379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3796">
                                            <p:txEl>
                                              <p:pRg st="1" end="1"/>
                                            </p:txEl>
                                          </p:spTgt>
                                        </p:tgtEl>
                                        <p:attrNameLst>
                                          <p:attrName>style.visibility</p:attrName>
                                        </p:attrNameLst>
                                      </p:cBhvr>
                                      <p:to>
                                        <p:strVal val="visible"/>
                                      </p:to>
                                    </p:set>
                                    <p:animEffect transition="in" filter="randombar(horizontal)">
                                      <p:cBhvr>
                                        <p:cTn id="10" dur="500"/>
                                        <p:tgtEl>
                                          <p:spTgt spid="3379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3796">
                                            <p:txEl>
                                              <p:pRg st="3" end="3"/>
                                            </p:txEl>
                                          </p:spTgt>
                                        </p:tgtEl>
                                        <p:attrNameLst>
                                          <p:attrName>style.visibility</p:attrName>
                                        </p:attrNameLst>
                                      </p:cBhvr>
                                      <p:to>
                                        <p:strVal val="visible"/>
                                      </p:to>
                                    </p:set>
                                    <p:animEffect transition="in" filter="randombar(horizontal)">
                                      <p:cBhvr>
                                        <p:cTn id="15" dur="500"/>
                                        <p:tgtEl>
                                          <p:spTgt spid="3379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3796">
                                            <p:txEl>
                                              <p:pRg st="5" end="5"/>
                                            </p:txEl>
                                          </p:spTgt>
                                        </p:tgtEl>
                                        <p:attrNameLst>
                                          <p:attrName>style.visibility</p:attrName>
                                        </p:attrNameLst>
                                      </p:cBhvr>
                                      <p:to>
                                        <p:strVal val="visible"/>
                                      </p:to>
                                    </p:set>
                                    <p:animEffect transition="in" filter="randombar(horizontal)">
                                      <p:cBhvr>
                                        <p:cTn id="20" dur="500"/>
                                        <p:tgtEl>
                                          <p:spTgt spid="337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7" name="Group 13"/>
          <p:cNvGrpSpPr/>
          <p:nvPr/>
        </p:nvGrpSpPr>
        <p:grpSpPr bwMode="auto">
          <a:xfrm>
            <a:off x="1224009" y="720005"/>
            <a:ext cx="3743518" cy="576292"/>
            <a:chOff x="0" y="0"/>
            <a:chExt cx="2358" cy="318"/>
          </a:xfrm>
        </p:grpSpPr>
        <p:sp>
          <p:nvSpPr>
            <p:cNvPr id="2" name="AutoShape 4"/>
            <p:cNvSpPr>
              <a:spLocks noChangeArrowheads="1"/>
            </p:cNvSpPr>
            <p:nvPr/>
          </p:nvSpPr>
          <p:spPr bwMode="auto">
            <a:xfrm>
              <a:off x="98" y="0"/>
              <a:ext cx="2260"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SQL</a:t>
              </a:r>
              <a:r>
                <a:rPr lang="zh-CN" altLang="en-US" dirty="0" smtClean="0">
                  <a:solidFill>
                    <a:srgbClr val="FFFFFF"/>
                  </a:solidFill>
                  <a:effectLst>
                    <a:outerShdw blurRad="38100" dist="38100" dir="2700000" algn="tl">
                      <a:srgbClr val="000000"/>
                    </a:outerShdw>
                  </a:effectLst>
                </a:rPr>
                <a:t>特点</a:t>
              </a:r>
              <a:endParaRPr lang="zh-CN" altLang="en-US" sz="1800" b="0" dirty="0" smtClean="0">
                <a:solidFill>
                  <a:schemeClr val="tx1"/>
                </a:solidFill>
                <a:ea typeface="宋体" panose="02010600030101010101" pitchFamily="2" charset="-122"/>
              </a:endParaRPr>
            </a:p>
          </p:txBody>
        </p:sp>
        <p:grpSp>
          <p:nvGrpSpPr>
            <p:cNvPr id="34823" name="Group 6"/>
            <p:cNvGrpSpPr/>
            <p:nvPr/>
          </p:nvGrpSpPr>
          <p:grpSpPr bwMode="auto">
            <a:xfrm>
              <a:off x="0" y="0"/>
              <a:ext cx="391" cy="318"/>
              <a:chOff x="0" y="0"/>
              <a:chExt cx="1836" cy="1834"/>
            </a:xfrm>
          </p:grpSpPr>
          <p:pic>
            <p:nvPicPr>
              <p:cNvPr id="34825"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71"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smtClean="0">
                  <a:solidFill>
                    <a:srgbClr val="FFFFFF"/>
                  </a:solidFill>
                  <a:effectLst>
                    <a:outerShdw blurRad="38100" dist="38100" dir="2700000" algn="tl">
                      <a:srgbClr val="000000"/>
                    </a:outerShdw>
                  </a:effectLst>
                </a:rPr>
                <a:t>5</a:t>
              </a:r>
              <a:endParaRPr lang="en-US" sz="2000" dirty="0" smtClean="0">
                <a:solidFill>
                  <a:srgbClr val="FFFFFF"/>
                </a:solidFill>
                <a:effectLst>
                  <a:outerShdw blurRad="38100" dist="38100" dir="2700000" algn="tl">
                    <a:srgbClr val="000000"/>
                  </a:outerShdw>
                </a:effectLst>
              </a:endParaRPr>
            </a:p>
          </p:txBody>
        </p:sp>
      </p:grpSp>
      <p:sp>
        <p:nvSpPr>
          <p:cNvPr id="34820" name="矩形 3"/>
          <p:cNvSpPr>
            <a:spLocks noChangeArrowheads="1"/>
          </p:cNvSpPr>
          <p:nvPr/>
        </p:nvSpPr>
        <p:spPr bwMode="auto">
          <a:xfrm>
            <a:off x="1224915" y="2060575"/>
            <a:ext cx="982472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数据兼容方面  即兼容Hive，还可从RDD、JSON文件中获取数据。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性能优化方面  采取In-Memory Columnar Storage、byte-code generation等优化技术。</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
                <a:srgbClr val="B88CD4"/>
              </a:buClr>
              <a:buSzTx/>
              <a:buFont typeface="Wingdings" panose="05000000000000000000" charset="0"/>
              <a:buChar char="u"/>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组件扩展方面  无论是SQL的语法解析器、分析器还是优化器都可以重新定义，进行扩展。</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animEffect transition="in" filter="randombar(horizontal)">
                                      <p:cBhvr>
                                        <p:cTn id="7" dur="500"/>
                                        <p:tgtEl>
                                          <p:spTgt spid="34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4820">
                                            <p:txEl>
                                              <p:pRg st="2" end="2"/>
                                            </p:txEl>
                                          </p:spTgt>
                                        </p:tgtEl>
                                        <p:attrNameLst>
                                          <p:attrName>style.visibility</p:attrName>
                                        </p:attrNameLst>
                                      </p:cBhvr>
                                      <p:to>
                                        <p:strVal val="visible"/>
                                      </p:to>
                                    </p:set>
                                    <p:animEffect transition="in" filter="randombar(horizontal)">
                                      <p:cBhvr>
                                        <p:cTn id="12" dur="500"/>
                                        <p:tgtEl>
                                          <p:spTgt spid="348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4820">
                                            <p:txEl>
                                              <p:pRg st="4" end="4"/>
                                            </p:txEl>
                                          </p:spTgt>
                                        </p:tgtEl>
                                        <p:attrNameLst>
                                          <p:attrName>style.visibility</p:attrName>
                                        </p:attrNameLst>
                                      </p:cBhvr>
                                      <p:to>
                                        <p:strVal val="visible"/>
                                      </p:to>
                                    </p:set>
                                    <p:animEffect transition="in" filter="randombar(horizontal)">
                                      <p:cBhvr>
                                        <p:cTn id="17" dur="500"/>
                                        <p:tgtEl>
                                          <p:spTgt spid="348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Group 13"/>
          <p:cNvGrpSpPr/>
          <p:nvPr/>
        </p:nvGrpSpPr>
        <p:grpSpPr bwMode="auto">
          <a:xfrm>
            <a:off x="1224009" y="720005"/>
            <a:ext cx="2599996" cy="576293"/>
            <a:chOff x="-4" y="0"/>
            <a:chExt cx="1603" cy="318"/>
          </a:xfrm>
        </p:grpSpPr>
        <p:sp>
          <p:nvSpPr>
            <p:cNvPr id="2" name="AutoShape 4"/>
            <p:cNvSpPr>
              <a:spLocks noChangeArrowheads="1"/>
            </p:cNvSpPr>
            <p:nvPr/>
          </p:nvSpPr>
          <p:spPr bwMode="auto">
            <a:xfrm>
              <a:off x="89" y="0"/>
              <a:ext cx="1510"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a:solidFill>
                    <a:srgbClr val="FFFFFF"/>
                  </a:solidFill>
                  <a:effectLst>
                    <a:outerShdw blurRad="38100" dist="38100" dir="2700000" algn="tl">
                      <a:srgbClr val="000000"/>
                    </a:outerShdw>
                  </a:effectLst>
                </a:rPr>
                <a:t>Overview</a:t>
              </a:r>
              <a:endParaRPr lang="zh-CN" altLang="en-US" sz="1800" b="0" dirty="0" smtClean="0">
                <a:solidFill>
                  <a:schemeClr val="tx1"/>
                </a:solidFill>
                <a:ea typeface="宋体" panose="02010600030101010101" pitchFamily="2" charset="-122"/>
              </a:endParaRPr>
            </a:p>
          </p:txBody>
        </p:sp>
        <p:grpSp>
          <p:nvGrpSpPr>
            <p:cNvPr id="35849" name="Group 6"/>
            <p:cNvGrpSpPr/>
            <p:nvPr/>
          </p:nvGrpSpPr>
          <p:grpSpPr bwMode="auto">
            <a:xfrm>
              <a:off x="0" y="0"/>
              <a:ext cx="391" cy="318"/>
              <a:chOff x="0" y="0"/>
              <a:chExt cx="1836" cy="1834"/>
            </a:xfrm>
          </p:grpSpPr>
          <p:pic>
            <p:nvPicPr>
              <p:cNvPr id="3585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5" name="Oval 8"/>
              <p:cNvSpPr>
                <a:spLocks noChangeArrowheads="1"/>
              </p:cNvSpPr>
              <p:nvPr/>
            </p:nvSpPr>
            <p:spPr bwMode="auto">
              <a:xfrm>
                <a:off x="78" y="81"/>
                <a:ext cx="1678"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7896" name="Text Box 9"/>
            <p:cNvSpPr txBox="1">
              <a:spLocks noChangeArrowheads="1"/>
            </p:cNvSpPr>
            <p:nvPr/>
          </p:nvSpPr>
          <p:spPr bwMode="auto">
            <a:xfrm>
              <a:off x="-4" y="62"/>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smtClean="0">
                  <a:solidFill>
                    <a:srgbClr val="FFFFFF"/>
                  </a:solidFill>
                  <a:effectLst>
                    <a:outerShdw blurRad="38100" dist="38100" dir="2700000" algn="tl">
                      <a:srgbClr val="000000"/>
                    </a:outerShdw>
                  </a:effectLst>
                </a:rPr>
                <a:t>6</a:t>
              </a:r>
              <a:endParaRPr lang="en-US" sz="2000" dirty="0" smtClean="0">
                <a:solidFill>
                  <a:srgbClr val="FFFFFF"/>
                </a:solidFill>
                <a:effectLst>
                  <a:outerShdw blurRad="38100" dist="38100" dir="2700000" algn="tl">
                    <a:srgbClr val="000000"/>
                  </a:outerShdw>
                </a:effectLst>
              </a:endParaRPr>
            </a:p>
          </p:txBody>
        </p:sp>
      </p:grpSp>
      <p:sp>
        <p:nvSpPr>
          <p:cNvPr id="37898" name="Rectangle 3"/>
          <p:cNvSpPr>
            <a:spLocks noGrp="1" noChangeArrowheads="1"/>
          </p:cNvSpPr>
          <p:nvPr/>
        </p:nvSpPr>
        <p:spPr bwMode="auto">
          <a:xfrm>
            <a:off x="2566806" y="1844770"/>
            <a:ext cx="6480508" cy="364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zh-CN" sz="1600">
              <a:solidFill>
                <a:srgbClr val="66FFFF"/>
              </a:solidFill>
              <a:ea typeface="宋体" panose="02010600030101010101" pitchFamily="2" charset="-122"/>
            </a:endParaRPr>
          </a:p>
        </p:txBody>
      </p:sp>
      <p:sp>
        <p:nvSpPr>
          <p:cNvPr id="35846" name="矩形 3"/>
          <p:cNvSpPr>
            <a:spLocks noChangeArrowheads="1"/>
          </p:cNvSpPr>
          <p:nvPr/>
        </p:nvSpPr>
        <p:spPr bwMode="auto">
          <a:xfrm>
            <a:off x="1224280" y="2022475"/>
            <a:ext cx="9784080"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SQL是一个用于结构化的数据处理的模块。Spark SQL和Spark RDD API的区别如下：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1、Spark SQL的接口提供更多的关于数据以及操作的结构方面的信息。</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2、Spark SQL会利用这些信息对数据操作进行额外的优化。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可以通过三种方式与Spark SQL进行交互：</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SQL、DataFrames API 、Datasets API</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这三种API/语言最终都同一个执行引擎完成操作。所以你可以选择任何一种舒服的方式来书写自己的数据处理逻辑。</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nodePh="1">
                                  <p:stCondLst>
                                    <p:cond delay="0"/>
                                  </p:stCondLst>
                                  <p:endCondLst>
                                    <p:cond evt="begin" delay="0">
                                      <p:tn val="5"/>
                                    </p:cond>
                                  </p:endCondLst>
                                  <p:childTnLst>
                                    <p:set>
                                      <p:cBhvr>
                                        <p:cTn id="6" dur="1" fill="hold">
                                          <p:stCondLst>
                                            <p:cond delay="0"/>
                                          </p:stCondLst>
                                        </p:cTn>
                                        <p:tgtEl>
                                          <p:spTgt spid="37898">
                                            <p:txEl>
                                              <p:pRg st="0" end="0"/>
                                            </p:txEl>
                                          </p:spTgt>
                                        </p:tgtEl>
                                        <p:attrNameLst>
                                          <p:attrName>style.visibility</p:attrName>
                                        </p:attrNameLst>
                                      </p:cBhvr>
                                      <p:to>
                                        <p:strVal val="visible"/>
                                      </p:to>
                                    </p:set>
                                    <p:animEffect transition="in" filter="wipe(down)">
                                      <p:cBhvr>
                                        <p:cTn id="7" dur="580">
                                          <p:stCondLst>
                                            <p:cond delay="0"/>
                                          </p:stCondLst>
                                        </p:cTn>
                                        <p:tgtEl>
                                          <p:spTgt spid="37898">
                                            <p:txEl>
                                              <p:pRg st="0" end="0"/>
                                            </p:txEl>
                                          </p:spTgt>
                                        </p:tgtEl>
                                      </p:cBhvr>
                                    </p:animEffect>
                                    <p:anim calcmode="lin" valueType="num">
                                      <p:cBhvr>
                                        <p:cTn id="8" dur="1822" tmFilter="0,0; 0.14,0.36; 0.43,0.73; 0.71,0.91; 1.0,1.0">
                                          <p:stCondLst>
                                            <p:cond delay="0"/>
                                          </p:stCondLst>
                                        </p:cTn>
                                        <p:tgtEl>
                                          <p:spTgt spid="3789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89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89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89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89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7898">
                                            <p:txEl>
                                              <p:pRg st="0" end="0"/>
                                            </p:txEl>
                                          </p:spTgt>
                                        </p:tgtEl>
                                      </p:cBhvr>
                                      <p:to x="100000" y="60000"/>
                                    </p:animScale>
                                    <p:animScale>
                                      <p:cBhvr>
                                        <p:cTn id="14" dur="166" decel="50000">
                                          <p:stCondLst>
                                            <p:cond delay="676"/>
                                          </p:stCondLst>
                                        </p:cTn>
                                        <p:tgtEl>
                                          <p:spTgt spid="37898">
                                            <p:txEl>
                                              <p:pRg st="0" end="0"/>
                                            </p:txEl>
                                          </p:spTgt>
                                        </p:tgtEl>
                                      </p:cBhvr>
                                      <p:to x="100000" y="100000"/>
                                    </p:animScale>
                                    <p:animScale>
                                      <p:cBhvr>
                                        <p:cTn id="15" dur="26">
                                          <p:stCondLst>
                                            <p:cond delay="1312"/>
                                          </p:stCondLst>
                                        </p:cTn>
                                        <p:tgtEl>
                                          <p:spTgt spid="37898">
                                            <p:txEl>
                                              <p:pRg st="0" end="0"/>
                                            </p:txEl>
                                          </p:spTgt>
                                        </p:tgtEl>
                                      </p:cBhvr>
                                      <p:to x="100000" y="80000"/>
                                    </p:animScale>
                                    <p:animScale>
                                      <p:cBhvr>
                                        <p:cTn id="16" dur="166" decel="50000">
                                          <p:stCondLst>
                                            <p:cond delay="1338"/>
                                          </p:stCondLst>
                                        </p:cTn>
                                        <p:tgtEl>
                                          <p:spTgt spid="37898">
                                            <p:txEl>
                                              <p:pRg st="0" end="0"/>
                                            </p:txEl>
                                          </p:spTgt>
                                        </p:tgtEl>
                                      </p:cBhvr>
                                      <p:to x="100000" y="100000"/>
                                    </p:animScale>
                                    <p:animScale>
                                      <p:cBhvr>
                                        <p:cTn id="17" dur="26">
                                          <p:stCondLst>
                                            <p:cond delay="1642"/>
                                          </p:stCondLst>
                                        </p:cTn>
                                        <p:tgtEl>
                                          <p:spTgt spid="37898">
                                            <p:txEl>
                                              <p:pRg st="0" end="0"/>
                                            </p:txEl>
                                          </p:spTgt>
                                        </p:tgtEl>
                                      </p:cBhvr>
                                      <p:to x="100000" y="90000"/>
                                    </p:animScale>
                                    <p:animScale>
                                      <p:cBhvr>
                                        <p:cTn id="18" dur="166" decel="50000">
                                          <p:stCondLst>
                                            <p:cond delay="1668"/>
                                          </p:stCondLst>
                                        </p:cTn>
                                        <p:tgtEl>
                                          <p:spTgt spid="37898">
                                            <p:txEl>
                                              <p:pRg st="0" end="0"/>
                                            </p:txEl>
                                          </p:spTgt>
                                        </p:tgtEl>
                                      </p:cBhvr>
                                      <p:to x="100000" y="100000"/>
                                    </p:animScale>
                                    <p:animScale>
                                      <p:cBhvr>
                                        <p:cTn id="19" dur="26">
                                          <p:stCondLst>
                                            <p:cond delay="1808"/>
                                          </p:stCondLst>
                                        </p:cTn>
                                        <p:tgtEl>
                                          <p:spTgt spid="37898">
                                            <p:txEl>
                                              <p:pRg st="0" end="0"/>
                                            </p:txEl>
                                          </p:spTgt>
                                        </p:tgtEl>
                                      </p:cBhvr>
                                      <p:to x="100000" y="95000"/>
                                    </p:animScale>
                                    <p:animScale>
                                      <p:cBhvr>
                                        <p:cTn id="20" dur="166" decel="50000">
                                          <p:stCondLst>
                                            <p:cond delay="1834"/>
                                          </p:stCondLst>
                                        </p:cTn>
                                        <p:tgtEl>
                                          <p:spTgt spid="37898">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5846"/>
                                        </p:tgtEl>
                                        <p:attrNameLst>
                                          <p:attrName>style.visibility</p:attrName>
                                        </p:attrNameLst>
                                      </p:cBhvr>
                                      <p:to>
                                        <p:strVal val="visible"/>
                                      </p:to>
                                    </p:set>
                                    <p:animEffect transition="in" filter="randombar(horizontal)">
                                      <p:cBhvr>
                                        <p:cTn id="25"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Group 13"/>
          <p:cNvGrpSpPr/>
          <p:nvPr/>
        </p:nvGrpSpPr>
        <p:grpSpPr bwMode="auto">
          <a:xfrm>
            <a:off x="1224009" y="720005"/>
            <a:ext cx="2239922" cy="576293"/>
            <a:chOff x="-4" y="0"/>
            <a:chExt cx="1381" cy="318"/>
          </a:xfrm>
        </p:grpSpPr>
        <p:sp>
          <p:nvSpPr>
            <p:cNvPr id="2" name="AutoShape 4"/>
            <p:cNvSpPr>
              <a:spLocks noChangeArrowheads="1"/>
            </p:cNvSpPr>
            <p:nvPr/>
          </p:nvSpPr>
          <p:spPr bwMode="auto">
            <a:xfrm>
              <a:off x="89" y="0"/>
              <a:ext cx="1288"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SQL</a:t>
              </a:r>
              <a:endParaRPr lang="zh-CN" altLang="en-US" sz="1800" b="0" dirty="0" smtClean="0">
                <a:solidFill>
                  <a:schemeClr val="tx1"/>
                </a:solidFill>
                <a:ea typeface="宋体" panose="02010600030101010101" pitchFamily="2" charset="-122"/>
              </a:endParaRPr>
            </a:p>
          </p:txBody>
        </p:sp>
        <p:grpSp>
          <p:nvGrpSpPr>
            <p:cNvPr id="35849" name="Group 6"/>
            <p:cNvGrpSpPr/>
            <p:nvPr/>
          </p:nvGrpSpPr>
          <p:grpSpPr bwMode="auto">
            <a:xfrm>
              <a:off x="0" y="0"/>
              <a:ext cx="391" cy="318"/>
              <a:chOff x="0" y="0"/>
              <a:chExt cx="1836" cy="1834"/>
            </a:xfrm>
          </p:grpSpPr>
          <p:pic>
            <p:nvPicPr>
              <p:cNvPr id="3585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5" name="Oval 8"/>
              <p:cNvSpPr>
                <a:spLocks noChangeArrowheads="1"/>
              </p:cNvSpPr>
              <p:nvPr/>
            </p:nvSpPr>
            <p:spPr bwMode="auto">
              <a:xfrm>
                <a:off x="78" y="81"/>
                <a:ext cx="1678"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7896" name="Text Box 9"/>
            <p:cNvSpPr txBox="1">
              <a:spLocks noChangeArrowheads="1"/>
            </p:cNvSpPr>
            <p:nvPr/>
          </p:nvSpPr>
          <p:spPr bwMode="auto">
            <a:xfrm>
              <a:off x="-4" y="62"/>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a:solidFill>
                    <a:srgbClr val="FFFFFF"/>
                  </a:solidFill>
                  <a:effectLst>
                    <a:outerShdw blurRad="38100" dist="38100" dir="2700000" algn="tl">
                      <a:srgbClr val="000000"/>
                    </a:outerShdw>
                  </a:effectLst>
                </a:rPr>
                <a:t>7</a:t>
              </a:r>
              <a:endParaRPr lang="en-US" sz="2000" dirty="0" smtClean="0">
                <a:solidFill>
                  <a:srgbClr val="FFFFFF"/>
                </a:solidFill>
                <a:effectLst>
                  <a:outerShdw blurRad="38100" dist="38100" dir="2700000" algn="tl">
                    <a:srgbClr val="000000"/>
                  </a:outerShdw>
                </a:effectLst>
              </a:endParaRPr>
            </a:p>
          </p:txBody>
        </p:sp>
      </p:grpSp>
      <p:sp>
        <p:nvSpPr>
          <p:cNvPr id="37898" name="Rectangle 3"/>
          <p:cNvSpPr>
            <a:spLocks noGrp="1" noChangeArrowheads="1"/>
          </p:cNvSpPr>
          <p:nvPr/>
        </p:nvSpPr>
        <p:spPr bwMode="auto">
          <a:xfrm>
            <a:off x="2566806" y="1844770"/>
            <a:ext cx="6480508" cy="364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zh-CN" sz="1600">
              <a:solidFill>
                <a:srgbClr val="66FFFF"/>
              </a:solidFill>
              <a:ea typeface="宋体" panose="02010600030101010101" pitchFamily="2" charset="-122"/>
            </a:endParaRPr>
          </a:p>
        </p:txBody>
      </p:sp>
      <p:sp>
        <p:nvSpPr>
          <p:cNvPr id="35846" name="矩形 3"/>
          <p:cNvSpPr>
            <a:spLocks noChangeArrowheads="1"/>
          </p:cNvSpPr>
          <p:nvPr/>
        </p:nvSpPr>
        <p:spPr bwMode="auto">
          <a:xfrm>
            <a:off x="1257935" y="1844675"/>
            <a:ext cx="9705975"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SQL的使用方式之一是用来执行SQL查询。</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特性如下：</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同时支持标准的SQL语句和HiveQL</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能够从Hive表中读取数据（需要进行配置）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查询结果将返回一个DataFrame</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支持在交互式环境中使用SQL语句</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248187" y="4487635"/>
            <a:ext cx="3057683" cy="12478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nodePh="1">
                                  <p:stCondLst>
                                    <p:cond delay="0"/>
                                  </p:stCondLst>
                                  <p:endCondLst>
                                    <p:cond evt="begin" delay="0">
                                      <p:tn val="5"/>
                                    </p:cond>
                                  </p:endCondLst>
                                  <p:childTnLst>
                                    <p:set>
                                      <p:cBhvr>
                                        <p:cTn id="6" dur="1" fill="hold">
                                          <p:stCondLst>
                                            <p:cond delay="0"/>
                                          </p:stCondLst>
                                        </p:cTn>
                                        <p:tgtEl>
                                          <p:spTgt spid="37898">
                                            <p:txEl>
                                              <p:pRg st="0" end="0"/>
                                            </p:txEl>
                                          </p:spTgt>
                                        </p:tgtEl>
                                        <p:attrNameLst>
                                          <p:attrName>style.visibility</p:attrName>
                                        </p:attrNameLst>
                                      </p:cBhvr>
                                      <p:to>
                                        <p:strVal val="visible"/>
                                      </p:to>
                                    </p:set>
                                    <p:animEffect transition="in" filter="wipe(down)">
                                      <p:cBhvr>
                                        <p:cTn id="7" dur="580">
                                          <p:stCondLst>
                                            <p:cond delay="0"/>
                                          </p:stCondLst>
                                        </p:cTn>
                                        <p:tgtEl>
                                          <p:spTgt spid="37898">
                                            <p:txEl>
                                              <p:pRg st="0" end="0"/>
                                            </p:txEl>
                                          </p:spTgt>
                                        </p:tgtEl>
                                      </p:cBhvr>
                                    </p:animEffect>
                                    <p:anim calcmode="lin" valueType="num">
                                      <p:cBhvr>
                                        <p:cTn id="8" dur="1822" tmFilter="0,0; 0.14,0.36; 0.43,0.73; 0.71,0.91; 1.0,1.0">
                                          <p:stCondLst>
                                            <p:cond delay="0"/>
                                          </p:stCondLst>
                                        </p:cTn>
                                        <p:tgtEl>
                                          <p:spTgt spid="3789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89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89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89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89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7898">
                                            <p:txEl>
                                              <p:pRg st="0" end="0"/>
                                            </p:txEl>
                                          </p:spTgt>
                                        </p:tgtEl>
                                      </p:cBhvr>
                                      <p:to x="100000" y="60000"/>
                                    </p:animScale>
                                    <p:animScale>
                                      <p:cBhvr>
                                        <p:cTn id="14" dur="166" decel="50000">
                                          <p:stCondLst>
                                            <p:cond delay="676"/>
                                          </p:stCondLst>
                                        </p:cTn>
                                        <p:tgtEl>
                                          <p:spTgt spid="37898">
                                            <p:txEl>
                                              <p:pRg st="0" end="0"/>
                                            </p:txEl>
                                          </p:spTgt>
                                        </p:tgtEl>
                                      </p:cBhvr>
                                      <p:to x="100000" y="100000"/>
                                    </p:animScale>
                                    <p:animScale>
                                      <p:cBhvr>
                                        <p:cTn id="15" dur="26">
                                          <p:stCondLst>
                                            <p:cond delay="1312"/>
                                          </p:stCondLst>
                                        </p:cTn>
                                        <p:tgtEl>
                                          <p:spTgt spid="37898">
                                            <p:txEl>
                                              <p:pRg st="0" end="0"/>
                                            </p:txEl>
                                          </p:spTgt>
                                        </p:tgtEl>
                                      </p:cBhvr>
                                      <p:to x="100000" y="80000"/>
                                    </p:animScale>
                                    <p:animScale>
                                      <p:cBhvr>
                                        <p:cTn id="16" dur="166" decel="50000">
                                          <p:stCondLst>
                                            <p:cond delay="1338"/>
                                          </p:stCondLst>
                                        </p:cTn>
                                        <p:tgtEl>
                                          <p:spTgt spid="37898">
                                            <p:txEl>
                                              <p:pRg st="0" end="0"/>
                                            </p:txEl>
                                          </p:spTgt>
                                        </p:tgtEl>
                                      </p:cBhvr>
                                      <p:to x="100000" y="100000"/>
                                    </p:animScale>
                                    <p:animScale>
                                      <p:cBhvr>
                                        <p:cTn id="17" dur="26">
                                          <p:stCondLst>
                                            <p:cond delay="1642"/>
                                          </p:stCondLst>
                                        </p:cTn>
                                        <p:tgtEl>
                                          <p:spTgt spid="37898">
                                            <p:txEl>
                                              <p:pRg st="0" end="0"/>
                                            </p:txEl>
                                          </p:spTgt>
                                        </p:tgtEl>
                                      </p:cBhvr>
                                      <p:to x="100000" y="90000"/>
                                    </p:animScale>
                                    <p:animScale>
                                      <p:cBhvr>
                                        <p:cTn id="18" dur="166" decel="50000">
                                          <p:stCondLst>
                                            <p:cond delay="1668"/>
                                          </p:stCondLst>
                                        </p:cTn>
                                        <p:tgtEl>
                                          <p:spTgt spid="37898">
                                            <p:txEl>
                                              <p:pRg st="0" end="0"/>
                                            </p:txEl>
                                          </p:spTgt>
                                        </p:tgtEl>
                                      </p:cBhvr>
                                      <p:to x="100000" y="100000"/>
                                    </p:animScale>
                                    <p:animScale>
                                      <p:cBhvr>
                                        <p:cTn id="19" dur="26">
                                          <p:stCondLst>
                                            <p:cond delay="1808"/>
                                          </p:stCondLst>
                                        </p:cTn>
                                        <p:tgtEl>
                                          <p:spTgt spid="37898">
                                            <p:txEl>
                                              <p:pRg st="0" end="0"/>
                                            </p:txEl>
                                          </p:spTgt>
                                        </p:tgtEl>
                                      </p:cBhvr>
                                      <p:to x="100000" y="95000"/>
                                    </p:animScale>
                                    <p:animScale>
                                      <p:cBhvr>
                                        <p:cTn id="20" dur="166" decel="50000">
                                          <p:stCondLst>
                                            <p:cond delay="1834"/>
                                          </p:stCondLst>
                                        </p:cTn>
                                        <p:tgtEl>
                                          <p:spTgt spid="37898">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980988" y="266714"/>
            <a:ext cx="7277475" cy="45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45791" dir="3378596" algn="ctr" rotWithShape="0">
                    <a:srgbClr val="000000"/>
                  </a:outerShdw>
                </a:effectLst>
              </a14:hiddenEffects>
            </a:ext>
          </a:extLst>
        </p:spPr>
        <p:txBody>
          <a:bodyPr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 typeface="Wingdings" panose="05000000000000000000" pitchFamily="2" charset="2"/>
              <a:buNone/>
            </a:pPr>
            <a:r>
              <a:rPr lang="zh-CN" altLang="en-US" sz="3400">
                <a:solidFill>
                  <a:schemeClr val="tx1"/>
                </a:solidFill>
                <a:latin typeface="黑体" panose="02010609060101010101" pitchFamily="49" charset="-122"/>
              </a:rPr>
              <a:t>四、</a:t>
            </a:r>
            <a:r>
              <a:rPr lang="en-US" altLang="zh-CN" sz="3200">
                <a:solidFill>
                  <a:schemeClr val="tx1"/>
                </a:solidFill>
                <a:latin typeface="黑体" panose="02010609060101010101" pitchFamily="49" charset="-122"/>
              </a:rPr>
              <a:t>BDAS</a:t>
            </a:r>
            <a:r>
              <a:rPr lang="zh-CN" altLang="en-US" sz="3200">
                <a:solidFill>
                  <a:schemeClr val="tx1"/>
                </a:solidFill>
                <a:latin typeface="黑体" panose="02010609060101010101" pitchFamily="49" charset="-122"/>
              </a:rPr>
              <a:t>简介</a:t>
            </a:r>
            <a:endParaRPr lang="zh-CN" altLang="en-US" sz="3200">
              <a:solidFill>
                <a:schemeClr val="tx1"/>
              </a:solidFill>
              <a:latin typeface="黑体" panose="02010609060101010101" pitchFamily="49" charset="-122"/>
            </a:endParaRPr>
          </a:p>
        </p:txBody>
      </p:sp>
      <p:grpSp>
        <p:nvGrpSpPr>
          <p:cNvPr id="37891" name="Group 13"/>
          <p:cNvGrpSpPr/>
          <p:nvPr/>
        </p:nvGrpSpPr>
        <p:grpSpPr bwMode="auto">
          <a:xfrm>
            <a:off x="1224009" y="720005"/>
            <a:ext cx="3175792" cy="576293"/>
            <a:chOff x="-4" y="0"/>
            <a:chExt cx="1958" cy="318"/>
          </a:xfrm>
        </p:grpSpPr>
        <p:sp>
          <p:nvSpPr>
            <p:cNvPr id="2" name="AutoShape 4"/>
            <p:cNvSpPr>
              <a:spLocks noChangeArrowheads="1"/>
            </p:cNvSpPr>
            <p:nvPr/>
          </p:nvSpPr>
          <p:spPr bwMode="auto">
            <a:xfrm>
              <a:off x="133" y="0"/>
              <a:ext cx="1821"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en-US" altLang="zh-CN" dirty="0" err="1" smtClean="0">
                  <a:solidFill>
                    <a:srgbClr val="FFFFFF"/>
                  </a:solidFill>
                  <a:effectLst>
                    <a:outerShdw blurRad="38100" dist="38100" dir="2700000" algn="tl">
                      <a:srgbClr val="000000"/>
                    </a:outerShdw>
                  </a:effectLst>
                </a:rPr>
                <a:t>DataFrames</a:t>
              </a:r>
              <a:endParaRPr lang="zh-CN" altLang="en-US" sz="1800" b="0" dirty="0" smtClean="0">
                <a:solidFill>
                  <a:schemeClr val="tx1"/>
                </a:solidFill>
                <a:ea typeface="宋体" panose="02010600030101010101" pitchFamily="2" charset="-122"/>
              </a:endParaRPr>
            </a:p>
          </p:txBody>
        </p:sp>
        <p:grpSp>
          <p:nvGrpSpPr>
            <p:cNvPr id="35849" name="Group 6"/>
            <p:cNvGrpSpPr/>
            <p:nvPr/>
          </p:nvGrpSpPr>
          <p:grpSpPr bwMode="auto">
            <a:xfrm>
              <a:off x="0" y="0"/>
              <a:ext cx="391" cy="318"/>
              <a:chOff x="0" y="0"/>
              <a:chExt cx="1836" cy="1834"/>
            </a:xfrm>
          </p:grpSpPr>
          <p:pic>
            <p:nvPicPr>
              <p:cNvPr id="35851"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5" name="Oval 8"/>
              <p:cNvSpPr>
                <a:spLocks noChangeArrowheads="1"/>
              </p:cNvSpPr>
              <p:nvPr/>
            </p:nvSpPr>
            <p:spPr bwMode="auto">
              <a:xfrm>
                <a:off x="78" y="81"/>
                <a:ext cx="1678"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7896" name="Text Box 9"/>
            <p:cNvSpPr txBox="1">
              <a:spLocks noChangeArrowheads="1"/>
            </p:cNvSpPr>
            <p:nvPr/>
          </p:nvSpPr>
          <p:spPr bwMode="auto">
            <a:xfrm>
              <a:off x="-4" y="62"/>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1</a:t>
              </a:r>
              <a:r>
                <a:rPr lang="zh-CN" altLang="en-US" sz="2000" dirty="0" smtClean="0">
                  <a:solidFill>
                    <a:srgbClr val="FFFFFF"/>
                  </a:solidFill>
                  <a:effectLst>
                    <a:outerShdw blurRad="38100" dist="38100" dir="2700000" algn="tl">
                      <a:srgbClr val="000000"/>
                    </a:outerShdw>
                  </a:effectLst>
                </a:rPr>
                <a:t>.</a:t>
              </a:r>
              <a:r>
                <a:rPr lang="en-US" altLang="zh-CN" sz="2000" dirty="0">
                  <a:solidFill>
                    <a:srgbClr val="FFFFFF"/>
                  </a:solidFill>
                  <a:effectLst>
                    <a:outerShdw blurRad="38100" dist="38100" dir="2700000" algn="tl">
                      <a:srgbClr val="000000"/>
                    </a:outerShdw>
                  </a:effectLst>
                </a:rPr>
                <a:t>7</a:t>
              </a:r>
              <a:endParaRPr lang="en-US" sz="2000" dirty="0" smtClean="0">
                <a:solidFill>
                  <a:srgbClr val="FFFFFF"/>
                </a:solidFill>
                <a:effectLst>
                  <a:outerShdw blurRad="38100" dist="38100" dir="2700000" algn="tl">
                    <a:srgbClr val="000000"/>
                  </a:outerShdw>
                </a:effectLst>
              </a:endParaRPr>
            </a:p>
          </p:txBody>
        </p:sp>
      </p:grpSp>
      <p:sp>
        <p:nvSpPr>
          <p:cNvPr id="37898" name="Rectangle 3"/>
          <p:cNvSpPr>
            <a:spLocks noGrp="1" noChangeArrowheads="1"/>
          </p:cNvSpPr>
          <p:nvPr/>
        </p:nvSpPr>
        <p:spPr bwMode="auto">
          <a:xfrm>
            <a:off x="2566806" y="1844770"/>
            <a:ext cx="6480508" cy="364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endParaRPr lang="zh-CN" altLang="zh-CN" sz="1600">
              <a:solidFill>
                <a:srgbClr val="66FFFF"/>
              </a:solidFill>
              <a:ea typeface="宋体" panose="02010600030101010101" pitchFamily="2" charset="-122"/>
            </a:endParaRPr>
          </a:p>
        </p:txBody>
      </p:sp>
      <p:sp>
        <p:nvSpPr>
          <p:cNvPr id="3" name="文本框 2"/>
          <p:cNvSpPr txBox="1"/>
          <p:nvPr/>
        </p:nvSpPr>
        <p:spPr>
          <a:xfrm>
            <a:off x="1224915" y="1988820"/>
            <a:ext cx="9874885" cy="4092575"/>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DataFrame用来描述结构化的数据。</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Spark官方给出的定义为：</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 DataFrame is a distributed collection of data organized into named columns.</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DataFrame概念上等同于关系型数据库中的一个表或者R/Python语言中的data frame， 不同的是Spark提供更丰富的优化。</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DataFrame可从多种资源中构建：结构化的数据文件、hive中的表、外部数据库、现有的RDD等。</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DataFrame提供了丰富的API。</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nodePh="1">
                                  <p:stCondLst>
                                    <p:cond delay="0"/>
                                  </p:stCondLst>
                                  <p:endCondLst>
                                    <p:cond evt="begin" delay="0">
                                      <p:tn val="5"/>
                                    </p:cond>
                                  </p:endCondLst>
                                  <p:childTnLst>
                                    <p:set>
                                      <p:cBhvr>
                                        <p:cTn id="6" dur="1" fill="hold">
                                          <p:stCondLst>
                                            <p:cond delay="0"/>
                                          </p:stCondLst>
                                        </p:cTn>
                                        <p:tgtEl>
                                          <p:spTgt spid="37898">
                                            <p:txEl>
                                              <p:pRg st="0" end="0"/>
                                            </p:txEl>
                                          </p:spTgt>
                                        </p:tgtEl>
                                        <p:attrNameLst>
                                          <p:attrName>style.visibility</p:attrName>
                                        </p:attrNameLst>
                                      </p:cBhvr>
                                      <p:to>
                                        <p:strVal val="visible"/>
                                      </p:to>
                                    </p:set>
                                    <p:animEffect transition="in" filter="wipe(down)">
                                      <p:cBhvr>
                                        <p:cTn id="7" dur="580">
                                          <p:stCondLst>
                                            <p:cond delay="0"/>
                                          </p:stCondLst>
                                        </p:cTn>
                                        <p:tgtEl>
                                          <p:spTgt spid="37898">
                                            <p:txEl>
                                              <p:pRg st="0" end="0"/>
                                            </p:txEl>
                                          </p:spTgt>
                                        </p:tgtEl>
                                      </p:cBhvr>
                                    </p:animEffect>
                                    <p:anim calcmode="lin" valueType="num">
                                      <p:cBhvr>
                                        <p:cTn id="8" dur="1822" tmFilter="0,0; 0.14,0.36; 0.43,0.73; 0.71,0.91; 1.0,1.0">
                                          <p:stCondLst>
                                            <p:cond delay="0"/>
                                          </p:stCondLst>
                                        </p:cTn>
                                        <p:tgtEl>
                                          <p:spTgt spid="3789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789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789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789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789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7898">
                                            <p:txEl>
                                              <p:pRg st="0" end="0"/>
                                            </p:txEl>
                                          </p:spTgt>
                                        </p:tgtEl>
                                      </p:cBhvr>
                                      <p:to x="100000" y="60000"/>
                                    </p:animScale>
                                    <p:animScale>
                                      <p:cBhvr>
                                        <p:cTn id="14" dur="166" decel="50000">
                                          <p:stCondLst>
                                            <p:cond delay="676"/>
                                          </p:stCondLst>
                                        </p:cTn>
                                        <p:tgtEl>
                                          <p:spTgt spid="37898">
                                            <p:txEl>
                                              <p:pRg st="0" end="0"/>
                                            </p:txEl>
                                          </p:spTgt>
                                        </p:tgtEl>
                                      </p:cBhvr>
                                      <p:to x="100000" y="100000"/>
                                    </p:animScale>
                                    <p:animScale>
                                      <p:cBhvr>
                                        <p:cTn id="15" dur="26">
                                          <p:stCondLst>
                                            <p:cond delay="1312"/>
                                          </p:stCondLst>
                                        </p:cTn>
                                        <p:tgtEl>
                                          <p:spTgt spid="37898">
                                            <p:txEl>
                                              <p:pRg st="0" end="0"/>
                                            </p:txEl>
                                          </p:spTgt>
                                        </p:tgtEl>
                                      </p:cBhvr>
                                      <p:to x="100000" y="80000"/>
                                    </p:animScale>
                                    <p:animScale>
                                      <p:cBhvr>
                                        <p:cTn id="16" dur="166" decel="50000">
                                          <p:stCondLst>
                                            <p:cond delay="1338"/>
                                          </p:stCondLst>
                                        </p:cTn>
                                        <p:tgtEl>
                                          <p:spTgt spid="37898">
                                            <p:txEl>
                                              <p:pRg st="0" end="0"/>
                                            </p:txEl>
                                          </p:spTgt>
                                        </p:tgtEl>
                                      </p:cBhvr>
                                      <p:to x="100000" y="100000"/>
                                    </p:animScale>
                                    <p:animScale>
                                      <p:cBhvr>
                                        <p:cTn id="17" dur="26">
                                          <p:stCondLst>
                                            <p:cond delay="1642"/>
                                          </p:stCondLst>
                                        </p:cTn>
                                        <p:tgtEl>
                                          <p:spTgt spid="37898">
                                            <p:txEl>
                                              <p:pRg st="0" end="0"/>
                                            </p:txEl>
                                          </p:spTgt>
                                        </p:tgtEl>
                                      </p:cBhvr>
                                      <p:to x="100000" y="90000"/>
                                    </p:animScale>
                                    <p:animScale>
                                      <p:cBhvr>
                                        <p:cTn id="18" dur="166" decel="50000">
                                          <p:stCondLst>
                                            <p:cond delay="1668"/>
                                          </p:stCondLst>
                                        </p:cTn>
                                        <p:tgtEl>
                                          <p:spTgt spid="37898">
                                            <p:txEl>
                                              <p:pRg st="0" end="0"/>
                                            </p:txEl>
                                          </p:spTgt>
                                        </p:tgtEl>
                                      </p:cBhvr>
                                      <p:to x="100000" y="100000"/>
                                    </p:animScale>
                                    <p:animScale>
                                      <p:cBhvr>
                                        <p:cTn id="19" dur="26">
                                          <p:stCondLst>
                                            <p:cond delay="1808"/>
                                          </p:stCondLst>
                                        </p:cTn>
                                        <p:tgtEl>
                                          <p:spTgt spid="37898">
                                            <p:txEl>
                                              <p:pRg st="0" end="0"/>
                                            </p:txEl>
                                          </p:spTgt>
                                        </p:tgtEl>
                                      </p:cBhvr>
                                      <p:to x="100000" y="95000"/>
                                    </p:animScale>
                                    <p:animScale>
                                      <p:cBhvr>
                                        <p:cTn id="20" dur="166" decel="50000">
                                          <p:stCondLst>
                                            <p:cond delay="1834"/>
                                          </p:stCondLst>
                                        </p:cTn>
                                        <p:tgtEl>
                                          <p:spTgt spid="37898">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r>
              <a:rPr lang="zh-CN" altLang="en-US" sz="3400" smtClean="0">
                <a:latin typeface="黑体" panose="02010609060101010101" pitchFamily="49" charset="-122"/>
                <a:ea typeface="黑体" panose="02010609060101010101" pitchFamily="49" charset="-122"/>
              </a:rPr>
              <a:t>四、</a:t>
            </a:r>
            <a:r>
              <a:rPr lang="en-US" altLang="zh-CN" sz="3200" smtClean="0">
                <a:latin typeface="黑体" panose="02010609060101010101" pitchFamily="49" charset="-122"/>
                <a:ea typeface="黑体" panose="02010609060101010101" pitchFamily="49" charset="-122"/>
              </a:rPr>
              <a:t>BDAS</a:t>
            </a:r>
            <a:r>
              <a:rPr lang="zh-CN" altLang="en-US" sz="3200" smtClean="0">
                <a:latin typeface="黑体" panose="02010609060101010101" pitchFamily="49" charset="-122"/>
                <a:ea typeface="黑体" panose="02010609060101010101" pitchFamily="49" charset="-122"/>
              </a:rPr>
              <a:t>简介</a:t>
            </a:r>
            <a:endParaRPr lang="zh-CN" altLang="en-US" sz="3200" smtClean="0">
              <a:latin typeface="黑体" panose="02010609060101010101" pitchFamily="49" charset="-122"/>
              <a:ea typeface="黑体" panose="02010609060101010101" pitchFamily="49" charset="-122"/>
            </a:endParaRPr>
          </a:p>
        </p:txBody>
      </p:sp>
      <p:grpSp>
        <p:nvGrpSpPr>
          <p:cNvPr id="38915" name="Group 13"/>
          <p:cNvGrpSpPr/>
          <p:nvPr/>
        </p:nvGrpSpPr>
        <p:grpSpPr bwMode="auto">
          <a:xfrm>
            <a:off x="1224009" y="720005"/>
            <a:ext cx="4032458" cy="576293"/>
            <a:chOff x="0" y="0"/>
            <a:chExt cx="2540" cy="318"/>
          </a:xfrm>
        </p:grpSpPr>
        <p:sp>
          <p:nvSpPr>
            <p:cNvPr id="2" name="AutoShape 4"/>
            <p:cNvSpPr>
              <a:spLocks noChangeArrowheads="1"/>
            </p:cNvSpPr>
            <p:nvPr/>
          </p:nvSpPr>
          <p:spPr bwMode="auto">
            <a:xfrm>
              <a:off x="98" y="0"/>
              <a:ext cx="2442"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 Streaming</a:t>
              </a:r>
              <a:endParaRPr lang="zh-CN" altLang="en-US" sz="1800" b="0" dirty="0" smtClean="0">
                <a:solidFill>
                  <a:schemeClr val="tx1"/>
                </a:solidFill>
                <a:ea typeface="宋体" panose="02010600030101010101" pitchFamily="2" charset="-122"/>
              </a:endParaRPr>
            </a:p>
          </p:txBody>
        </p:sp>
        <p:grpSp>
          <p:nvGrpSpPr>
            <p:cNvPr id="36872" name="Group 6"/>
            <p:cNvGrpSpPr/>
            <p:nvPr/>
          </p:nvGrpSpPr>
          <p:grpSpPr bwMode="auto">
            <a:xfrm>
              <a:off x="0" y="0"/>
              <a:ext cx="391" cy="318"/>
              <a:chOff x="0" y="0"/>
              <a:chExt cx="1836" cy="1834"/>
            </a:xfrm>
          </p:grpSpPr>
          <p:pic>
            <p:nvPicPr>
              <p:cNvPr id="36874"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9"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  2</a:t>
              </a:r>
              <a:endParaRPr lang="en-US" sz="2000" dirty="0" smtClean="0">
                <a:solidFill>
                  <a:srgbClr val="FFFFFF"/>
                </a:solidFill>
                <a:effectLst>
                  <a:outerShdw blurRad="38100" dist="38100" dir="2700000" algn="tl">
                    <a:srgbClr val="000000"/>
                  </a:outerShdw>
                </a:effectLst>
              </a:endParaRPr>
            </a:p>
          </p:txBody>
        </p:sp>
      </p:grpSp>
      <p:sp>
        <p:nvSpPr>
          <p:cNvPr id="36869" name="矩形 4"/>
          <p:cNvSpPr>
            <a:spLocks noChangeArrowheads="1"/>
          </p:cNvSpPr>
          <p:nvPr/>
        </p:nvSpPr>
        <p:spPr bwMode="auto">
          <a:xfrm>
            <a:off x="1224280" y="2186305"/>
            <a:ext cx="986726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Streaming 是建立在Spark上的实时计算框架，通过它提供的丰富的API、基于内存的高速执行引擎，用户可以结合流式、批处理和交互试查询应用。</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Streaming 通过将流数据按指定时间片累积为RDD，然后将每个RDD进行批处理，进而实现大规模的流数据处理。其吞吐量能够超越现有主流流处理框架Storm，并提供丰富的API用于流数据计算。</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randombar(horizontal)">
                                      <p:cBhvr>
                                        <p:cTn id="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43" name="Group 13"/>
          <p:cNvGrpSpPr/>
          <p:nvPr/>
        </p:nvGrpSpPr>
        <p:grpSpPr bwMode="auto">
          <a:xfrm>
            <a:off x="1224009" y="720005"/>
            <a:ext cx="3887987" cy="576292"/>
            <a:chOff x="0" y="0"/>
            <a:chExt cx="2449" cy="318"/>
          </a:xfrm>
        </p:grpSpPr>
        <p:sp>
          <p:nvSpPr>
            <p:cNvPr id="39944" name="AutoShape 4"/>
            <p:cNvSpPr>
              <a:spLocks noChangeArrowheads="1"/>
            </p:cNvSpPr>
            <p:nvPr/>
          </p:nvSpPr>
          <p:spPr bwMode="auto">
            <a:xfrm>
              <a:off x="98" y="0"/>
              <a:ext cx="2351" cy="318"/>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a:t>
              </a:r>
              <a:r>
                <a:rPr lang="zh-CN" altLang="en-US" dirty="0" smtClean="0">
                  <a:solidFill>
                    <a:srgbClr val="FFFFFF"/>
                  </a:solidFill>
                  <a:effectLst>
                    <a:outerShdw blurRad="38100" dist="38100" dir="2700000" algn="tl">
                      <a:srgbClr val="000000"/>
                    </a:outerShdw>
                  </a:effectLst>
                </a:rPr>
                <a:t>计算流程</a:t>
              </a:r>
              <a:endParaRPr lang="zh-CN" altLang="en-US" sz="1800" b="0" dirty="0" smtClean="0">
                <a:solidFill>
                  <a:schemeClr val="tx1"/>
                </a:solidFill>
                <a:ea typeface="宋体" panose="02010600030101010101" pitchFamily="2" charset="-122"/>
              </a:endParaRPr>
            </a:p>
          </p:txBody>
        </p:sp>
        <p:grpSp>
          <p:nvGrpSpPr>
            <p:cNvPr id="37896" name="Group 6"/>
            <p:cNvGrpSpPr/>
            <p:nvPr/>
          </p:nvGrpSpPr>
          <p:grpSpPr bwMode="auto">
            <a:xfrm>
              <a:off x="0" y="0"/>
              <a:ext cx="391" cy="318"/>
              <a:chOff x="0" y="0"/>
              <a:chExt cx="1836" cy="1834"/>
            </a:xfrm>
          </p:grpSpPr>
          <p:pic>
            <p:nvPicPr>
              <p:cNvPr id="37898" name="Picture 7" descr="bal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8"/>
              <p:cNvSpPr>
                <a:spLocks noChangeArrowheads="1"/>
              </p:cNvSpPr>
              <p:nvPr/>
            </p:nvSpPr>
            <p:spPr bwMode="auto">
              <a:xfrm>
                <a:off x="80" y="81"/>
                <a:ext cx="1676"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39948" name="Text Box 9"/>
            <p:cNvSpPr txBox="1">
              <a:spLocks noChangeArrowheads="1"/>
            </p:cNvSpPr>
            <p:nvPr/>
          </p:nvSpPr>
          <p:spPr bwMode="auto">
            <a:xfrm>
              <a:off x="20" y="80"/>
              <a:ext cx="342" cy="170"/>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2.1</a:t>
              </a:r>
              <a:endParaRPr lang="en-US" sz="2000" dirty="0" smtClean="0">
                <a:solidFill>
                  <a:srgbClr val="FFFFFF"/>
                </a:solidFill>
                <a:effectLst>
                  <a:outerShdw blurRad="38100" dist="38100" dir="2700000" algn="tl">
                    <a:srgbClr val="000000"/>
                  </a:outerShdw>
                </a:effectLst>
              </a:endParaRPr>
            </a:p>
          </p:txBody>
        </p:sp>
      </p:grpSp>
      <p:sp>
        <p:nvSpPr>
          <p:cNvPr id="37893" name="矩形 2"/>
          <p:cNvSpPr>
            <a:spLocks noChangeArrowheads="1"/>
          </p:cNvSpPr>
          <p:nvPr/>
        </p:nvSpPr>
        <p:spPr bwMode="auto">
          <a:xfrm>
            <a:off x="1223645" y="1783080"/>
            <a:ext cx="961707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Spark Streaming 是将流式计算分解成一系列短小的批处理作业。把Spark Streaming的输入数据按照batch size（如1秒）分成一段一段的数据，每一段数据都转换成Spark中的RDD</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将Spark Streaming中对DStream的Transformation操作变为针对Spark中对RDD的Transformation操作</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将RDD经过操作变成中间结果保存在内存中。整个流式计算根据业务的需求可以对中间的结果进行叠加，或者存储到外部设备。</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3">
                                            <p:txEl>
                                              <p:pRg st="0" end="0"/>
                                            </p:txEl>
                                          </p:spTgt>
                                        </p:tgtEl>
                                        <p:attrNameLst>
                                          <p:attrName>style.visibility</p:attrName>
                                        </p:attrNameLst>
                                      </p:cBhvr>
                                      <p:to>
                                        <p:strVal val="visible"/>
                                      </p:to>
                                    </p:set>
                                    <p:animEffect transition="in" filter="fade">
                                      <p:cBhvr>
                                        <p:cTn id="7" dur="500"/>
                                        <p:tgtEl>
                                          <p:spTgt spid="378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93">
                                            <p:txEl>
                                              <p:pRg st="2" end="2"/>
                                            </p:txEl>
                                          </p:spTgt>
                                        </p:tgtEl>
                                        <p:attrNameLst>
                                          <p:attrName>style.visibility</p:attrName>
                                        </p:attrNameLst>
                                      </p:cBhvr>
                                      <p:to>
                                        <p:strVal val="visible"/>
                                      </p:to>
                                    </p:set>
                                    <p:animEffect transition="in" filter="fade">
                                      <p:cBhvr>
                                        <p:cTn id="12" dur="500"/>
                                        <p:tgtEl>
                                          <p:spTgt spid="3789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93">
                                            <p:txEl>
                                              <p:pRg st="4" end="4"/>
                                            </p:txEl>
                                          </p:spTgt>
                                        </p:tgtEl>
                                        <p:attrNameLst>
                                          <p:attrName>style.visibility</p:attrName>
                                        </p:attrNameLst>
                                      </p:cBhvr>
                                      <p:to>
                                        <p:strVal val="visible"/>
                                      </p:to>
                                    </p:set>
                                    <p:animEffect transition="in" filter="fade">
                                      <p:cBhvr>
                                        <p:cTn id="17" dur="500"/>
                                        <p:tgtEl>
                                          <p:spTgt spid="378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图片 12" descr="http://cms.csdnimg.cn/article/201401/27/52e5f207e3d5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115" y="1490980"/>
            <a:ext cx="10194290" cy="534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3" name="Group 3"/>
          <p:cNvGrpSpPr/>
          <p:nvPr/>
        </p:nvGrpSpPr>
        <p:grpSpPr bwMode="auto">
          <a:xfrm>
            <a:off x="1224095" y="720005"/>
            <a:ext cx="3391075" cy="609631"/>
            <a:chOff x="0" y="0"/>
            <a:chExt cx="2136" cy="384"/>
          </a:xfrm>
        </p:grpSpPr>
        <p:sp>
          <p:nvSpPr>
            <p:cNvPr id="2" name="AutoShape 4"/>
            <p:cNvSpPr>
              <a:spLocks noChangeArrowheads="1"/>
            </p:cNvSpPr>
            <p:nvPr/>
          </p:nvSpPr>
          <p:spPr bwMode="auto">
            <a:xfrm>
              <a:off x="96" y="0"/>
              <a:ext cx="2040"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a:buFont typeface="Arial" panose="020B0604020202020204" pitchFamily="34" charset="0"/>
                <a:buNone/>
                <a:defRPr/>
              </a:pPr>
              <a:r>
                <a:rPr lang="zh-CN" altLang="en-US" sz="2800" dirty="0">
                  <a:solidFill>
                    <a:srgbClr val="FFFFFF"/>
                  </a:solidFill>
                  <a:effectLst>
                    <a:outerShdw blurRad="38100" dist="38100" dir="2700000" algn="tl">
                      <a:srgbClr val="000000"/>
                    </a:outerShdw>
                  </a:effectLst>
                </a:rPr>
                <a:t>流程图</a:t>
              </a:r>
              <a:endParaRPr lang="zh-CN" altLang="en-US" sz="135" dirty="0" smtClean="0">
                <a:ea typeface="宋体" panose="02010600030101010101" pitchFamily="2" charset="-122"/>
              </a:endParaRPr>
            </a:p>
          </p:txBody>
        </p:sp>
        <p:grpSp>
          <p:nvGrpSpPr>
            <p:cNvPr id="38919" name="Group 5"/>
            <p:cNvGrpSpPr/>
            <p:nvPr/>
          </p:nvGrpSpPr>
          <p:grpSpPr bwMode="auto">
            <a:xfrm>
              <a:off x="0" y="0"/>
              <a:ext cx="401" cy="384"/>
              <a:chOff x="0" y="0"/>
              <a:chExt cx="401" cy="384"/>
            </a:xfrm>
          </p:grpSpPr>
          <p:grpSp>
            <p:nvGrpSpPr>
              <p:cNvPr id="38920" name="Group 6"/>
              <p:cNvGrpSpPr/>
              <p:nvPr/>
            </p:nvGrpSpPr>
            <p:grpSpPr bwMode="auto">
              <a:xfrm>
                <a:off x="0" y="0"/>
                <a:ext cx="384" cy="384"/>
                <a:chOff x="0" y="0"/>
                <a:chExt cx="1836" cy="1834"/>
              </a:xfrm>
            </p:grpSpPr>
            <p:pic>
              <p:nvPicPr>
                <p:cNvPr id="38922" name="Picture 7" descr="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5" name="Text Box 9"/>
              <p:cNvSpPr txBox="1">
                <a:spLocks noChangeArrowheads="1"/>
              </p:cNvSpPr>
              <p:nvPr/>
            </p:nvSpPr>
            <p:spPr bwMode="auto">
              <a:xfrm>
                <a:off x="17" y="106"/>
                <a:ext cx="38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2.2</a:t>
                </a:r>
                <a:endParaRPr lang="en-US" sz="2000" dirty="0" smtClean="0">
                  <a:solidFill>
                    <a:srgbClr val="FFFFFF"/>
                  </a:solidFill>
                  <a:effectLst>
                    <a:outerShdw blurRad="38100" dist="38100" dir="2700000" algn="tl">
                      <a:srgbClr val="000000"/>
                    </a:outerShdw>
                  </a:effectLs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500" fill="hold">
                                          <p:stCondLst>
                                            <p:cond delay="0"/>
                                          </p:stCondLst>
                                        </p:cTn>
                                        <p:tgtEl>
                                          <p:spTgt spid="40963"/>
                                        </p:tgtEl>
                                        <p:attrNameLst>
                                          <p:attrName>style.visibility</p:attrName>
                                        </p:attrNameLst>
                                      </p:cBhvr>
                                      <p:to>
                                        <p:strVal val="visible"/>
                                      </p:to>
                                    </p:set>
                                    <p:anim calcmode="lin" valueType="num">
                                      <p:cBhvr additive="base">
                                        <p:cTn id="7" dur="500" fill="hold"/>
                                        <p:tgtEl>
                                          <p:spTgt spid="40963"/>
                                        </p:tgtEl>
                                        <p:attrNameLst>
                                          <p:attrName>ppt_x</p:attrName>
                                        </p:attrNameLst>
                                      </p:cBhvr>
                                      <p:tavLst>
                                        <p:tav tm="0">
                                          <p:val>
                                            <p:strVal val="0-#ppt_w/2"/>
                                          </p:val>
                                        </p:tav>
                                        <p:tav tm="100000">
                                          <p:val>
                                            <p:strVal val="#ppt_x"/>
                                          </p:val>
                                        </p:tav>
                                      </p:tavLst>
                                    </p:anim>
                                    <p:anim calcmode="lin" valueType="num">
                                      <p:cBhvr additive="base">
                                        <p:cTn id="8" dur="500" fill="hold"/>
                                        <p:tgtEl>
                                          <p:spTgt spid="409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7" name="Group 3"/>
          <p:cNvGrpSpPr/>
          <p:nvPr/>
        </p:nvGrpSpPr>
        <p:grpSpPr bwMode="auto">
          <a:xfrm>
            <a:off x="1224009" y="720005"/>
            <a:ext cx="3313283" cy="609631"/>
            <a:chOff x="0" y="0"/>
            <a:chExt cx="2087" cy="384"/>
          </a:xfrm>
        </p:grpSpPr>
        <p:sp>
          <p:nvSpPr>
            <p:cNvPr id="2" name="AutoShape 4"/>
            <p:cNvSpPr>
              <a:spLocks noChangeArrowheads="1"/>
            </p:cNvSpPr>
            <p:nvPr/>
          </p:nvSpPr>
          <p:spPr bwMode="auto">
            <a:xfrm>
              <a:off x="96" y="0"/>
              <a:ext cx="1991" cy="384"/>
            </a:xfrm>
            <a:prstGeom prst="roundRect">
              <a:avLst>
                <a:gd name="adj" fmla="val 50000"/>
              </a:avLst>
            </a:prstGeom>
            <a:gradFill rotWithShape="1">
              <a:gsLst>
                <a:gs pos="0">
                  <a:srgbClr val="005D9B"/>
                </a:gs>
                <a:gs pos="50000">
                  <a:srgbClr val="0099FF"/>
                </a:gs>
                <a:gs pos="100000">
                  <a:srgbClr val="005D9B"/>
                </a:gs>
              </a:gsLst>
              <a:lin ang="5400000" scaled="1"/>
            </a:gradFill>
            <a:ln w="2540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 typeface="Wingdings" panose="05000000000000000000" pitchFamily="2" charset="2"/>
                <a:buNone/>
                <a:defRPr/>
              </a:pPr>
              <a:r>
                <a:rPr lang="en-US" altLang="zh-CN" dirty="0" smtClean="0">
                  <a:solidFill>
                    <a:srgbClr val="FFFFFF"/>
                  </a:solidFill>
                  <a:effectLst>
                    <a:outerShdw blurRad="38100" dist="38100" dir="2700000" algn="tl">
                      <a:srgbClr val="000000"/>
                    </a:outerShdw>
                  </a:effectLst>
                </a:rPr>
                <a:t>   spark</a:t>
              </a:r>
              <a:r>
                <a:rPr lang="zh-CN" altLang="en-US" dirty="0" smtClean="0">
                  <a:solidFill>
                    <a:srgbClr val="FFFFFF"/>
                  </a:solidFill>
                  <a:effectLst>
                    <a:outerShdw blurRad="38100" dist="38100" dir="2700000" algn="tl">
                      <a:srgbClr val="000000"/>
                    </a:outerShdw>
                  </a:effectLst>
                </a:rPr>
                <a:t>与</a:t>
              </a:r>
              <a:r>
                <a:rPr lang="en-US" altLang="zh-CN" dirty="0" smtClean="0">
                  <a:solidFill>
                    <a:srgbClr val="FFFFFF"/>
                  </a:solidFill>
                  <a:effectLst>
                    <a:outerShdw blurRad="38100" dist="38100" dir="2700000" algn="tl">
                      <a:srgbClr val="000000"/>
                    </a:outerShdw>
                  </a:effectLst>
                </a:rPr>
                <a:t>storm</a:t>
              </a:r>
              <a:endParaRPr lang="zh-CN" altLang="en-US" sz="1800" b="0" dirty="0" smtClean="0">
                <a:ea typeface="宋体" panose="02010600030101010101" pitchFamily="2" charset="-122"/>
              </a:endParaRPr>
            </a:p>
          </p:txBody>
        </p:sp>
        <p:grpSp>
          <p:nvGrpSpPr>
            <p:cNvPr id="39944" name="Group 5"/>
            <p:cNvGrpSpPr/>
            <p:nvPr/>
          </p:nvGrpSpPr>
          <p:grpSpPr bwMode="auto">
            <a:xfrm>
              <a:off x="0" y="0"/>
              <a:ext cx="417" cy="384"/>
              <a:chOff x="0" y="0"/>
              <a:chExt cx="417" cy="384"/>
            </a:xfrm>
          </p:grpSpPr>
          <p:grpSp>
            <p:nvGrpSpPr>
              <p:cNvPr id="39945" name="Group 6"/>
              <p:cNvGrpSpPr/>
              <p:nvPr/>
            </p:nvGrpSpPr>
            <p:grpSpPr bwMode="auto">
              <a:xfrm>
                <a:off x="0" y="0"/>
                <a:ext cx="384" cy="384"/>
                <a:chOff x="0" y="0"/>
                <a:chExt cx="1836" cy="1834"/>
              </a:xfrm>
            </p:grpSpPr>
            <p:pic>
              <p:nvPicPr>
                <p:cNvPr id="39947" name="Picture 7" descr="ball"/>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836" cy="1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Oval 8"/>
                <p:cNvSpPr>
                  <a:spLocks noChangeArrowheads="1"/>
                </p:cNvSpPr>
                <p:nvPr/>
              </p:nvSpPr>
              <p:spPr bwMode="auto">
                <a:xfrm>
                  <a:off x="81" y="81"/>
                  <a:ext cx="1673" cy="1672"/>
                </a:xfrm>
                <a:prstGeom prst="ellipse">
                  <a:avLst/>
                </a:prstGeom>
                <a:solidFill>
                  <a:srgbClr val="000000">
                    <a:alpha val="50000"/>
                  </a:srgbClr>
                </a:solid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143000" indent="-2286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Arial" panose="020B0604020202020204" pitchFamily="34" charset="0"/>
                      <a:ea typeface="黑体" panose="02010609060101010101" pitchFamily="49" charset="-122"/>
                    </a:defRPr>
                  </a:lvl9pPr>
                </a:lstStyle>
                <a:p>
                  <a:pPr algn="ctr" eaLnBrk="1" latinLnBrk="1" hangingPunct="1">
                    <a:buFont typeface="Arial" panose="020B0604020202020204" pitchFamily="34" charset="0"/>
                    <a:buNone/>
                    <a:defRPr/>
                  </a:pPr>
                  <a:endParaRPr lang="zh-CN" altLang="en-US" sz="2000" smtClean="0">
                    <a:solidFill>
                      <a:schemeClr val="bg1"/>
                    </a:solidFill>
                    <a:effectLst>
                      <a:outerShdw blurRad="38100" dist="38100" dir="2700000" algn="tl">
                        <a:srgbClr val="FFFFFF"/>
                      </a:outerShdw>
                    </a:effectLst>
                    <a:latin typeface="Verdana" panose="020B0604030504040204" pitchFamily="34" charset="0"/>
                  </a:endParaRPr>
                </a:p>
              </p:txBody>
            </p:sp>
          </p:grpSp>
          <p:sp>
            <p:nvSpPr>
              <p:cNvPr id="41993" name="Text Box 9"/>
              <p:cNvSpPr txBox="1">
                <a:spLocks noChangeArrowheads="1"/>
              </p:cNvSpPr>
              <p:nvPr/>
            </p:nvSpPr>
            <p:spPr bwMode="auto">
              <a:xfrm>
                <a:off x="33" y="95"/>
                <a:ext cx="384" cy="194"/>
              </a:xfrm>
              <a:prstGeom prst="rect">
                <a:avLst/>
              </a:prstGeom>
              <a:noFill/>
              <a:ln>
                <a:noFill/>
              </a:ln>
              <a:effectLst>
                <a:prstShdw prst="shdw17" dist="17961" dir="2700000">
                  <a:srgbClr val="997A19"/>
                </a:prstShdw>
              </a:effectLst>
              <a:extLst>
                <a:ext uri="{909E8E84-426E-40DD-AFC4-6F175D3DCCD1}">
                  <a14:hiddenFill xmlns:a14="http://schemas.microsoft.com/office/drawing/2010/main">
                    <a:gradFill rotWithShape="1">
                      <a:gsLst>
                        <a:gs pos="0">
                          <a:srgbClr val="765E13"/>
                        </a:gs>
                        <a:gs pos="100000">
                          <a:srgbClr val="FFCC29"/>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marL="233680" indent="-233680">
                  <a:spcBef>
                    <a:spcPct val="20000"/>
                  </a:spcBef>
                  <a:buClr>
                    <a:schemeClr val="tx2"/>
                  </a:buClr>
                  <a:buSzPct val="115000"/>
                  <a:buFont typeface="Wingdings" panose="05000000000000000000" pitchFamily="2" charset="2"/>
                  <a:buChar char="§"/>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Font typeface="Wingdings" panose="05000000000000000000" pitchFamily="2" charset="2"/>
                  <a:buChar char="•"/>
                  <a:defRPr sz="20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spcAft>
                    <a:spcPct val="20000"/>
                  </a:spcAft>
                  <a:buClrTx/>
                  <a:buSzTx/>
                  <a:buFont typeface="Wingdings" panose="05000000000000000000" pitchFamily="2" charset="2"/>
                  <a:buNone/>
                  <a:defRPr/>
                </a:pPr>
                <a:r>
                  <a:rPr lang="en-US" sz="2000" dirty="0" smtClean="0">
                    <a:solidFill>
                      <a:srgbClr val="FFFFFF"/>
                    </a:solidFill>
                    <a:effectLst>
                      <a:outerShdw blurRad="38100" dist="38100" dir="2700000" algn="tl">
                        <a:srgbClr val="000000"/>
                      </a:outerShdw>
                    </a:effectLst>
                  </a:rPr>
                  <a:t>2.3</a:t>
                </a:r>
                <a:endParaRPr lang="en-US" sz="2000" dirty="0" smtClean="0">
                  <a:solidFill>
                    <a:srgbClr val="FFFFFF"/>
                  </a:solidFill>
                  <a:effectLst>
                    <a:outerShdw blurRad="38100" dist="38100" dir="2700000" algn="tl">
                      <a:srgbClr val="000000"/>
                    </a:outerShdw>
                  </a:effectLst>
                </a:endParaRPr>
              </a:p>
            </p:txBody>
          </p:sp>
        </p:grpSp>
      </p:grpSp>
      <p:sp>
        <p:nvSpPr>
          <p:cNvPr id="4" name="文本框 3"/>
          <p:cNvSpPr txBox="1"/>
          <p:nvPr/>
        </p:nvSpPr>
        <p:spPr>
          <a:xfrm>
            <a:off x="1209040" y="1880235"/>
            <a:ext cx="9773920" cy="4246245"/>
          </a:xfrm>
          <a:prstGeom prst="rect">
            <a:avLst/>
          </a:prstGeom>
          <a:noFill/>
        </p:spPr>
        <p:txBody>
          <a:bodyPr wrap="square" rtlCol="0">
            <a:spAutoFit/>
          </a:bodyPr>
          <a:lstStyle/>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处理模型,延迟：Storm处理的是每次传入的一个事件，而Spark Streaming是处理某个时间段窗口内的事件流。</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容错、数据保证：Spark Streaming使用Spark的血统容错机制，Storm单独跟踪每条记录，在错误恢复时可能出错。</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另一方面，Spark Streaming只需要在批级别进行跟踪处理，因此即便一个节点发生故障，也可以有效地保证每个batch将完全被处理一次。</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简而言之,如果你需要秒内的延迟，Storm是一个不错的选择，而且没有数据丢失。如果你需要有状态的计算，而且要完全保证每个事件只被处理一次，Spark Streaming则更好。</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0-#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大都市">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商务系列模板18-黑色世界地图">
  <a:themeElements>
    <a:clrScheme name="商务系列模板18-黑色世界地图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fontScheme name="商务系列模板18-黑色世界地图">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商务系列模板18-黑色世界地图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商务系列模板18-黑色世界地图 2">
        <a:dk1>
          <a:srgbClr val="969696"/>
        </a:dk1>
        <a:lt1>
          <a:srgbClr val="FFFFFF"/>
        </a:lt1>
        <a:dk2>
          <a:srgbClr val="0A2068"/>
        </a:dk2>
        <a:lt2>
          <a:srgbClr val="85D9F7"/>
        </a:lt2>
        <a:accent1>
          <a:srgbClr val="5AB14B"/>
        </a:accent1>
        <a:accent2>
          <a:srgbClr val="2F7ADF"/>
        </a:accent2>
        <a:accent3>
          <a:srgbClr val="AAABB9"/>
        </a:accent3>
        <a:accent4>
          <a:srgbClr val="DADADA"/>
        </a:accent4>
        <a:accent5>
          <a:srgbClr val="B5D5B1"/>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商务系列模板18-黑色世界地图 3">
        <a:dk1>
          <a:srgbClr val="969696"/>
        </a:dk1>
        <a:lt1>
          <a:srgbClr val="FFFFFF"/>
        </a:lt1>
        <a:dk2>
          <a:srgbClr val="3F1F53"/>
        </a:dk2>
        <a:lt2>
          <a:srgbClr val="F3CC9D"/>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TM03457491[[fn=大都市]]</Template>
  <TotalTime>0</TotalTime>
  <Words>10112</Words>
  <Application>WPS 演示</Application>
  <PresentationFormat>宽屏</PresentationFormat>
  <Paragraphs>1790</Paragraphs>
  <Slides>105</Slides>
  <Notes>59</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105</vt:i4>
      </vt:variant>
    </vt:vector>
  </HeadingPairs>
  <TitlesOfParts>
    <vt:vector size="120" baseType="lpstr">
      <vt:lpstr>Arial</vt:lpstr>
      <vt:lpstr>宋体</vt:lpstr>
      <vt:lpstr>Wingdings</vt:lpstr>
      <vt:lpstr>黑体</vt:lpstr>
      <vt:lpstr>微软雅黑</vt:lpstr>
      <vt:lpstr>Arial Unicode MS</vt:lpstr>
      <vt:lpstr>Calibri Light</vt:lpstr>
      <vt:lpstr>等线</vt:lpstr>
      <vt:lpstr>Calibri</vt:lpstr>
      <vt:lpstr>Verdana</vt:lpstr>
      <vt:lpstr>Wingdings</vt:lpstr>
      <vt:lpstr>Consolas</vt:lpstr>
      <vt:lpstr>大都市</vt:lpstr>
      <vt:lpstr>商务系列模板18-黑色世界地图</vt:lpstr>
      <vt:lpstr>Paint.Picture</vt:lpstr>
      <vt:lpstr>大数据平台和应用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纲计算加速引擎-Spark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四、BDAS简介</vt:lpstr>
      <vt:lpstr>PowerPoint 演示文稿</vt:lpstr>
      <vt:lpstr>四、BDAS简介</vt:lpstr>
      <vt:lpstr>PowerPoint 演示文稿</vt:lpstr>
      <vt:lpstr>PowerPoint 演示文稿</vt:lpstr>
      <vt:lpstr>PowerPoint 演示文稿</vt:lpstr>
      <vt:lpstr>PowerPoint 演示文稿</vt:lpstr>
      <vt:lpstr>PowerPoint 演示文稿</vt:lpstr>
      <vt:lpstr>PowerPoint 演示文稿</vt:lpstr>
      <vt:lpstr>四、BDAS简介</vt:lpstr>
      <vt:lpstr>PowerPoint 演示文稿</vt:lpstr>
      <vt:lpstr>PowerPoint 演示文稿</vt:lpstr>
      <vt:lpstr>PowerPoint 演示文稿</vt:lpstr>
      <vt:lpstr>四、BDAS简介</vt:lpstr>
      <vt:lpstr>PowerPoint 演示文稿</vt:lpstr>
      <vt:lpstr>四、BDAS简介</vt:lpstr>
      <vt:lpstr>PowerPoint 演示文稿</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数据开放介绍</dc:title>
  <dc:creator>LeapingWay</dc:creator>
  <cp:lastModifiedBy>flome</cp:lastModifiedBy>
  <cp:revision>192</cp:revision>
  <dcterms:created xsi:type="dcterms:W3CDTF">2017-01-02T07:49:00Z</dcterms:created>
  <dcterms:modified xsi:type="dcterms:W3CDTF">2018-09-01T02:15:54Z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